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56" r:id="rId2"/>
    <p:sldId id="270" r:id="rId3"/>
    <p:sldId id="299" r:id="rId4"/>
    <p:sldId id="258" r:id="rId5"/>
    <p:sldId id="274" r:id="rId6"/>
    <p:sldId id="277" r:id="rId7"/>
    <p:sldId id="281" r:id="rId8"/>
    <p:sldId id="280" r:id="rId9"/>
    <p:sldId id="282" r:id="rId10"/>
    <p:sldId id="283" r:id="rId11"/>
    <p:sldId id="278" r:id="rId12"/>
    <p:sldId id="279" r:id="rId13"/>
    <p:sldId id="284" r:id="rId14"/>
    <p:sldId id="292" r:id="rId15"/>
    <p:sldId id="300" r:id="rId16"/>
    <p:sldId id="301" r:id="rId17"/>
    <p:sldId id="302" r:id="rId18"/>
    <p:sldId id="303" r:id="rId19"/>
    <p:sldId id="285" r:id="rId20"/>
    <p:sldId id="286" r:id="rId21"/>
    <p:sldId id="287" r:id="rId22"/>
    <p:sldId id="293" r:id="rId23"/>
    <p:sldId id="304" r:id="rId24"/>
    <p:sldId id="288" r:id="rId25"/>
    <p:sldId id="289" r:id="rId26"/>
    <p:sldId id="290" r:id="rId27"/>
    <p:sldId id="294" r:id="rId28"/>
    <p:sldId id="305" r:id="rId29"/>
    <p:sldId id="295" r:id="rId30"/>
    <p:sldId id="296" r:id="rId31"/>
    <p:sldId id="297" r:id="rId32"/>
    <p:sldId id="298" r:id="rId33"/>
    <p:sldId id="310" r:id="rId34"/>
    <p:sldId id="306" r:id="rId35"/>
    <p:sldId id="307" r:id="rId36"/>
    <p:sldId id="309" r:id="rId37"/>
    <p:sldId id="30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02"/>
    <p:restoredTop sz="94555"/>
  </p:normalViewPr>
  <p:slideViewPr>
    <p:cSldViewPr snapToGrid="0" snapToObjects="1">
      <p:cViewPr varScale="1">
        <p:scale>
          <a:sx n="106" d="100"/>
          <a:sy n="106" d="100"/>
        </p:scale>
        <p:origin x="11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 Chastine" userId="S::jchasti1@kennesaw.edu::63bbc61b-45fe-44da-a2a6-650f2ecb2256" providerId="AD" clId="Web-{F15A8C5E-0DC6-FB5F-A292-4046607A26BB}"/>
  </pc:docChgLst>
  <pc:docChgLst>
    <pc:chgData name="Jeff Chastine" userId="S::jchasti1@kennesaw.edu::63bbc61b-45fe-44da-a2a6-650f2ecb2256" providerId="AD" clId="Web-{558A5436-1339-5D7F-13BB-D0C9392A3137}"/>
  </pc:docChgLst>
  <pc:docChgLst>
    <pc:chgData name="Douglas Malcolm" userId="6fbabce8-ec94-4dd3-b118-672eb69ae1ad" providerId="ADAL" clId="{F808CDDA-B0E7-E94D-8F22-02209C99CB0C}"/>
  </pc:docChgLst>
  <pc:docChgLst>
    <pc:chgData name="Douglas Malcolm" userId="6fbabce8-ec94-4dd3-b118-672eb69ae1ad" providerId="ADAL" clId="{F514BAD4-2C4B-2442-9860-392397C4E8D3}"/>
    <pc:docChg chg="modSld">
      <pc:chgData name="Douglas Malcolm" userId="6fbabce8-ec94-4dd3-b118-672eb69ae1ad" providerId="ADAL" clId="{F514BAD4-2C4B-2442-9860-392397C4E8D3}" dt="2019-11-22T15:25:49.369" v="3" actId="20577"/>
      <pc:docMkLst>
        <pc:docMk/>
      </pc:docMkLst>
      <pc:sldChg chg="modSp">
        <pc:chgData name="Douglas Malcolm" userId="6fbabce8-ec94-4dd3-b118-672eb69ae1ad" providerId="ADAL" clId="{F514BAD4-2C4B-2442-9860-392397C4E8D3}" dt="2019-11-22T15:25:49.369" v="3" actId="20577"/>
        <pc:sldMkLst>
          <pc:docMk/>
          <pc:sldMk cId="357175736" sldId="256"/>
        </pc:sldMkLst>
        <pc:spChg chg="mod">
          <ac:chgData name="Douglas Malcolm" userId="6fbabce8-ec94-4dd3-b118-672eb69ae1ad" providerId="ADAL" clId="{F514BAD4-2C4B-2442-9860-392397C4E8D3}" dt="2019-11-22T15:25:49.369" v="3" actId="20577"/>
          <ac:spMkLst>
            <pc:docMk/>
            <pc:sldMk cId="357175736" sldId="256"/>
            <ac:spMk id="4" creationId="{00000000-0000-0000-0000-000000000000}"/>
          </ac:spMkLst>
        </pc:spChg>
      </pc:sldChg>
    </pc:docChg>
  </pc:docChgLst>
  <pc:docChgLst>
    <pc:chgData name="Douglas Malcolm" userId="6fbabce8-ec94-4dd3-b118-672eb69ae1ad" providerId="ADAL" clId="{10AE723A-2D92-984A-AF42-CCF99BB06E4F}"/>
  </pc:docChgLst>
  <pc:docChgLst>
    <pc:chgData name="Jeff Chastine" userId="S::jchasti1@kennesaw.edu::63bbc61b-45fe-44da-a2a6-650f2ecb2256" providerId="AD" clId="Web-{73CFC04E-ACC5-4FC1-B56B-F66D8F084677}"/>
  </pc:docChgLst>
  <pc:docChgLst>
    <pc:chgData name="Jeff Chastine" userId="S::jchasti1@kennesaw.edu::63bbc61b-45fe-44da-a2a6-650f2ecb2256" providerId="AD" clId="Web-{216FF0AB-6779-4B77-8B27-573C603E9FAA}"/>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3F1D75-ED95-244E-91B7-B98B48CC694E}" type="datetimeFigureOut">
              <a:rPr lang="en-US" smtClean="0"/>
              <a:t>12/2/19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664876-3CAC-4C4B-8353-6B6249AE3B37}" type="slidenum">
              <a:rPr lang="en-US" smtClean="0"/>
              <a:t>‹#›</a:t>
            </a:fld>
            <a:endParaRPr lang="en-US"/>
          </a:p>
        </p:txBody>
      </p:sp>
    </p:spTree>
    <p:extLst>
      <p:ext uri="{BB962C8B-B14F-4D97-AF65-F5344CB8AC3E}">
        <p14:creationId xmlns:p14="http://schemas.microsoft.com/office/powerpoint/2010/main" val="470021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a:t>
            </a:r>
            <a:r>
              <a:rPr lang="en-US" baseline="0" dirty="0"/>
              <a:t> yourself and welcome the students</a:t>
            </a:r>
            <a:endParaRPr lang="en-US" dirty="0"/>
          </a:p>
        </p:txBody>
      </p:sp>
      <p:sp>
        <p:nvSpPr>
          <p:cNvPr id="4" name="Slide Number Placeholder 3"/>
          <p:cNvSpPr>
            <a:spLocks noGrp="1"/>
          </p:cNvSpPr>
          <p:nvPr>
            <p:ph type="sldNum" sz="quarter" idx="10"/>
          </p:nvPr>
        </p:nvSpPr>
        <p:spPr/>
        <p:txBody>
          <a:bodyPr/>
          <a:lstStyle/>
          <a:p>
            <a:fld id="{CE664876-3CAC-4C4B-8353-6B6249AE3B37}" type="slidenum">
              <a:rPr lang="en-US" smtClean="0"/>
              <a:t>1</a:t>
            </a:fld>
            <a:endParaRPr lang="en-US"/>
          </a:p>
        </p:txBody>
      </p:sp>
    </p:spTree>
    <p:extLst>
      <p:ext uri="{BB962C8B-B14F-4D97-AF65-F5344CB8AC3E}">
        <p14:creationId xmlns:p14="http://schemas.microsoft.com/office/powerpoint/2010/main" val="1210614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651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AF354B74-1A07-DA44-999B-343EB56FDB1E}" type="datetimeFigureOut">
              <a:rPr lang="en-US" smtClean="0"/>
              <a:t>12/2/19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B460AB5-7D0E-064F-A525-40DD5F7B50A3}" type="slidenum">
              <a:rPr lang="en-US" smtClean="0"/>
              <a:t>‹#›</a:t>
            </a:fld>
            <a:endParaRPr lang="en-US"/>
          </a:p>
        </p:txBody>
      </p:sp>
    </p:spTree>
    <p:extLst>
      <p:ext uri="{BB962C8B-B14F-4D97-AF65-F5344CB8AC3E}">
        <p14:creationId xmlns:p14="http://schemas.microsoft.com/office/powerpoint/2010/main" val="292193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AF354B74-1A07-DA44-999B-343EB56FDB1E}" type="datetimeFigureOut">
              <a:rPr lang="en-US" smtClean="0"/>
              <a:t>12/2/19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B460AB5-7D0E-064F-A525-40DD5F7B50A3}" type="slidenum">
              <a:rPr lang="en-US" smtClean="0"/>
              <a:t>‹#›</a:t>
            </a:fld>
            <a:endParaRPr lang="en-US"/>
          </a:p>
        </p:txBody>
      </p:sp>
    </p:spTree>
    <p:extLst>
      <p:ext uri="{BB962C8B-B14F-4D97-AF65-F5344CB8AC3E}">
        <p14:creationId xmlns:p14="http://schemas.microsoft.com/office/powerpoint/2010/main" val="3105858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AF354B74-1A07-DA44-999B-343EB56FDB1E}" type="datetimeFigureOut">
              <a:rPr lang="en-US" smtClean="0"/>
              <a:t>12/2/19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B460AB5-7D0E-064F-A525-40DD5F7B50A3}" type="slidenum">
              <a:rPr lang="en-US" smtClean="0"/>
              <a:t>‹#›</a:t>
            </a:fld>
            <a:endParaRPr lang="en-US"/>
          </a:p>
        </p:txBody>
      </p:sp>
    </p:spTree>
    <p:extLst>
      <p:ext uri="{BB962C8B-B14F-4D97-AF65-F5344CB8AC3E}">
        <p14:creationId xmlns:p14="http://schemas.microsoft.com/office/powerpoint/2010/main" val="1557247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AF354B74-1A07-DA44-999B-343EB56FDB1E}" type="datetimeFigureOut">
              <a:rPr lang="en-US" smtClean="0"/>
              <a:t>12/2/19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B460AB5-7D0E-064F-A525-40DD5F7B50A3}" type="slidenum">
              <a:rPr lang="en-US" smtClean="0"/>
              <a:t>‹#›</a:t>
            </a:fld>
            <a:endParaRPr lang="en-US"/>
          </a:p>
        </p:txBody>
      </p:sp>
    </p:spTree>
    <p:extLst>
      <p:ext uri="{BB962C8B-B14F-4D97-AF65-F5344CB8AC3E}">
        <p14:creationId xmlns:p14="http://schemas.microsoft.com/office/powerpoint/2010/main" val="380037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AF354B74-1A07-DA44-999B-343EB56FDB1E}" type="datetimeFigureOut">
              <a:rPr lang="en-US" smtClean="0"/>
              <a:t>12/2/19</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9B460AB5-7D0E-064F-A525-40DD5F7B50A3}" type="slidenum">
              <a:rPr lang="en-US" smtClean="0"/>
              <a:t>‹#›</a:t>
            </a:fld>
            <a:endParaRPr lang="en-US"/>
          </a:p>
        </p:txBody>
      </p:sp>
    </p:spTree>
    <p:extLst>
      <p:ext uri="{BB962C8B-B14F-4D97-AF65-F5344CB8AC3E}">
        <p14:creationId xmlns:p14="http://schemas.microsoft.com/office/powerpoint/2010/main" val="187379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AF354B74-1A07-DA44-999B-343EB56FDB1E}" type="datetimeFigureOut">
              <a:rPr lang="en-US" smtClean="0"/>
              <a:t>12/2/19</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9B460AB5-7D0E-064F-A525-40DD5F7B50A3}" type="slidenum">
              <a:rPr lang="en-US" smtClean="0"/>
              <a:t>‹#›</a:t>
            </a:fld>
            <a:endParaRPr lang="en-US"/>
          </a:p>
        </p:txBody>
      </p:sp>
    </p:spTree>
    <p:extLst>
      <p:ext uri="{BB962C8B-B14F-4D97-AF65-F5344CB8AC3E}">
        <p14:creationId xmlns:p14="http://schemas.microsoft.com/office/powerpoint/2010/main" val="2439703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AF354B74-1A07-DA44-999B-343EB56FDB1E}" type="datetimeFigureOut">
              <a:rPr lang="en-US" smtClean="0"/>
              <a:t>12/2/19</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9B460AB5-7D0E-064F-A525-40DD5F7B50A3}" type="slidenum">
              <a:rPr lang="en-US" smtClean="0"/>
              <a:t>‹#›</a:t>
            </a:fld>
            <a:endParaRPr lang="en-US"/>
          </a:p>
        </p:txBody>
      </p:sp>
    </p:spTree>
    <p:extLst>
      <p:ext uri="{BB962C8B-B14F-4D97-AF65-F5344CB8AC3E}">
        <p14:creationId xmlns:p14="http://schemas.microsoft.com/office/powerpoint/2010/main" val="1983328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AF354B74-1A07-DA44-999B-343EB56FDB1E}" type="datetimeFigureOut">
              <a:rPr lang="en-US" smtClean="0"/>
              <a:t>12/2/19</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9B460AB5-7D0E-064F-A525-40DD5F7B50A3}" type="slidenum">
              <a:rPr lang="en-US" smtClean="0"/>
              <a:t>‹#›</a:t>
            </a:fld>
            <a:endParaRPr lang="en-US"/>
          </a:p>
        </p:txBody>
      </p:sp>
    </p:spTree>
    <p:extLst>
      <p:ext uri="{BB962C8B-B14F-4D97-AF65-F5344CB8AC3E}">
        <p14:creationId xmlns:p14="http://schemas.microsoft.com/office/powerpoint/2010/main" val="3876082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AF354B74-1A07-DA44-999B-343EB56FDB1E}" type="datetimeFigureOut">
              <a:rPr lang="en-US" smtClean="0"/>
              <a:t>12/2/19</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9B460AB5-7D0E-064F-A525-40DD5F7B50A3}" type="slidenum">
              <a:rPr lang="en-US" smtClean="0"/>
              <a:t>‹#›</a:t>
            </a:fld>
            <a:endParaRPr lang="en-US"/>
          </a:p>
        </p:txBody>
      </p:sp>
    </p:spTree>
    <p:extLst>
      <p:ext uri="{BB962C8B-B14F-4D97-AF65-F5344CB8AC3E}">
        <p14:creationId xmlns:p14="http://schemas.microsoft.com/office/powerpoint/2010/main" val="208799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AF354B74-1A07-DA44-999B-343EB56FDB1E}" type="datetimeFigureOut">
              <a:rPr lang="en-US" smtClean="0"/>
              <a:t>12/2/19</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9B460AB5-7D0E-064F-A525-40DD5F7B50A3}" type="slidenum">
              <a:rPr lang="en-US" smtClean="0"/>
              <a:t>‹#›</a:t>
            </a:fld>
            <a:endParaRPr lang="en-US"/>
          </a:p>
        </p:txBody>
      </p:sp>
    </p:spTree>
    <p:extLst>
      <p:ext uri="{BB962C8B-B14F-4D97-AF65-F5344CB8AC3E}">
        <p14:creationId xmlns:p14="http://schemas.microsoft.com/office/powerpoint/2010/main" val="380646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277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10105" y="3180866"/>
            <a:ext cx="1794532" cy="461665"/>
          </a:xfrm>
          <a:prstGeom prst="rect">
            <a:avLst/>
          </a:prstGeom>
          <a:noFill/>
        </p:spPr>
        <p:txBody>
          <a:bodyPr wrap="square" rtlCol="0">
            <a:spAutoFit/>
          </a:bodyPr>
          <a:lstStyle/>
          <a:p>
            <a:r>
              <a:rPr lang="en-US" sz="2400"/>
              <a:t>Fall </a:t>
            </a:r>
            <a:r>
              <a:rPr lang="en-US" sz="2400" dirty="0"/>
              <a:t>2019</a:t>
            </a:r>
          </a:p>
        </p:txBody>
      </p:sp>
      <p:sp>
        <p:nvSpPr>
          <p:cNvPr id="5" name="Title 4"/>
          <p:cNvSpPr>
            <a:spLocks noGrp="1"/>
          </p:cNvSpPr>
          <p:nvPr>
            <p:ph type="title"/>
          </p:nvPr>
        </p:nvSpPr>
        <p:spPr>
          <a:xfrm>
            <a:off x="1152368" y="2124833"/>
            <a:ext cx="7310005" cy="632401"/>
          </a:xfrm>
        </p:spPr>
        <p:txBody>
          <a:bodyPr/>
          <a:lstStyle/>
          <a:p>
            <a:pPr algn="ctr"/>
            <a:r>
              <a:rPr lang="en-US" sz="3600" dirty="0"/>
              <a:t>CSE 1321 Modules 6-8 Review</a:t>
            </a:r>
          </a:p>
        </p:txBody>
      </p:sp>
    </p:spTree>
    <p:extLst>
      <p:ext uri="{BB962C8B-B14F-4D97-AF65-F5344CB8AC3E}">
        <p14:creationId xmlns:p14="http://schemas.microsoft.com/office/powerpoint/2010/main" val="357175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Pseudocode Class Method 3</a:t>
            </a:r>
          </a:p>
        </p:txBody>
      </p:sp>
      <p:sp>
        <p:nvSpPr>
          <p:cNvPr id="3" name="Content Placeholder 2"/>
          <p:cNvSpPr>
            <a:spLocks noGrp="1"/>
          </p:cNvSpPr>
          <p:nvPr>
            <p:ph idx="1"/>
          </p:nvPr>
        </p:nvSpPr>
        <p:spPr>
          <a:xfrm>
            <a:off x="628650" y="1825625"/>
            <a:ext cx="7886700" cy="3564060"/>
          </a:xfrm>
        </p:spPr>
        <p:txBody>
          <a:bodyPr/>
          <a:lstStyle/>
          <a:p>
            <a:pPr marL="0" indent="0">
              <a:buNone/>
            </a:pPr>
            <a:r>
              <a:rPr lang="en-US" dirty="0">
                <a:latin typeface="Consolas" charset="0"/>
                <a:ea typeface="Consolas" charset="0"/>
                <a:cs typeface="Consolas" charset="0"/>
              </a:rPr>
              <a:t>METHOD INTEGER </a:t>
            </a:r>
            <a:r>
              <a:rPr lang="en-US" dirty="0" err="1">
                <a:latin typeface="Consolas" charset="0"/>
                <a:ea typeface="Consolas" charset="0"/>
                <a:cs typeface="Consolas" charset="0"/>
              </a:rPr>
              <a:t>getCurrentFloor</a:t>
            </a:r>
            <a:r>
              <a:rPr lang="en-US" dirty="0">
                <a:latin typeface="Consolas" charset="0"/>
                <a:ea typeface="Consolas" charset="0"/>
                <a:cs typeface="Consolas" charset="0"/>
              </a:rPr>
              <a:t> (parameters: none)</a:t>
            </a:r>
          </a:p>
          <a:p>
            <a:pPr marL="0" indent="0">
              <a:buNone/>
            </a:pPr>
            <a:r>
              <a:rPr lang="en-US" dirty="0">
                <a:latin typeface="Consolas" charset="0"/>
                <a:ea typeface="Consolas" charset="0"/>
                <a:cs typeface="Consolas" charset="0"/>
              </a:rPr>
              <a:t>	return </a:t>
            </a:r>
            <a:r>
              <a:rPr lang="en-US" dirty="0" err="1">
                <a:latin typeface="Consolas" charset="0"/>
                <a:ea typeface="Consolas" charset="0"/>
                <a:cs typeface="Consolas" charset="0"/>
              </a:rPr>
              <a:t>currentFloor</a:t>
            </a:r>
            <a:endParaRPr lang="en-US" dirty="0">
              <a:latin typeface="Consolas" charset="0"/>
              <a:ea typeface="Consolas" charset="0"/>
              <a:cs typeface="Consolas" charset="0"/>
            </a:endParaRPr>
          </a:p>
          <a:p>
            <a:pPr marL="0" indent="0">
              <a:buNone/>
            </a:pPr>
            <a:r>
              <a:rPr lang="en-US" dirty="0">
                <a:latin typeface="Consolas" charset="0"/>
                <a:ea typeface="Consolas" charset="0"/>
                <a:cs typeface="Consolas" charset="0"/>
              </a:rPr>
              <a:t>END CLASS</a:t>
            </a:r>
          </a:p>
        </p:txBody>
      </p:sp>
      <p:sp>
        <p:nvSpPr>
          <p:cNvPr id="4" name="Rectangle 3" title="Pseudo code logo"/>
          <p:cNvSpPr/>
          <p:nvPr/>
        </p:nvSpPr>
        <p:spPr>
          <a:xfrm>
            <a:off x="7543800" y="211063"/>
            <a:ext cx="1338599" cy="1015663"/>
          </a:xfrm>
          <a:prstGeom prst="rect">
            <a:avLst/>
          </a:prstGeom>
          <a:noFill/>
        </p:spPr>
        <p:txBody>
          <a:bodyPr>
            <a:spAutoFit/>
          </a:bodyPr>
          <a:lstStyle/>
          <a:p>
            <a:pPr algn="ctr" eaLnBrk="1" hangingPunct="1">
              <a:defRPr/>
            </a:pPr>
            <a:r>
              <a:rPr lang="en-US" sz="60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endParaRPr>
          </a:p>
        </p:txBody>
      </p:sp>
    </p:spTree>
    <p:extLst>
      <p:ext uri="{BB962C8B-B14F-4D97-AF65-F5344CB8AC3E}">
        <p14:creationId xmlns:p14="http://schemas.microsoft.com/office/powerpoint/2010/main" val="1184100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Building the Elevators</a:t>
            </a:r>
          </a:p>
        </p:txBody>
      </p:sp>
      <p:sp>
        <p:nvSpPr>
          <p:cNvPr id="3" name="Content Placeholder 2"/>
          <p:cNvSpPr>
            <a:spLocks noGrp="1"/>
          </p:cNvSpPr>
          <p:nvPr>
            <p:ph idx="1"/>
          </p:nvPr>
        </p:nvSpPr>
        <p:spPr>
          <a:xfrm>
            <a:off x="628650" y="1825625"/>
            <a:ext cx="7886700" cy="3564060"/>
          </a:xfrm>
        </p:spPr>
        <p:txBody>
          <a:bodyPr/>
          <a:lstStyle/>
          <a:p>
            <a:pPr>
              <a:buFontTx/>
              <a:buNone/>
            </a:pPr>
            <a:r>
              <a:rPr lang="en-US" altLang="en-US" sz="2400" dirty="0">
                <a:latin typeface="Consolas" charset="0"/>
                <a:ea typeface="Consolas" charset="0"/>
                <a:cs typeface="Consolas" charset="0"/>
              </a:rPr>
              <a:t>BEGIN MAIN</a:t>
            </a:r>
          </a:p>
          <a:p>
            <a:pPr>
              <a:buFontTx/>
              <a:buNone/>
            </a:pPr>
            <a:r>
              <a:rPr lang="en-US" altLang="en-US" sz="2000" dirty="0">
                <a:latin typeface="Consolas" charset="0"/>
                <a:ea typeface="Consolas" charset="0"/>
                <a:cs typeface="Consolas" charset="0"/>
              </a:rPr>
              <a:t>CREATE </a:t>
            </a:r>
            <a:r>
              <a:rPr lang="en-US" altLang="en-US" sz="2000" dirty="0" err="1">
                <a:latin typeface="Consolas" charset="0"/>
                <a:ea typeface="Consolas" charset="0"/>
                <a:cs typeface="Consolas" charset="0"/>
              </a:rPr>
              <a:t>elevatorNorth</a:t>
            </a:r>
            <a:r>
              <a:rPr lang="en-US" altLang="en-US" sz="2000" dirty="0">
                <a:latin typeface="Consolas" charset="0"/>
                <a:ea typeface="Consolas" charset="0"/>
                <a:cs typeface="Consolas" charset="0"/>
              </a:rPr>
              <a:t>, </a:t>
            </a:r>
            <a:r>
              <a:rPr lang="en-US" altLang="en-US" sz="2000" dirty="0" err="1">
                <a:latin typeface="Consolas" charset="0"/>
                <a:ea typeface="Consolas" charset="0"/>
                <a:cs typeface="Consolas" charset="0"/>
              </a:rPr>
              <a:t>elevatorSouth</a:t>
            </a:r>
            <a:r>
              <a:rPr lang="en-US" altLang="en-US" sz="2000" dirty="0">
                <a:latin typeface="Consolas" charset="0"/>
                <a:ea typeface="Consolas" charset="0"/>
                <a:cs typeface="Consolas" charset="0"/>
              </a:rPr>
              <a:t> as ELEVATOR</a:t>
            </a:r>
            <a:endParaRPr lang="en-US" altLang="en-US" sz="1800" dirty="0">
              <a:latin typeface="Consolas" charset="0"/>
              <a:ea typeface="Consolas" charset="0"/>
              <a:cs typeface="Consolas" charset="0"/>
            </a:endParaRPr>
          </a:p>
          <a:p>
            <a:pPr>
              <a:buFontTx/>
              <a:buNone/>
            </a:pPr>
            <a:r>
              <a:rPr lang="en-US" altLang="en-US" sz="2400" dirty="0">
                <a:latin typeface="Consolas" charset="0"/>
                <a:ea typeface="Consolas" charset="0"/>
                <a:cs typeface="Consolas" charset="0"/>
              </a:rPr>
              <a:t>END MAIN</a:t>
            </a:r>
          </a:p>
          <a:p>
            <a:pPr marL="0" indent="0">
              <a:buNone/>
            </a:pPr>
            <a:endParaRPr lang="en-US" dirty="0">
              <a:latin typeface="Consolas" charset="0"/>
              <a:ea typeface="Consolas" charset="0"/>
              <a:cs typeface="Consolas" charset="0"/>
            </a:endParaRPr>
          </a:p>
        </p:txBody>
      </p:sp>
      <p:sp>
        <p:nvSpPr>
          <p:cNvPr id="4" name="Rectangle 3" title="Pseudo code logo"/>
          <p:cNvSpPr/>
          <p:nvPr/>
        </p:nvSpPr>
        <p:spPr>
          <a:xfrm>
            <a:off x="7728439" y="809962"/>
            <a:ext cx="1338599" cy="1015663"/>
          </a:xfrm>
          <a:prstGeom prst="rect">
            <a:avLst/>
          </a:prstGeom>
          <a:noFill/>
        </p:spPr>
        <p:txBody>
          <a:bodyPr>
            <a:spAutoFit/>
          </a:bodyPr>
          <a:lstStyle/>
          <a:p>
            <a:pPr algn="ctr" eaLnBrk="1" hangingPunct="1">
              <a:defRPr/>
            </a:pPr>
            <a:r>
              <a:rPr lang="en-US" sz="60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endParaRPr>
          </a:p>
        </p:txBody>
      </p:sp>
    </p:spTree>
    <p:extLst>
      <p:ext uri="{BB962C8B-B14F-4D97-AF65-F5344CB8AC3E}">
        <p14:creationId xmlns:p14="http://schemas.microsoft.com/office/powerpoint/2010/main" val="1990247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Installing the Elevators</a:t>
            </a:r>
          </a:p>
        </p:txBody>
      </p:sp>
      <p:sp>
        <p:nvSpPr>
          <p:cNvPr id="3" name="Content Placeholder 2"/>
          <p:cNvSpPr>
            <a:spLocks noGrp="1"/>
          </p:cNvSpPr>
          <p:nvPr>
            <p:ph idx="1"/>
          </p:nvPr>
        </p:nvSpPr>
        <p:spPr>
          <a:xfrm>
            <a:off x="628650" y="1825625"/>
            <a:ext cx="7886700" cy="3564060"/>
          </a:xfrm>
        </p:spPr>
        <p:txBody>
          <a:bodyPr/>
          <a:lstStyle/>
          <a:p>
            <a:pPr>
              <a:buFontTx/>
              <a:buNone/>
            </a:pPr>
            <a:r>
              <a:rPr lang="en-US" altLang="en-US" sz="2400" dirty="0">
                <a:latin typeface="Consolas" charset="0"/>
                <a:ea typeface="Consolas" charset="0"/>
                <a:cs typeface="Consolas" charset="0"/>
              </a:rPr>
              <a:t>BEGIN MAIN</a:t>
            </a:r>
          </a:p>
          <a:p>
            <a:pPr>
              <a:buFontTx/>
              <a:buNone/>
            </a:pPr>
            <a:r>
              <a:rPr lang="en-US" altLang="en-US" sz="2000" dirty="0">
                <a:latin typeface="Consolas" charset="0"/>
                <a:ea typeface="Consolas" charset="0"/>
                <a:cs typeface="Consolas" charset="0"/>
              </a:rPr>
              <a:t>CREATE </a:t>
            </a:r>
            <a:r>
              <a:rPr lang="en-US" altLang="en-US" sz="2000" dirty="0" err="1">
                <a:latin typeface="Consolas" charset="0"/>
                <a:ea typeface="Consolas" charset="0"/>
                <a:cs typeface="Consolas" charset="0"/>
              </a:rPr>
              <a:t>elevatorNorth</a:t>
            </a:r>
            <a:r>
              <a:rPr lang="en-US" altLang="en-US" sz="2000" dirty="0">
                <a:latin typeface="Consolas" charset="0"/>
                <a:ea typeface="Consolas" charset="0"/>
                <a:cs typeface="Consolas" charset="0"/>
              </a:rPr>
              <a:t>, </a:t>
            </a:r>
            <a:r>
              <a:rPr lang="en-US" altLang="en-US" sz="2000" dirty="0" err="1">
                <a:latin typeface="Consolas" charset="0"/>
                <a:ea typeface="Consolas" charset="0"/>
                <a:cs typeface="Consolas" charset="0"/>
              </a:rPr>
              <a:t>elevatorSouth</a:t>
            </a:r>
            <a:r>
              <a:rPr lang="en-US" altLang="en-US" sz="2000" dirty="0">
                <a:latin typeface="Consolas" charset="0"/>
                <a:ea typeface="Consolas" charset="0"/>
                <a:cs typeface="Consolas" charset="0"/>
              </a:rPr>
              <a:t> as ELEVATOR</a:t>
            </a:r>
          </a:p>
          <a:p>
            <a:pPr>
              <a:buFontTx/>
              <a:buNone/>
            </a:pPr>
            <a:endParaRPr lang="en-US" altLang="en-US" sz="1800" dirty="0">
              <a:latin typeface="Consolas" charset="0"/>
              <a:ea typeface="Consolas" charset="0"/>
              <a:cs typeface="Consolas" charset="0"/>
            </a:endParaRPr>
          </a:p>
          <a:p>
            <a:pPr>
              <a:buFontTx/>
              <a:buNone/>
            </a:pPr>
            <a:r>
              <a:rPr lang="en-US" altLang="en-US" sz="1800" dirty="0" err="1">
                <a:latin typeface="Consolas" charset="0"/>
                <a:ea typeface="Consolas" charset="0"/>
                <a:cs typeface="Consolas" charset="0"/>
              </a:rPr>
              <a:t>elevatorNorth</a:t>
            </a:r>
            <a:r>
              <a:rPr lang="en-US" altLang="en-US" sz="1800" dirty="0">
                <a:latin typeface="Consolas" charset="0"/>
                <a:ea typeface="Consolas" charset="0"/>
                <a:cs typeface="Consolas" charset="0"/>
              </a:rPr>
              <a:t> = new ELEVATOR()</a:t>
            </a:r>
          </a:p>
          <a:p>
            <a:pPr>
              <a:buFontTx/>
              <a:buNone/>
            </a:pPr>
            <a:r>
              <a:rPr lang="en-US" altLang="en-US" sz="1800" dirty="0" err="1">
                <a:latin typeface="Consolas" charset="0"/>
                <a:ea typeface="Consolas" charset="0"/>
                <a:cs typeface="Consolas" charset="0"/>
              </a:rPr>
              <a:t>elevatorSouth</a:t>
            </a:r>
            <a:r>
              <a:rPr lang="en-US" altLang="en-US" sz="1800" dirty="0">
                <a:latin typeface="Consolas" charset="0"/>
                <a:ea typeface="Consolas" charset="0"/>
                <a:cs typeface="Consolas" charset="0"/>
              </a:rPr>
              <a:t> = new ELEVATOR(2,100)</a:t>
            </a:r>
            <a:endParaRPr lang="en-US" altLang="en-US" sz="1600" dirty="0">
              <a:latin typeface="Consolas" charset="0"/>
              <a:ea typeface="Consolas" charset="0"/>
              <a:cs typeface="Consolas" charset="0"/>
            </a:endParaRPr>
          </a:p>
          <a:p>
            <a:pPr>
              <a:buFontTx/>
              <a:buNone/>
            </a:pPr>
            <a:r>
              <a:rPr lang="en-US" altLang="en-US" sz="2400" dirty="0">
                <a:latin typeface="Consolas" charset="0"/>
                <a:ea typeface="Consolas" charset="0"/>
                <a:cs typeface="Consolas" charset="0"/>
              </a:rPr>
              <a:t>END MAIN</a:t>
            </a:r>
          </a:p>
          <a:p>
            <a:pPr marL="0" indent="0">
              <a:buNone/>
            </a:pPr>
            <a:endParaRPr lang="en-US" dirty="0">
              <a:latin typeface="Consolas" charset="0"/>
              <a:ea typeface="Consolas" charset="0"/>
              <a:cs typeface="Consolas" charset="0"/>
            </a:endParaRPr>
          </a:p>
        </p:txBody>
      </p:sp>
      <p:sp>
        <p:nvSpPr>
          <p:cNvPr id="4" name="Rectangle 3" title="Pseudo code logo"/>
          <p:cNvSpPr/>
          <p:nvPr/>
        </p:nvSpPr>
        <p:spPr>
          <a:xfrm>
            <a:off x="7728439" y="809962"/>
            <a:ext cx="1338599" cy="1015663"/>
          </a:xfrm>
          <a:prstGeom prst="rect">
            <a:avLst/>
          </a:prstGeom>
          <a:noFill/>
        </p:spPr>
        <p:txBody>
          <a:bodyPr>
            <a:spAutoFit/>
          </a:bodyPr>
          <a:lstStyle/>
          <a:p>
            <a:pPr algn="ctr" eaLnBrk="1" hangingPunct="1">
              <a:defRPr/>
            </a:pPr>
            <a:r>
              <a:rPr lang="en-US" sz="60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endParaRPr>
          </a:p>
        </p:txBody>
      </p:sp>
    </p:spTree>
    <p:extLst>
      <p:ext uri="{BB962C8B-B14F-4D97-AF65-F5344CB8AC3E}">
        <p14:creationId xmlns:p14="http://schemas.microsoft.com/office/powerpoint/2010/main" val="3611961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Using the Elevators</a:t>
            </a:r>
          </a:p>
        </p:txBody>
      </p:sp>
      <p:sp>
        <p:nvSpPr>
          <p:cNvPr id="3" name="Content Placeholder 2"/>
          <p:cNvSpPr>
            <a:spLocks noGrp="1"/>
          </p:cNvSpPr>
          <p:nvPr>
            <p:ph idx="1"/>
          </p:nvPr>
        </p:nvSpPr>
        <p:spPr>
          <a:xfrm>
            <a:off x="628650" y="1825625"/>
            <a:ext cx="7886700" cy="3564060"/>
          </a:xfrm>
        </p:spPr>
        <p:txBody>
          <a:bodyPr/>
          <a:lstStyle/>
          <a:p>
            <a:pPr>
              <a:buFontTx/>
              <a:buNone/>
            </a:pPr>
            <a:r>
              <a:rPr lang="en-US" altLang="en-US" sz="2400" dirty="0">
                <a:latin typeface="Consolas" charset="0"/>
                <a:ea typeface="Consolas" charset="0"/>
                <a:cs typeface="Consolas" charset="0"/>
              </a:rPr>
              <a:t>BEGIN MAIN</a:t>
            </a:r>
          </a:p>
          <a:p>
            <a:pPr>
              <a:buFontTx/>
              <a:buNone/>
            </a:pPr>
            <a:r>
              <a:rPr lang="en-US" altLang="en-US" sz="2000" dirty="0">
                <a:latin typeface="Consolas" charset="0"/>
                <a:ea typeface="Consolas" charset="0"/>
                <a:cs typeface="Consolas" charset="0"/>
              </a:rPr>
              <a:t>CREATE </a:t>
            </a:r>
            <a:r>
              <a:rPr lang="en-US" altLang="en-US" sz="2000" dirty="0" err="1">
                <a:latin typeface="Consolas" charset="0"/>
                <a:ea typeface="Consolas" charset="0"/>
                <a:cs typeface="Consolas" charset="0"/>
              </a:rPr>
              <a:t>elevatorNorth</a:t>
            </a:r>
            <a:r>
              <a:rPr lang="en-US" altLang="en-US" sz="2000" dirty="0">
                <a:latin typeface="Consolas" charset="0"/>
                <a:ea typeface="Consolas" charset="0"/>
                <a:cs typeface="Consolas" charset="0"/>
              </a:rPr>
              <a:t>, </a:t>
            </a:r>
            <a:r>
              <a:rPr lang="en-US" altLang="en-US" sz="2000" dirty="0" err="1">
                <a:latin typeface="Consolas" charset="0"/>
                <a:ea typeface="Consolas" charset="0"/>
                <a:cs typeface="Consolas" charset="0"/>
              </a:rPr>
              <a:t>elevatorSouth</a:t>
            </a:r>
            <a:r>
              <a:rPr lang="en-US" altLang="en-US" sz="2000" dirty="0">
                <a:latin typeface="Consolas" charset="0"/>
                <a:ea typeface="Consolas" charset="0"/>
                <a:cs typeface="Consolas" charset="0"/>
              </a:rPr>
              <a:t> as ELEVATOR</a:t>
            </a:r>
          </a:p>
          <a:p>
            <a:pPr>
              <a:buFontTx/>
              <a:buNone/>
            </a:pPr>
            <a:endParaRPr lang="en-US" altLang="en-US" sz="1800" dirty="0">
              <a:latin typeface="Consolas" charset="0"/>
              <a:ea typeface="Consolas" charset="0"/>
              <a:cs typeface="Consolas" charset="0"/>
            </a:endParaRPr>
          </a:p>
          <a:p>
            <a:pPr>
              <a:buFontTx/>
              <a:buNone/>
            </a:pPr>
            <a:r>
              <a:rPr lang="en-US" altLang="en-US" sz="1800" dirty="0" err="1">
                <a:latin typeface="Consolas" charset="0"/>
                <a:ea typeface="Consolas" charset="0"/>
                <a:cs typeface="Consolas" charset="0"/>
              </a:rPr>
              <a:t>elevatorNorth</a:t>
            </a:r>
            <a:r>
              <a:rPr lang="en-US" altLang="en-US" sz="1800" dirty="0">
                <a:latin typeface="Consolas" charset="0"/>
                <a:ea typeface="Consolas" charset="0"/>
                <a:cs typeface="Consolas" charset="0"/>
              </a:rPr>
              <a:t> = new ELEVATOR()</a:t>
            </a:r>
          </a:p>
          <a:p>
            <a:pPr>
              <a:buFontTx/>
              <a:buNone/>
            </a:pPr>
            <a:r>
              <a:rPr lang="en-US" altLang="en-US" sz="1800" dirty="0" err="1">
                <a:latin typeface="Consolas" charset="0"/>
                <a:ea typeface="Consolas" charset="0"/>
                <a:cs typeface="Consolas" charset="0"/>
              </a:rPr>
              <a:t>elevatorSouth</a:t>
            </a:r>
            <a:r>
              <a:rPr lang="en-US" altLang="en-US" sz="1800" dirty="0">
                <a:latin typeface="Consolas" charset="0"/>
                <a:ea typeface="Consolas" charset="0"/>
                <a:cs typeface="Consolas" charset="0"/>
              </a:rPr>
              <a:t> = new ELEVATOR(2,100)</a:t>
            </a:r>
          </a:p>
          <a:p>
            <a:pPr>
              <a:buFontTx/>
              <a:buNone/>
            </a:pPr>
            <a:endParaRPr lang="en-US" altLang="en-US" sz="1800" dirty="0">
              <a:latin typeface="Consolas" charset="0"/>
              <a:ea typeface="Consolas" charset="0"/>
              <a:cs typeface="Consolas" charset="0"/>
            </a:endParaRPr>
          </a:p>
          <a:p>
            <a:pPr>
              <a:buFontTx/>
              <a:buNone/>
            </a:pPr>
            <a:r>
              <a:rPr lang="en-US" altLang="en-US" sz="1800" dirty="0">
                <a:latin typeface="Consolas" charset="0"/>
                <a:ea typeface="Consolas" charset="0"/>
                <a:cs typeface="Consolas" charset="0"/>
              </a:rPr>
              <a:t>PRINTLINE(</a:t>
            </a:r>
            <a:r>
              <a:rPr lang="en-US" altLang="en-US" sz="1800" dirty="0" err="1">
                <a:latin typeface="Consolas" charset="0"/>
                <a:ea typeface="Consolas" charset="0"/>
                <a:cs typeface="Consolas" charset="0"/>
              </a:rPr>
              <a:t>elevatorNorth.getCurrentFloor</a:t>
            </a:r>
            <a:r>
              <a:rPr lang="en-US" altLang="en-US" sz="1800" dirty="0">
                <a:latin typeface="Consolas" charset="0"/>
                <a:ea typeface="Consolas" charset="0"/>
                <a:cs typeface="Consolas" charset="0"/>
              </a:rPr>
              <a:t>())</a:t>
            </a:r>
          </a:p>
          <a:p>
            <a:pPr>
              <a:buFontTx/>
              <a:buNone/>
            </a:pPr>
            <a:r>
              <a:rPr lang="en-US" altLang="en-US" sz="1800" dirty="0">
                <a:latin typeface="Consolas" charset="0"/>
                <a:ea typeface="Consolas" charset="0"/>
                <a:cs typeface="Consolas" charset="0"/>
              </a:rPr>
              <a:t>PRINTLINE(</a:t>
            </a:r>
            <a:r>
              <a:rPr lang="en-US" altLang="en-US" sz="1800" dirty="0" err="1">
                <a:latin typeface="Consolas" charset="0"/>
                <a:ea typeface="Consolas" charset="0"/>
                <a:cs typeface="Consolas" charset="0"/>
              </a:rPr>
              <a:t>elevatorSouth.OverLimit</a:t>
            </a:r>
            <a:r>
              <a:rPr lang="en-US" altLang="en-US" sz="1800" dirty="0">
                <a:latin typeface="Consolas" charset="0"/>
                <a:ea typeface="Consolas" charset="0"/>
                <a:cs typeface="Consolas" charset="0"/>
              </a:rPr>
              <a:t>())</a:t>
            </a:r>
            <a:endParaRPr lang="en-US" altLang="en-US" sz="1600" dirty="0">
              <a:latin typeface="Consolas" charset="0"/>
              <a:ea typeface="Consolas" charset="0"/>
              <a:cs typeface="Consolas" charset="0"/>
            </a:endParaRPr>
          </a:p>
          <a:p>
            <a:pPr>
              <a:buFontTx/>
              <a:buNone/>
            </a:pPr>
            <a:r>
              <a:rPr lang="en-US" altLang="en-US" sz="2400" dirty="0">
                <a:latin typeface="Consolas" charset="0"/>
                <a:ea typeface="Consolas" charset="0"/>
                <a:cs typeface="Consolas" charset="0"/>
              </a:rPr>
              <a:t>END MAIN</a:t>
            </a:r>
          </a:p>
          <a:p>
            <a:pPr marL="0" indent="0">
              <a:buNone/>
            </a:pPr>
            <a:endParaRPr lang="en-US" dirty="0">
              <a:latin typeface="Consolas" charset="0"/>
              <a:ea typeface="Consolas" charset="0"/>
              <a:cs typeface="Consolas" charset="0"/>
            </a:endParaRPr>
          </a:p>
        </p:txBody>
      </p:sp>
      <p:sp>
        <p:nvSpPr>
          <p:cNvPr id="4" name="Rectangle 3" title="Pseudo code logo"/>
          <p:cNvSpPr/>
          <p:nvPr/>
        </p:nvSpPr>
        <p:spPr>
          <a:xfrm>
            <a:off x="7728439" y="809962"/>
            <a:ext cx="1338599" cy="1015663"/>
          </a:xfrm>
          <a:prstGeom prst="rect">
            <a:avLst/>
          </a:prstGeom>
          <a:noFill/>
        </p:spPr>
        <p:txBody>
          <a:bodyPr>
            <a:spAutoFit/>
          </a:bodyPr>
          <a:lstStyle/>
          <a:p>
            <a:pPr algn="ctr" eaLnBrk="1" hangingPunct="1">
              <a:defRPr/>
            </a:pPr>
            <a:r>
              <a:rPr lang="en-US" sz="60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endParaRPr>
          </a:p>
        </p:txBody>
      </p:sp>
    </p:spTree>
    <p:extLst>
      <p:ext uri="{BB962C8B-B14F-4D97-AF65-F5344CB8AC3E}">
        <p14:creationId xmlns:p14="http://schemas.microsoft.com/office/powerpoint/2010/main" val="3071999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In-class Exercise</a:t>
            </a:r>
          </a:p>
        </p:txBody>
      </p:sp>
      <p:sp>
        <p:nvSpPr>
          <p:cNvPr id="3" name="Content Placeholder 2"/>
          <p:cNvSpPr>
            <a:spLocks noGrp="1"/>
          </p:cNvSpPr>
          <p:nvPr>
            <p:ph idx="1"/>
          </p:nvPr>
        </p:nvSpPr>
        <p:spPr>
          <a:xfrm>
            <a:off x="628650" y="1825625"/>
            <a:ext cx="7886700" cy="3564060"/>
          </a:xfrm>
        </p:spPr>
        <p:txBody>
          <a:bodyPr/>
          <a:lstStyle/>
          <a:p>
            <a:pPr marL="0" indent="0">
              <a:buNone/>
            </a:pPr>
            <a:r>
              <a:rPr lang="en-US" dirty="0">
                <a:latin typeface="Consolas" charset="0"/>
                <a:ea typeface="Consolas" charset="0"/>
                <a:cs typeface="Consolas" charset="0"/>
              </a:rPr>
              <a:t>Create a fireplace class that contains firewood and temperature attributes, a method to add firewood (increasing attribute), method to reduce the firewood (as it burns over time), a method that increases the temperature as firewood is added and one to reduce the temperature as firewood is consumed.</a:t>
            </a:r>
          </a:p>
        </p:txBody>
      </p:sp>
    </p:spTree>
    <p:extLst>
      <p:ext uri="{BB962C8B-B14F-4D97-AF65-F5344CB8AC3E}">
        <p14:creationId xmlns:p14="http://schemas.microsoft.com/office/powerpoint/2010/main" val="1818474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In-class Exercise Solution</a:t>
            </a:r>
          </a:p>
        </p:txBody>
      </p:sp>
      <p:sp>
        <p:nvSpPr>
          <p:cNvPr id="3" name="Content Placeholder 2"/>
          <p:cNvSpPr>
            <a:spLocks noGrp="1"/>
          </p:cNvSpPr>
          <p:nvPr>
            <p:ph idx="1"/>
          </p:nvPr>
        </p:nvSpPr>
        <p:spPr>
          <a:xfrm>
            <a:off x="628650" y="1072663"/>
            <a:ext cx="7886700" cy="4317022"/>
          </a:xfrm>
        </p:spPr>
        <p:txBody>
          <a:bodyPr/>
          <a:lstStyle/>
          <a:p>
            <a:pPr marL="0" indent="0">
              <a:buNone/>
            </a:pPr>
            <a:r>
              <a:rPr lang="en-US" sz="2000" dirty="0"/>
              <a:t>CLASS FIREPLACE</a:t>
            </a:r>
          </a:p>
          <a:p>
            <a:pPr marL="0" indent="0">
              <a:buNone/>
            </a:pPr>
            <a:r>
              <a:rPr lang="en-US" sz="2000" dirty="0"/>
              <a:t>BEGIN CLASS</a:t>
            </a:r>
          </a:p>
          <a:p>
            <a:pPr marL="0" indent="0">
              <a:buNone/>
            </a:pPr>
            <a:r>
              <a:rPr lang="en-US" sz="2000" dirty="0"/>
              <a:t> </a:t>
            </a:r>
          </a:p>
          <a:p>
            <a:pPr marL="0" indent="0">
              <a:buNone/>
            </a:pPr>
            <a:r>
              <a:rPr lang="en-US" sz="2000" dirty="0"/>
              <a:t>PRIVATE firewood</a:t>
            </a:r>
          </a:p>
          <a:p>
            <a:pPr marL="0" indent="0">
              <a:buNone/>
            </a:pPr>
            <a:r>
              <a:rPr lang="en-US" sz="2000" dirty="0"/>
              <a:t>PRIVATE temp</a:t>
            </a:r>
          </a:p>
          <a:p>
            <a:pPr marL="0" indent="0">
              <a:buNone/>
            </a:pPr>
            <a:r>
              <a:rPr lang="en-US" sz="2000" dirty="0"/>
              <a:t> </a:t>
            </a:r>
          </a:p>
          <a:p>
            <a:pPr marL="0" indent="0">
              <a:buNone/>
            </a:pPr>
            <a:r>
              <a:rPr lang="en-US" sz="2000" dirty="0"/>
              <a:t>CONSTRUCTOR FIREPLACE(parameters: none)</a:t>
            </a:r>
          </a:p>
          <a:p>
            <a:pPr marL="0" indent="0">
              <a:buNone/>
            </a:pPr>
            <a:r>
              <a:rPr lang="en-US" sz="2000" dirty="0"/>
              <a:t>	firewood = 0</a:t>
            </a:r>
          </a:p>
          <a:p>
            <a:pPr marL="0" indent="0">
              <a:buNone/>
            </a:pPr>
            <a:r>
              <a:rPr lang="en-US" sz="2000" dirty="0"/>
              <a:t>	temp = 0</a:t>
            </a:r>
          </a:p>
          <a:p>
            <a:pPr marL="0" indent="0">
              <a:buNone/>
            </a:pPr>
            <a:r>
              <a:rPr lang="en-US" sz="2000" dirty="0"/>
              <a:t>END CONSTRUCTOR</a:t>
            </a:r>
          </a:p>
        </p:txBody>
      </p:sp>
    </p:spTree>
    <p:extLst>
      <p:ext uri="{BB962C8B-B14F-4D97-AF65-F5344CB8AC3E}">
        <p14:creationId xmlns:p14="http://schemas.microsoft.com/office/powerpoint/2010/main" val="1260460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In-class Exercise Solution</a:t>
            </a:r>
          </a:p>
        </p:txBody>
      </p:sp>
      <p:sp>
        <p:nvSpPr>
          <p:cNvPr id="3" name="Content Placeholder 2"/>
          <p:cNvSpPr>
            <a:spLocks noGrp="1"/>
          </p:cNvSpPr>
          <p:nvPr>
            <p:ph idx="1"/>
          </p:nvPr>
        </p:nvSpPr>
        <p:spPr>
          <a:xfrm>
            <a:off x="628650" y="1072663"/>
            <a:ext cx="7886700" cy="4317022"/>
          </a:xfrm>
        </p:spPr>
        <p:txBody>
          <a:bodyPr/>
          <a:lstStyle/>
          <a:p>
            <a:pPr marL="0" indent="0">
              <a:buNone/>
            </a:pPr>
            <a:r>
              <a:rPr lang="en-US" sz="2000" dirty="0"/>
              <a:t>CONSTRUCTOR FIREPLACE(parameters: wood)</a:t>
            </a:r>
          </a:p>
          <a:p>
            <a:pPr marL="0" indent="0">
              <a:buNone/>
            </a:pPr>
            <a:r>
              <a:rPr lang="en-US" sz="2000" dirty="0"/>
              <a:t>	firewood = wood</a:t>
            </a:r>
          </a:p>
          <a:p>
            <a:pPr marL="0" indent="0">
              <a:buNone/>
            </a:pPr>
            <a:r>
              <a:rPr lang="en-US" sz="2000" dirty="0"/>
              <a:t>	temp = 300</a:t>
            </a:r>
          </a:p>
          <a:p>
            <a:pPr marL="0" indent="0">
              <a:buNone/>
            </a:pPr>
            <a:r>
              <a:rPr lang="en-US" sz="2000" dirty="0"/>
              <a:t>END CONSTRUCTOR</a:t>
            </a:r>
          </a:p>
          <a:p>
            <a:pPr marL="0" indent="0">
              <a:buNone/>
            </a:pPr>
            <a:r>
              <a:rPr lang="en-US" sz="2000" dirty="0"/>
              <a:t> </a:t>
            </a:r>
          </a:p>
          <a:p>
            <a:pPr marL="0" indent="0">
              <a:buNone/>
            </a:pPr>
            <a:r>
              <a:rPr lang="en-US" sz="2000" dirty="0"/>
              <a:t>METHOD </a:t>
            </a:r>
            <a:r>
              <a:rPr lang="en-US" sz="2000" dirty="0" err="1"/>
              <a:t>addWood</a:t>
            </a:r>
            <a:r>
              <a:rPr lang="en-US" sz="2000" dirty="0"/>
              <a:t>(parameters: wood)</a:t>
            </a:r>
          </a:p>
          <a:p>
            <a:pPr marL="0" indent="0">
              <a:buNone/>
            </a:pPr>
            <a:r>
              <a:rPr lang="en-US" sz="2000" dirty="0"/>
              <a:t>	</a:t>
            </a:r>
            <a:r>
              <a:rPr lang="en-US" sz="2000" dirty="0" err="1"/>
              <a:t>this.firewood</a:t>
            </a:r>
            <a:r>
              <a:rPr lang="en-US" sz="2000" dirty="0"/>
              <a:t> += wood</a:t>
            </a:r>
          </a:p>
          <a:p>
            <a:pPr marL="0" indent="0">
              <a:buNone/>
            </a:pPr>
            <a:r>
              <a:rPr lang="en-US" sz="2000" dirty="0"/>
              <a:t>	</a:t>
            </a:r>
            <a:r>
              <a:rPr lang="en-US" sz="2000" dirty="0" err="1"/>
              <a:t>increaseTemp</a:t>
            </a:r>
            <a:r>
              <a:rPr lang="en-US" sz="2000" dirty="0"/>
              <a:t>(100)</a:t>
            </a:r>
          </a:p>
          <a:p>
            <a:pPr marL="0" indent="0">
              <a:buNone/>
            </a:pPr>
            <a:r>
              <a:rPr lang="en-US" sz="2000" dirty="0"/>
              <a:t>END METHOD</a:t>
            </a:r>
          </a:p>
          <a:p>
            <a:pPr marL="0" indent="0">
              <a:buNone/>
            </a:pPr>
            <a:r>
              <a:rPr lang="en-US" sz="2000" dirty="0"/>
              <a:t> </a:t>
            </a:r>
          </a:p>
          <a:p>
            <a:pPr marL="0" indent="0">
              <a:buNone/>
            </a:pPr>
            <a:r>
              <a:rPr lang="en-US" sz="2000" dirty="0"/>
              <a:t>METHOD </a:t>
            </a:r>
            <a:r>
              <a:rPr lang="en-US" sz="2000" dirty="0" err="1"/>
              <a:t>increaseTemp</a:t>
            </a:r>
            <a:r>
              <a:rPr lang="en-US" sz="2000" dirty="0"/>
              <a:t>(parameters: temp)</a:t>
            </a:r>
          </a:p>
          <a:p>
            <a:pPr marL="0" indent="0">
              <a:buNone/>
            </a:pPr>
            <a:r>
              <a:rPr lang="en-US" sz="2000" dirty="0"/>
              <a:t>	</a:t>
            </a:r>
            <a:r>
              <a:rPr lang="en-US" sz="2000" dirty="0" err="1"/>
              <a:t>this.temp</a:t>
            </a:r>
            <a:r>
              <a:rPr lang="en-US" sz="2000" dirty="0"/>
              <a:t> += temp</a:t>
            </a:r>
          </a:p>
          <a:p>
            <a:pPr marL="0" indent="0">
              <a:buNone/>
            </a:pPr>
            <a:r>
              <a:rPr lang="en-US" sz="2000" dirty="0"/>
              <a:t>END METHOD</a:t>
            </a:r>
          </a:p>
        </p:txBody>
      </p:sp>
    </p:spTree>
    <p:extLst>
      <p:ext uri="{BB962C8B-B14F-4D97-AF65-F5344CB8AC3E}">
        <p14:creationId xmlns:p14="http://schemas.microsoft.com/office/powerpoint/2010/main" val="3491670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In-class Exercise Solution</a:t>
            </a:r>
          </a:p>
        </p:txBody>
      </p:sp>
      <p:sp>
        <p:nvSpPr>
          <p:cNvPr id="3" name="Content Placeholder 2"/>
          <p:cNvSpPr>
            <a:spLocks noGrp="1"/>
          </p:cNvSpPr>
          <p:nvPr>
            <p:ph idx="1"/>
          </p:nvPr>
        </p:nvSpPr>
        <p:spPr>
          <a:xfrm>
            <a:off x="628650" y="1072662"/>
            <a:ext cx="7886700" cy="4976445"/>
          </a:xfrm>
        </p:spPr>
        <p:txBody>
          <a:bodyPr/>
          <a:lstStyle/>
          <a:p>
            <a:pPr marL="0" indent="0">
              <a:buNone/>
            </a:pPr>
            <a:r>
              <a:rPr lang="en-US" sz="2000" dirty="0"/>
              <a:t>METHOD </a:t>
            </a:r>
            <a:r>
              <a:rPr lang="en-US" sz="2000" dirty="0" err="1"/>
              <a:t>burnWood</a:t>
            </a:r>
            <a:r>
              <a:rPr lang="en-US" sz="2000" dirty="0"/>
              <a:t>(parameters: wood)</a:t>
            </a:r>
          </a:p>
          <a:p>
            <a:pPr marL="0" indent="0">
              <a:buNone/>
            </a:pPr>
            <a:r>
              <a:rPr lang="en-US" sz="2000" dirty="0"/>
              <a:t>	</a:t>
            </a:r>
            <a:r>
              <a:rPr lang="en-US" sz="2000" dirty="0" err="1"/>
              <a:t>this.firewood</a:t>
            </a:r>
            <a:r>
              <a:rPr lang="en-US" sz="2000" dirty="0"/>
              <a:t> -= wood</a:t>
            </a:r>
          </a:p>
          <a:p>
            <a:pPr marL="0" indent="0">
              <a:buNone/>
            </a:pPr>
            <a:r>
              <a:rPr lang="en-US" sz="2000" dirty="0"/>
              <a:t>	</a:t>
            </a:r>
            <a:r>
              <a:rPr lang="en-US" sz="2000" dirty="0" err="1"/>
              <a:t>reduceTemp</a:t>
            </a:r>
            <a:r>
              <a:rPr lang="en-US" sz="2000" dirty="0"/>
              <a:t>(50)</a:t>
            </a:r>
          </a:p>
          <a:p>
            <a:pPr marL="0" indent="0">
              <a:buNone/>
            </a:pPr>
            <a:r>
              <a:rPr lang="en-US" sz="2000" dirty="0"/>
              <a:t>END METHOD</a:t>
            </a:r>
          </a:p>
          <a:p>
            <a:pPr marL="0" indent="0">
              <a:buNone/>
            </a:pPr>
            <a:r>
              <a:rPr lang="en-US" sz="2000" dirty="0"/>
              <a:t> </a:t>
            </a:r>
          </a:p>
          <a:p>
            <a:pPr marL="0" indent="0">
              <a:buNone/>
            </a:pPr>
            <a:r>
              <a:rPr lang="en-US" sz="2000" dirty="0"/>
              <a:t>METHOD </a:t>
            </a:r>
            <a:r>
              <a:rPr lang="en-US" sz="2000" dirty="0" err="1"/>
              <a:t>reduceTemp</a:t>
            </a:r>
            <a:r>
              <a:rPr lang="en-US" sz="2000" dirty="0"/>
              <a:t>(parameters: temp)</a:t>
            </a:r>
          </a:p>
          <a:p>
            <a:pPr marL="0" indent="0">
              <a:buNone/>
            </a:pPr>
            <a:r>
              <a:rPr lang="en-US" sz="2000" dirty="0"/>
              <a:t>	</a:t>
            </a:r>
            <a:r>
              <a:rPr lang="en-US" sz="2000" dirty="0" err="1"/>
              <a:t>this.temp</a:t>
            </a:r>
            <a:r>
              <a:rPr lang="en-US" sz="2000" dirty="0"/>
              <a:t> -= temp</a:t>
            </a:r>
          </a:p>
          <a:p>
            <a:pPr marL="0" indent="0">
              <a:buNone/>
            </a:pPr>
            <a:r>
              <a:rPr lang="en-US" sz="2000" dirty="0"/>
              <a:t>END METHOD</a:t>
            </a:r>
          </a:p>
          <a:p>
            <a:pPr marL="0" indent="0">
              <a:buNone/>
            </a:pPr>
            <a:r>
              <a:rPr lang="en-US" sz="2000" dirty="0"/>
              <a:t> </a:t>
            </a:r>
          </a:p>
          <a:p>
            <a:pPr marL="0" indent="0">
              <a:buNone/>
            </a:pPr>
            <a:r>
              <a:rPr lang="en-US" sz="2000" dirty="0"/>
              <a:t>METHOD </a:t>
            </a:r>
            <a:r>
              <a:rPr lang="en-US" sz="2000" dirty="0" err="1"/>
              <a:t>getTemp</a:t>
            </a:r>
            <a:r>
              <a:rPr lang="en-US" sz="2000" dirty="0"/>
              <a:t>()</a:t>
            </a:r>
          </a:p>
          <a:p>
            <a:pPr marL="0" indent="0">
              <a:buNone/>
            </a:pPr>
            <a:r>
              <a:rPr lang="en-US" sz="2000" dirty="0"/>
              <a:t>	return </a:t>
            </a:r>
            <a:r>
              <a:rPr lang="en-US" sz="2000" dirty="0" err="1"/>
              <a:t>this.temp</a:t>
            </a:r>
            <a:endParaRPr lang="en-US" sz="2000" dirty="0"/>
          </a:p>
          <a:p>
            <a:pPr marL="0" indent="0">
              <a:buNone/>
            </a:pPr>
            <a:r>
              <a:rPr lang="en-US" sz="2000" dirty="0"/>
              <a:t>END METHOD</a:t>
            </a:r>
          </a:p>
        </p:txBody>
      </p:sp>
    </p:spTree>
    <p:extLst>
      <p:ext uri="{BB962C8B-B14F-4D97-AF65-F5344CB8AC3E}">
        <p14:creationId xmlns:p14="http://schemas.microsoft.com/office/powerpoint/2010/main" val="1961764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In-class Exercise Solution</a:t>
            </a:r>
          </a:p>
        </p:txBody>
      </p:sp>
      <p:sp>
        <p:nvSpPr>
          <p:cNvPr id="3" name="Content Placeholder 2"/>
          <p:cNvSpPr>
            <a:spLocks noGrp="1"/>
          </p:cNvSpPr>
          <p:nvPr>
            <p:ph idx="1"/>
          </p:nvPr>
        </p:nvSpPr>
        <p:spPr>
          <a:xfrm>
            <a:off x="628650" y="1072662"/>
            <a:ext cx="7886700" cy="4976445"/>
          </a:xfrm>
        </p:spPr>
        <p:txBody>
          <a:bodyPr/>
          <a:lstStyle/>
          <a:p>
            <a:pPr marL="0" indent="0">
              <a:buNone/>
            </a:pPr>
            <a:r>
              <a:rPr lang="en-US" sz="2000" dirty="0"/>
              <a:t> </a:t>
            </a:r>
          </a:p>
          <a:p>
            <a:pPr marL="0" indent="0">
              <a:buNone/>
            </a:pPr>
            <a:r>
              <a:rPr lang="en-US" sz="2000" dirty="0"/>
              <a:t>METHOD </a:t>
            </a:r>
            <a:r>
              <a:rPr lang="en-US" sz="2000" dirty="0" err="1"/>
              <a:t>getFirewood</a:t>
            </a:r>
            <a:r>
              <a:rPr lang="en-US" sz="2000" dirty="0"/>
              <a:t>()</a:t>
            </a:r>
          </a:p>
          <a:p>
            <a:pPr marL="0" indent="0">
              <a:buNone/>
            </a:pPr>
            <a:r>
              <a:rPr lang="en-US" sz="2000" dirty="0"/>
              <a:t>	return </a:t>
            </a:r>
            <a:r>
              <a:rPr lang="en-US" sz="2000" dirty="0" err="1"/>
              <a:t>this.firewood</a:t>
            </a:r>
            <a:endParaRPr lang="en-US" sz="2000" dirty="0"/>
          </a:p>
          <a:p>
            <a:pPr marL="0" indent="0">
              <a:buNone/>
            </a:pPr>
            <a:r>
              <a:rPr lang="en-US" sz="2000" dirty="0"/>
              <a:t>END METHOD</a:t>
            </a:r>
          </a:p>
          <a:p>
            <a:pPr marL="0" indent="0">
              <a:buNone/>
            </a:pPr>
            <a:endParaRPr lang="en-US" sz="2000" dirty="0"/>
          </a:p>
          <a:p>
            <a:pPr marL="0" indent="0">
              <a:buNone/>
            </a:pPr>
            <a:r>
              <a:rPr lang="en-US" sz="2000" dirty="0"/>
              <a:t>END CLASS</a:t>
            </a:r>
          </a:p>
        </p:txBody>
      </p:sp>
    </p:spTree>
    <p:extLst>
      <p:ext uri="{BB962C8B-B14F-4D97-AF65-F5344CB8AC3E}">
        <p14:creationId xmlns:p14="http://schemas.microsoft.com/office/powerpoint/2010/main" val="109612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Module 7 - 1D Arrays</a:t>
            </a:r>
          </a:p>
        </p:txBody>
      </p:sp>
      <p:sp>
        <p:nvSpPr>
          <p:cNvPr id="3" name="Content Placeholder 2"/>
          <p:cNvSpPr>
            <a:spLocks noGrp="1"/>
          </p:cNvSpPr>
          <p:nvPr>
            <p:ph idx="1"/>
          </p:nvPr>
        </p:nvSpPr>
        <p:spPr>
          <a:xfrm>
            <a:off x="628650" y="1825625"/>
            <a:ext cx="7886700" cy="3564060"/>
          </a:xfrm>
        </p:spPr>
        <p:txBody>
          <a:bodyPr/>
          <a:lstStyle/>
          <a:p>
            <a:pPr marL="0" indent="0" defTabSz="454923">
              <a:buNone/>
              <a:defRPr/>
            </a:pPr>
            <a:r>
              <a:rPr lang="en-US" altLang="en-US" dirty="0"/>
              <a:t>Complex Data Type that:</a:t>
            </a:r>
          </a:p>
          <a:p>
            <a:pPr marL="341192" indent="-341192" defTabSz="454923">
              <a:buFont typeface="Arial"/>
              <a:buChar char="•"/>
              <a:defRPr/>
            </a:pPr>
            <a:r>
              <a:rPr lang="en-US" altLang="en-US" dirty="0"/>
              <a:t>Holds several values </a:t>
            </a:r>
            <a:r>
              <a:rPr lang="en-US" altLang="en-US" i="1" dirty="0"/>
              <a:t>of the same type</a:t>
            </a:r>
            <a:r>
              <a:rPr lang="en-US" altLang="en-US" dirty="0"/>
              <a:t> </a:t>
            </a:r>
          </a:p>
          <a:p>
            <a:pPr marL="341192" indent="-341192" defTabSz="454923">
              <a:buFont typeface="Arial"/>
              <a:buChar char="•"/>
              <a:defRPr/>
            </a:pPr>
            <a:r>
              <a:rPr lang="en-US" altLang="en-US" dirty="0"/>
              <a:t>Allows instant access by specifying a index number using brackets [ ] (remember to start at 0)</a:t>
            </a:r>
          </a:p>
          <a:p>
            <a:pPr marL="341192" indent="-341192" defTabSz="454923">
              <a:buFont typeface="Arial"/>
              <a:buChar char="•"/>
              <a:defRPr/>
            </a:pPr>
            <a:r>
              <a:rPr lang="en-US" altLang="en-US" dirty="0"/>
              <a:t>Is linear</a:t>
            </a:r>
          </a:p>
          <a:p>
            <a:pPr marL="341192" indent="-341192" defTabSz="454923">
              <a:buFont typeface="Arial"/>
              <a:buChar char="•"/>
              <a:defRPr/>
            </a:pPr>
            <a:r>
              <a:rPr lang="en-US" altLang="en-US" dirty="0"/>
              <a:t>Is static</a:t>
            </a:r>
          </a:p>
          <a:p>
            <a:pPr marL="0" indent="0">
              <a:buNone/>
            </a:pPr>
            <a:endParaRPr lang="en-US" dirty="0">
              <a:latin typeface="Consolas" charset="0"/>
              <a:ea typeface="Consolas" charset="0"/>
              <a:cs typeface="Consolas" charset="0"/>
            </a:endParaRPr>
          </a:p>
        </p:txBody>
      </p:sp>
    </p:spTree>
    <p:extLst>
      <p:ext uri="{BB962C8B-B14F-4D97-AF65-F5344CB8AC3E}">
        <p14:creationId xmlns:p14="http://schemas.microsoft.com/office/powerpoint/2010/main" val="2471060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Module 6</a:t>
            </a:r>
            <a:br>
              <a:rPr lang="en-US" dirty="0"/>
            </a:br>
            <a:r>
              <a:rPr lang="en-US" dirty="0"/>
              <a:t>OOP &amp; Classes</a:t>
            </a:r>
          </a:p>
        </p:txBody>
      </p:sp>
      <p:sp>
        <p:nvSpPr>
          <p:cNvPr id="3" name="Content Placeholder 2"/>
          <p:cNvSpPr>
            <a:spLocks noGrp="1"/>
          </p:cNvSpPr>
          <p:nvPr>
            <p:ph idx="1"/>
          </p:nvPr>
        </p:nvSpPr>
        <p:spPr/>
        <p:txBody>
          <a:bodyPr/>
          <a:lstStyle/>
          <a:p>
            <a:r>
              <a:rPr lang="en-US" dirty="0"/>
              <a:t>Classes are:</a:t>
            </a:r>
          </a:p>
          <a:p>
            <a:pPr lvl="1">
              <a:lnSpc>
                <a:spcPct val="105000"/>
              </a:lnSpc>
              <a:spcBef>
                <a:spcPct val="0"/>
              </a:spcBef>
              <a:spcAft>
                <a:spcPct val="0"/>
              </a:spcAft>
              <a:defRPr/>
            </a:pPr>
            <a:r>
              <a:rPr lang="en-US" altLang="en-US" dirty="0"/>
              <a:t>A complex data type</a:t>
            </a:r>
          </a:p>
          <a:p>
            <a:pPr lvl="1">
              <a:lnSpc>
                <a:spcPct val="105000"/>
              </a:lnSpc>
              <a:spcBef>
                <a:spcPct val="0"/>
              </a:spcBef>
              <a:spcAft>
                <a:spcPct val="0"/>
              </a:spcAft>
              <a:defRPr/>
            </a:pPr>
            <a:r>
              <a:rPr lang="en-US" dirty="0"/>
              <a:t>A way of representing the concept of real life objects</a:t>
            </a:r>
          </a:p>
          <a:p>
            <a:r>
              <a:rPr lang="en-US" dirty="0"/>
              <a:t>Classes have:</a:t>
            </a:r>
          </a:p>
          <a:p>
            <a:pPr lvl="1"/>
            <a:r>
              <a:rPr lang="en-US" dirty="0"/>
              <a:t>A name</a:t>
            </a:r>
          </a:p>
          <a:p>
            <a:pPr lvl="1"/>
            <a:r>
              <a:rPr lang="en-US" dirty="0"/>
              <a:t>Variables (attributes) – should be PRIVATE</a:t>
            </a:r>
          </a:p>
          <a:p>
            <a:pPr lvl="1"/>
            <a:r>
              <a:rPr lang="en-US" dirty="0"/>
              <a:t>Constructors (special functions/methods)</a:t>
            </a:r>
          </a:p>
          <a:p>
            <a:pPr lvl="1"/>
            <a:r>
              <a:rPr lang="en-US" dirty="0"/>
              <a:t>Functions (methods)</a:t>
            </a:r>
          </a:p>
          <a:p>
            <a:pPr lvl="2"/>
            <a:r>
              <a:rPr lang="en-US" dirty="0"/>
              <a:t>GET functions return the object’s current attribute value</a:t>
            </a:r>
          </a:p>
          <a:p>
            <a:pPr lvl="2"/>
            <a:r>
              <a:rPr lang="en-US" dirty="0"/>
              <a:t>SET functions change the object’s attribute value</a:t>
            </a:r>
          </a:p>
        </p:txBody>
      </p:sp>
    </p:spTree>
    <p:extLst>
      <p:ext uri="{BB962C8B-B14F-4D97-AF65-F5344CB8AC3E}">
        <p14:creationId xmlns:p14="http://schemas.microsoft.com/office/powerpoint/2010/main" val="32714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1D Arrays - Creation</a:t>
            </a:r>
          </a:p>
        </p:txBody>
      </p:sp>
      <p:sp>
        <p:nvSpPr>
          <p:cNvPr id="3" name="Content Placeholder 2"/>
          <p:cNvSpPr>
            <a:spLocks noGrp="1"/>
          </p:cNvSpPr>
          <p:nvPr>
            <p:ph idx="1"/>
          </p:nvPr>
        </p:nvSpPr>
        <p:spPr>
          <a:xfrm>
            <a:off x="628650" y="1825625"/>
            <a:ext cx="7886700" cy="3564060"/>
          </a:xfrm>
        </p:spPr>
        <p:txBody>
          <a:bodyPr/>
          <a:lstStyle/>
          <a:p>
            <a:pPr>
              <a:buFontTx/>
              <a:buNone/>
            </a:pPr>
            <a:r>
              <a:rPr lang="en-US" altLang="en-US" sz="2400" dirty="0">
                <a:latin typeface="Consolas" charset="0"/>
                <a:ea typeface="Consolas" charset="0"/>
                <a:cs typeface="Consolas" charset="0"/>
              </a:rPr>
              <a:t>BEGIN MAIN</a:t>
            </a:r>
          </a:p>
          <a:p>
            <a:pPr>
              <a:buFontTx/>
              <a:buNone/>
            </a:pPr>
            <a:r>
              <a:rPr lang="en-US" altLang="en-US" sz="2400" dirty="0">
                <a:latin typeface="Consolas" charset="0"/>
                <a:ea typeface="Consolas" charset="0"/>
                <a:cs typeface="Consolas" charset="0"/>
              </a:rPr>
              <a:t>	CREATE INTEGER Stops[5]</a:t>
            </a:r>
          </a:p>
          <a:p>
            <a:pPr>
              <a:buFontTx/>
              <a:buNone/>
            </a:pPr>
            <a:r>
              <a:rPr lang="en-US" altLang="en-US" sz="2400" dirty="0">
                <a:latin typeface="Consolas" charset="0"/>
                <a:ea typeface="Consolas" charset="0"/>
                <a:cs typeface="Consolas" charset="0"/>
              </a:rPr>
              <a:t>END MAIN</a:t>
            </a:r>
          </a:p>
          <a:p>
            <a:pPr marL="0" indent="0">
              <a:buNone/>
            </a:pPr>
            <a:endParaRPr lang="en-US" dirty="0">
              <a:latin typeface="Consolas" charset="0"/>
              <a:ea typeface="Consolas" charset="0"/>
              <a:cs typeface="Consolas" charset="0"/>
            </a:endParaRPr>
          </a:p>
        </p:txBody>
      </p:sp>
      <p:sp>
        <p:nvSpPr>
          <p:cNvPr id="4" name="Rectangle 3" title="Pseudo code logo"/>
          <p:cNvSpPr/>
          <p:nvPr/>
        </p:nvSpPr>
        <p:spPr>
          <a:xfrm>
            <a:off x="7728439" y="809962"/>
            <a:ext cx="1338599" cy="1015663"/>
          </a:xfrm>
          <a:prstGeom prst="rect">
            <a:avLst/>
          </a:prstGeom>
          <a:noFill/>
        </p:spPr>
        <p:txBody>
          <a:bodyPr>
            <a:spAutoFit/>
          </a:bodyPr>
          <a:lstStyle/>
          <a:p>
            <a:pPr algn="ctr" eaLnBrk="1" hangingPunct="1">
              <a:defRPr/>
            </a:pPr>
            <a:r>
              <a:rPr lang="en-US" sz="60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endParaRPr>
          </a:p>
        </p:txBody>
      </p:sp>
    </p:spTree>
    <p:extLst>
      <p:ext uri="{BB962C8B-B14F-4D97-AF65-F5344CB8AC3E}">
        <p14:creationId xmlns:p14="http://schemas.microsoft.com/office/powerpoint/2010/main" val="2857692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1D Arrays - Iteration</a:t>
            </a:r>
          </a:p>
        </p:txBody>
      </p:sp>
      <p:sp>
        <p:nvSpPr>
          <p:cNvPr id="3" name="Content Placeholder 2"/>
          <p:cNvSpPr>
            <a:spLocks noGrp="1"/>
          </p:cNvSpPr>
          <p:nvPr>
            <p:ph idx="1"/>
          </p:nvPr>
        </p:nvSpPr>
        <p:spPr>
          <a:xfrm>
            <a:off x="628650" y="1825625"/>
            <a:ext cx="7886700" cy="3564060"/>
          </a:xfrm>
        </p:spPr>
        <p:txBody>
          <a:bodyPr/>
          <a:lstStyle/>
          <a:p>
            <a:pPr>
              <a:buFontTx/>
              <a:buNone/>
            </a:pPr>
            <a:r>
              <a:rPr lang="en-US" altLang="en-US" sz="2400" dirty="0">
                <a:latin typeface="Consolas" charset="0"/>
                <a:ea typeface="Consolas" charset="0"/>
                <a:cs typeface="Consolas" charset="0"/>
              </a:rPr>
              <a:t>FOR each </a:t>
            </a:r>
            <a:r>
              <a:rPr lang="en-US" altLang="en-US" sz="2400" dirty="0" err="1">
                <a:latin typeface="Consolas" charset="0"/>
                <a:ea typeface="Consolas" charset="0"/>
                <a:cs typeface="Consolas" charset="0"/>
              </a:rPr>
              <a:t>i</a:t>
            </a:r>
            <a:r>
              <a:rPr lang="en-US" altLang="en-US" sz="2400" dirty="0">
                <a:latin typeface="Consolas" charset="0"/>
                <a:ea typeface="Consolas" charset="0"/>
                <a:cs typeface="Consolas" charset="0"/>
              </a:rPr>
              <a:t> in Stops from 0 to 4 by 1</a:t>
            </a:r>
          </a:p>
          <a:p>
            <a:pPr>
              <a:buFontTx/>
              <a:buNone/>
            </a:pPr>
            <a:r>
              <a:rPr lang="en-US" altLang="en-US" sz="2400" dirty="0">
                <a:latin typeface="Consolas" charset="0"/>
                <a:ea typeface="Consolas" charset="0"/>
                <a:cs typeface="Consolas" charset="0"/>
              </a:rPr>
              <a:t>	PRINTLINE(“Next Stop is: “ + Stops[</a:t>
            </a:r>
            <a:r>
              <a:rPr lang="en-US" altLang="en-US" sz="2400" dirty="0" err="1">
                <a:latin typeface="Consolas" charset="0"/>
                <a:ea typeface="Consolas" charset="0"/>
                <a:cs typeface="Consolas" charset="0"/>
              </a:rPr>
              <a:t>i</a:t>
            </a:r>
            <a:r>
              <a:rPr lang="en-US" altLang="en-US" sz="2400" dirty="0">
                <a:latin typeface="Consolas" charset="0"/>
                <a:ea typeface="Consolas" charset="0"/>
                <a:cs typeface="Consolas" charset="0"/>
              </a:rPr>
              <a:t>])</a:t>
            </a:r>
          </a:p>
          <a:p>
            <a:pPr>
              <a:buFontTx/>
              <a:buNone/>
            </a:pPr>
            <a:r>
              <a:rPr lang="en-US" altLang="en-US" sz="2400" dirty="0">
                <a:latin typeface="Consolas" charset="0"/>
                <a:ea typeface="Consolas" charset="0"/>
                <a:cs typeface="Consolas" charset="0"/>
              </a:rPr>
              <a:t>END FOR</a:t>
            </a:r>
          </a:p>
          <a:p>
            <a:pPr marL="0" indent="0">
              <a:buNone/>
            </a:pPr>
            <a:endParaRPr lang="en-US" dirty="0">
              <a:latin typeface="Consolas" charset="0"/>
              <a:ea typeface="Consolas" charset="0"/>
              <a:cs typeface="Consolas" charset="0"/>
            </a:endParaRPr>
          </a:p>
        </p:txBody>
      </p:sp>
      <p:sp>
        <p:nvSpPr>
          <p:cNvPr id="4" name="Rectangle 3" title="Pseudo code logo"/>
          <p:cNvSpPr/>
          <p:nvPr/>
        </p:nvSpPr>
        <p:spPr>
          <a:xfrm>
            <a:off x="7728439" y="809962"/>
            <a:ext cx="1338599" cy="1015663"/>
          </a:xfrm>
          <a:prstGeom prst="rect">
            <a:avLst/>
          </a:prstGeom>
          <a:noFill/>
        </p:spPr>
        <p:txBody>
          <a:bodyPr>
            <a:spAutoFit/>
          </a:bodyPr>
          <a:lstStyle/>
          <a:p>
            <a:pPr algn="ctr" eaLnBrk="1" hangingPunct="1">
              <a:defRPr/>
            </a:pPr>
            <a:r>
              <a:rPr lang="en-US" sz="60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endParaRPr>
          </a:p>
        </p:txBody>
      </p:sp>
    </p:spTree>
    <p:extLst>
      <p:ext uri="{BB962C8B-B14F-4D97-AF65-F5344CB8AC3E}">
        <p14:creationId xmlns:p14="http://schemas.microsoft.com/office/powerpoint/2010/main" val="3592742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1D Arrays – In-class Exercise</a:t>
            </a:r>
          </a:p>
        </p:txBody>
      </p:sp>
      <p:sp>
        <p:nvSpPr>
          <p:cNvPr id="3" name="Content Placeholder 2"/>
          <p:cNvSpPr>
            <a:spLocks noGrp="1"/>
          </p:cNvSpPr>
          <p:nvPr>
            <p:ph idx="1"/>
          </p:nvPr>
        </p:nvSpPr>
        <p:spPr>
          <a:xfrm>
            <a:off x="628650" y="1156996"/>
            <a:ext cx="7886700" cy="4232689"/>
          </a:xfrm>
        </p:spPr>
        <p:txBody>
          <a:bodyPr/>
          <a:lstStyle/>
          <a:p>
            <a:pPr>
              <a:buFontTx/>
              <a:buNone/>
            </a:pPr>
            <a:r>
              <a:rPr lang="en-US" altLang="en-US" sz="2400" dirty="0">
                <a:latin typeface="Consolas" charset="0"/>
                <a:ea typeface="Consolas" charset="0"/>
                <a:cs typeface="Consolas" charset="0"/>
              </a:rPr>
              <a:t>You have been asked to help a small movie theater create a program to track the ticket prices for the 100 seats in the theater for an upcoming blockbuster movie.</a:t>
            </a:r>
          </a:p>
          <a:p>
            <a:pPr>
              <a:buFontTx/>
              <a:buNone/>
            </a:pPr>
            <a:r>
              <a:rPr lang="en-US" altLang="en-US" sz="2400" dirty="0">
                <a:latin typeface="Consolas" charset="0"/>
                <a:ea typeface="Consolas" charset="0"/>
                <a:cs typeface="Consolas" charset="0"/>
              </a:rPr>
              <a:t>Declare a 1D array that can hold 100 prices.</a:t>
            </a:r>
          </a:p>
          <a:p>
            <a:pPr>
              <a:buFontTx/>
              <a:buNone/>
            </a:pPr>
            <a:r>
              <a:rPr lang="en-US" altLang="en-US" sz="2400" dirty="0">
                <a:latin typeface="Consolas" charset="0"/>
                <a:ea typeface="Consolas" charset="0"/>
                <a:cs typeface="Consolas" charset="0"/>
              </a:rPr>
              <a:t>Fill the first 20 values with $10</a:t>
            </a:r>
          </a:p>
          <a:p>
            <a:pPr>
              <a:buNone/>
            </a:pPr>
            <a:r>
              <a:rPr lang="en-US" altLang="en-US" sz="2400" dirty="0">
                <a:latin typeface="Consolas" charset="0"/>
                <a:ea typeface="Consolas" charset="0"/>
                <a:cs typeface="Consolas" charset="0"/>
              </a:rPr>
              <a:t>Fill the second 20 values with $20</a:t>
            </a:r>
          </a:p>
          <a:p>
            <a:pPr>
              <a:buNone/>
            </a:pPr>
            <a:r>
              <a:rPr lang="en-US" altLang="en-US" sz="2400" dirty="0">
                <a:latin typeface="Consolas" charset="0"/>
                <a:ea typeface="Consolas" charset="0"/>
                <a:cs typeface="Consolas" charset="0"/>
              </a:rPr>
              <a:t>Fill the third 20 values with $30</a:t>
            </a:r>
          </a:p>
          <a:p>
            <a:pPr>
              <a:buNone/>
            </a:pPr>
            <a:r>
              <a:rPr lang="en-US" altLang="en-US" sz="2400" dirty="0">
                <a:latin typeface="Consolas" charset="0"/>
                <a:ea typeface="Consolas" charset="0"/>
                <a:cs typeface="Consolas" charset="0"/>
              </a:rPr>
              <a:t>Fill the fourth 20 values with $40</a:t>
            </a:r>
          </a:p>
          <a:p>
            <a:pPr>
              <a:buNone/>
            </a:pPr>
            <a:r>
              <a:rPr lang="en-US" altLang="en-US" sz="2400" dirty="0">
                <a:latin typeface="Consolas" charset="0"/>
                <a:ea typeface="Consolas" charset="0"/>
                <a:cs typeface="Consolas" charset="0"/>
              </a:rPr>
              <a:t>Fill the last 20 values with $50</a:t>
            </a:r>
          </a:p>
          <a:p>
            <a:pPr>
              <a:buNone/>
            </a:pPr>
            <a:endParaRPr lang="en-US" altLang="en-US" sz="2400" dirty="0">
              <a:latin typeface="Consolas" charset="0"/>
              <a:ea typeface="Consolas" charset="0"/>
              <a:cs typeface="Consolas" charset="0"/>
            </a:endParaRPr>
          </a:p>
          <a:p>
            <a:pPr>
              <a:buFontTx/>
              <a:buNone/>
            </a:pPr>
            <a:endParaRPr lang="en-US" altLang="en-US" sz="2400" dirty="0">
              <a:latin typeface="Consolas" charset="0"/>
              <a:ea typeface="Consolas" charset="0"/>
              <a:cs typeface="Consolas" charset="0"/>
            </a:endParaRPr>
          </a:p>
          <a:p>
            <a:pPr marL="0" indent="0">
              <a:buNone/>
            </a:pPr>
            <a:endParaRPr lang="en-US" dirty="0">
              <a:latin typeface="Consolas" charset="0"/>
              <a:ea typeface="Consolas" charset="0"/>
              <a:cs typeface="Consolas" charset="0"/>
            </a:endParaRPr>
          </a:p>
        </p:txBody>
      </p:sp>
    </p:spTree>
    <p:extLst>
      <p:ext uri="{BB962C8B-B14F-4D97-AF65-F5344CB8AC3E}">
        <p14:creationId xmlns:p14="http://schemas.microsoft.com/office/powerpoint/2010/main" val="1890305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1D Arrays – In-class Exercise</a:t>
            </a:r>
          </a:p>
        </p:txBody>
      </p:sp>
      <p:sp>
        <p:nvSpPr>
          <p:cNvPr id="3" name="Content Placeholder 2"/>
          <p:cNvSpPr>
            <a:spLocks noGrp="1"/>
          </p:cNvSpPr>
          <p:nvPr>
            <p:ph idx="1"/>
          </p:nvPr>
        </p:nvSpPr>
        <p:spPr>
          <a:xfrm>
            <a:off x="628650" y="1156996"/>
            <a:ext cx="7886700" cy="4980035"/>
          </a:xfrm>
        </p:spPr>
        <p:txBody>
          <a:bodyPr/>
          <a:lstStyle/>
          <a:p>
            <a:pPr marL="0" indent="0">
              <a:buNone/>
            </a:pPr>
            <a:r>
              <a:rPr lang="en-US" sz="1200" dirty="0"/>
              <a:t> </a:t>
            </a:r>
          </a:p>
          <a:p>
            <a:pPr marL="0" indent="0">
              <a:buNone/>
            </a:pPr>
            <a:r>
              <a:rPr lang="en-US" sz="1200" dirty="0"/>
              <a:t>BEGIN MAIN</a:t>
            </a:r>
          </a:p>
          <a:p>
            <a:pPr marL="0" indent="0">
              <a:buNone/>
            </a:pPr>
            <a:r>
              <a:rPr lang="en-US" sz="1200" dirty="0"/>
              <a:t>CREATE array INTEGER Seats[100]</a:t>
            </a:r>
          </a:p>
          <a:p>
            <a:pPr marL="0" indent="0">
              <a:buNone/>
            </a:pPr>
            <a:r>
              <a:rPr lang="en-US" sz="1200" dirty="0"/>
              <a:t> FOR s is 0 to (length of Seats - 1) by 1</a:t>
            </a:r>
          </a:p>
          <a:p>
            <a:pPr marL="0" indent="0">
              <a:buNone/>
            </a:pPr>
            <a:r>
              <a:rPr lang="en-US" sz="1200" dirty="0"/>
              <a:t>	IF (s &lt; 20)</a:t>
            </a:r>
          </a:p>
          <a:p>
            <a:pPr marL="0" indent="0">
              <a:buNone/>
            </a:pPr>
            <a:r>
              <a:rPr lang="en-US" sz="1200" dirty="0"/>
              <a:t>		Seats[s] = 10</a:t>
            </a:r>
          </a:p>
          <a:p>
            <a:pPr marL="0" indent="0">
              <a:buNone/>
            </a:pPr>
            <a:r>
              <a:rPr lang="en-US" sz="1200" dirty="0"/>
              <a:t>	ELSE IF (s &lt; 40)</a:t>
            </a:r>
          </a:p>
          <a:p>
            <a:pPr marL="0" indent="0">
              <a:buNone/>
            </a:pPr>
            <a:r>
              <a:rPr lang="en-US" sz="1200" dirty="0"/>
              <a:t>		Seats[s] = 20</a:t>
            </a:r>
          </a:p>
          <a:p>
            <a:pPr marL="0" indent="0">
              <a:buNone/>
            </a:pPr>
            <a:r>
              <a:rPr lang="en-US" sz="1200" dirty="0"/>
              <a:t>	ELSE IF (s &lt; 60)</a:t>
            </a:r>
          </a:p>
          <a:p>
            <a:pPr marL="0" indent="0">
              <a:buNone/>
            </a:pPr>
            <a:r>
              <a:rPr lang="en-US" sz="1200" dirty="0"/>
              <a:t>		Seats[s] = 30</a:t>
            </a:r>
          </a:p>
          <a:p>
            <a:pPr marL="0" indent="0">
              <a:buNone/>
            </a:pPr>
            <a:r>
              <a:rPr lang="en-US" sz="1200" dirty="0"/>
              <a:t>	ELSE IF (s &lt; 80)</a:t>
            </a:r>
          </a:p>
          <a:p>
            <a:pPr marL="0" indent="0">
              <a:buNone/>
            </a:pPr>
            <a:r>
              <a:rPr lang="en-US" sz="1200" dirty="0"/>
              <a:t>		Seats[s] = 40</a:t>
            </a:r>
          </a:p>
          <a:p>
            <a:pPr marL="0" indent="0">
              <a:buNone/>
            </a:pPr>
            <a:r>
              <a:rPr lang="en-US" sz="1200" dirty="0"/>
              <a:t>	ELSE </a:t>
            </a:r>
          </a:p>
          <a:p>
            <a:pPr marL="0" indent="0">
              <a:buNone/>
            </a:pPr>
            <a:r>
              <a:rPr lang="en-US" sz="1200" dirty="0"/>
              <a:t>		Seats[s] = 50</a:t>
            </a:r>
          </a:p>
          <a:p>
            <a:pPr marL="0" indent="0">
              <a:buNone/>
            </a:pPr>
            <a:r>
              <a:rPr lang="en-US" sz="1200" dirty="0"/>
              <a:t>END FOR</a:t>
            </a:r>
          </a:p>
          <a:p>
            <a:pPr marL="0" indent="0">
              <a:buNone/>
            </a:pPr>
            <a:r>
              <a:rPr lang="en-US" sz="1200" dirty="0"/>
              <a:t>END MAIN</a:t>
            </a:r>
          </a:p>
        </p:txBody>
      </p:sp>
    </p:spTree>
    <p:extLst>
      <p:ext uri="{BB962C8B-B14F-4D97-AF65-F5344CB8AC3E}">
        <p14:creationId xmlns:p14="http://schemas.microsoft.com/office/powerpoint/2010/main" val="1986720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Module 7 - 2D Arrays</a:t>
            </a:r>
          </a:p>
        </p:txBody>
      </p:sp>
      <p:sp>
        <p:nvSpPr>
          <p:cNvPr id="3" name="Content Placeholder 2"/>
          <p:cNvSpPr>
            <a:spLocks noGrp="1"/>
          </p:cNvSpPr>
          <p:nvPr>
            <p:ph idx="1"/>
          </p:nvPr>
        </p:nvSpPr>
        <p:spPr>
          <a:xfrm>
            <a:off x="628650" y="1825625"/>
            <a:ext cx="7886700" cy="3564060"/>
          </a:xfrm>
        </p:spPr>
        <p:txBody>
          <a:bodyPr/>
          <a:lstStyle/>
          <a:p>
            <a:pPr marL="0" indent="0" defTabSz="454923">
              <a:buNone/>
              <a:defRPr/>
            </a:pPr>
            <a:r>
              <a:rPr lang="en-US" altLang="en-US" sz="2400" dirty="0"/>
              <a:t>Complex Data Type that:</a:t>
            </a:r>
          </a:p>
          <a:p>
            <a:pPr marL="341192" indent="-341192" defTabSz="454923">
              <a:buFont typeface="Arial"/>
              <a:buChar char="•"/>
              <a:defRPr/>
            </a:pPr>
            <a:r>
              <a:rPr lang="en-US" altLang="en-US" sz="2400" dirty="0"/>
              <a:t>Holds several values </a:t>
            </a:r>
            <a:r>
              <a:rPr lang="en-US" altLang="en-US" sz="2400" i="1" dirty="0"/>
              <a:t>of the same type</a:t>
            </a:r>
            <a:r>
              <a:rPr lang="en-US" altLang="en-US" sz="2400" dirty="0"/>
              <a:t> </a:t>
            </a:r>
          </a:p>
          <a:p>
            <a:pPr marL="341192" indent="-341192" defTabSz="454923">
              <a:buFont typeface="Arial"/>
              <a:buChar char="•"/>
              <a:defRPr/>
            </a:pPr>
            <a:r>
              <a:rPr lang="en-US" altLang="en-US" sz="2400" dirty="0"/>
              <a:t>Allows instant access by specifying a index number using brackets [][] or [ , ](remember to start at 0)</a:t>
            </a:r>
          </a:p>
          <a:p>
            <a:pPr marL="341192" indent="-341192" defTabSz="454923">
              <a:buFont typeface="Arial"/>
              <a:buChar char="•"/>
              <a:defRPr/>
            </a:pPr>
            <a:r>
              <a:rPr lang="en-US" altLang="en-US" sz="2400" dirty="0"/>
              <a:t>Is linear</a:t>
            </a:r>
          </a:p>
          <a:p>
            <a:pPr marL="341192" indent="-341192" defTabSz="454923">
              <a:buFont typeface="Arial"/>
              <a:buChar char="•"/>
              <a:defRPr/>
            </a:pPr>
            <a:r>
              <a:rPr lang="en-US" altLang="en-US" sz="2400" dirty="0"/>
              <a:t>Is static</a:t>
            </a:r>
          </a:p>
          <a:p>
            <a:pPr marL="0" indent="0">
              <a:buNone/>
            </a:pPr>
            <a:endParaRPr lang="en-US" dirty="0">
              <a:latin typeface="Consolas" charset="0"/>
              <a:ea typeface="Consolas" charset="0"/>
              <a:cs typeface="Consolas" charset="0"/>
            </a:endParaRPr>
          </a:p>
        </p:txBody>
      </p:sp>
      <p:sp>
        <p:nvSpPr>
          <p:cNvPr id="4" name="Rectangle 3" title="Pseudo code logo"/>
          <p:cNvSpPr/>
          <p:nvPr/>
        </p:nvSpPr>
        <p:spPr>
          <a:xfrm>
            <a:off x="7728439" y="809962"/>
            <a:ext cx="1338599" cy="1015663"/>
          </a:xfrm>
          <a:prstGeom prst="rect">
            <a:avLst/>
          </a:prstGeom>
          <a:noFill/>
        </p:spPr>
        <p:txBody>
          <a:bodyPr>
            <a:spAutoFit/>
          </a:bodyPr>
          <a:lstStyle/>
          <a:p>
            <a:pPr algn="ctr" eaLnBrk="1" hangingPunct="1">
              <a:defRPr/>
            </a:pPr>
            <a:r>
              <a:rPr lang="en-US" sz="60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endParaRPr>
          </a:p>
        </p:txBody>
      </p:sp>
    </p:spTree>
    <p:extLst>
      <p:ext uri="{BB962C8B-B14F-4D97-AF65-F5344CB8AC3E}">
        <p14:creationId xmlns:p14="http://schemas.microsoft.com/office/powerpoint/2010/main" val="2419706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2D Arrays - Creation</a:t>
            </a:r>
          </a:p>
        </p:txBody>
      </p:sp>
      <p:sp>
        <p:nvSpPr>
          <p:cNvPr id="3" name="Content Placeholder 2"/>
          <p:cNvSpPr>
            <a:spLocks noGrp="1"/>
          </p:cNvSpPr>
          <p:nvPr>
            <p:ph idx="1"/>
          </p:nvPr>
        </p:nvSpPr>
        <p:spPr>
          <a:xfrm>
            <a:off x="628650" y="1825625"/>
            <a:ext cx="7886700" cy="3564060"/>
          </a:xfrm>
        </p:spPr>
        <p:txBody>
          <a:bodyPr/>
          <a:lstStyle/>
          <a:p>
            <a:pPr>
              <a:buFontTx/>
              <a:buNone/>
            </a:pPr>
            <a:r>
              <a:rPr lang="en-US" altLang="en-US" dirty="0">
                <a:latin typeface="Consolas" charset="0"/>
                <a:ea typeface="Consolas" charset="0"/>
                <a:cs typeface="Consolas" charset="0"/>
              </a:rPr>
              <a:t>BEGIN MAIN</a:t>
            </a:r>
          </a:p>
          <a:p>
            <a:pPr>
              <a:buFontTx/>
              <a:buNone/>
            </a:pPr>
            <a:r>
              <a:rPr lang="en-US" altLang="en-US" dirty="0">
                <a:latin typeface="Consolas" charset="0"/>
                <a:ea typeface="Consolas" charset="0"/>
                <a:cs typeface="Consolas" charset="0"/>
              </a:rPr>
              <a:t>	CREATE INTEGER Stops[5][5]</a:t>
            </a:r>
          </a:p>
          <a:p>
            <a:pPr>
              <a:buFontTx/>
              <a:buNone/>
            </a:pPr>
            <a:r>
              <a:rPr lang="en-US" altLang="en-US" dirty="0">
                <a:latin typeface="Consolas" charset="0"/>
                <a:ea typeface="Consolas" charset="0"/>
                <a:cs typeface="Consolas" charset="0"/>
              </a:rPr>
              <a:t>END MAIN</a:t>
            </a:r>
          </a:p>
          <a:p>
            <a:pPr marL="0" indent="0">
              <a:buNone/>
            </a:pPr>
            <a:r>
              <a:rPr lang="en-US" dirty="0">
                <a:latin typeface="Consolas" charset="0"/>
                <a:ea typeface="Consolas" charset="0"/>
                <a:cs typeface="Consolas" charset="0"/>
              </a:rPr>
              <a:t>//Willy Wonka elevator that can go 8 directions</a:t>
            </a:r>
          </a:p>
        </p:txBody>
      </p:sp>
      <p:sp>
        <p:nvSpPr>
          <p:cNvPr id="4" name="Rectangle 3" title="Pseudo code logo"/>
          <p:cNvSpPr/>
          <p:nvPr/>
        </p:nvSpPr>
        <p:spPr>
          <a:xfrm>
            <a:off x="7728439" y="809962"/>
            <a:ext cx="1338599" cy="1015663"/>
          </a:xfrm>
          <a:prstGeom prst="rect">
            <a:avLst/>
          </a:prstGeom>
          <a:noFill/>
        </p:spPr>
        <p:txBody>
          <a:bodyPr>
            <a:spAutoFit/>
          </a:bodyPr>
          <a:lstStyle/>
          <a:p>
            <a:pPr algn="ctr" eaLnBrk="1" hangingPunct="1">
              <a:defRPr/>
            </a:pPr>
            <a:r>
              <a:rPr lang="en-US" sz="60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endParaRPr>
          </a:p>
        </p:txBody>
      </p:sp>
    </p:spTree>
    <p:extLst>
      <p:ext uri="{BB962C8B-B14F-4D97-AF65-F5344CB8AC3E}">
        <p14:creationId xmlns:p14="http://schemas.microsoft.com/office/powerpoint/2010/main" val="1839047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2D Arrays - Iteration</a:t>
            </a:r>
          </a:p>
        </p:txBody>
      </p:sp>
      <p:sp>
        <p:nvSpPr>
          <p:cNvPr id="3" name="Content Placeholder 2"/>
          <p:cNvSpPr>
            <a:spLocks noGrp="1"/>
          </p:cNvSpPr>
          <p:nvPr>
            <p:ph idx="1"/>
          </p:nvPr>
        </p:nvSpPr>
        <p:spPr>
          <a:xfrm>
            <a:off x="628650" y="1825625"/>
            <a:ext cx="7886700" cy="3772742"/>
          </a:xfrm>
        </p:spPr>
        <p:txBody>
          <a:bodyPr/>
          <a:lstStyle/>
          <a:p>
            <a:pPr marL="0" indent="0">
              <a:buNone/>
            </a:pPr>
            <a:r>
              <a:rPr lang="en-US" dirty="0">
                <a:latin typeface="Consolas" charset="0"/>
                <a:ea typeface="Consolas" charset="0"/>
                <a:cs typeface="Consolas" charset="0"/>
              </a:rPr>
              <a:t>Use nested loops to iterate through a 2D array</a:t>
            </a:r>
          </a:p>
          <a:p>
            <a:pPr>
              <a:buFontTx/>
              <a:buNone/>
            </a:pPr>
            <a:r>
              <a:rPr lang="en-US" altLang="en-US" dirty="0">
                <a:latin typeface="Consolas" charset="0"/>
                <a:ea typeface="Consolas" charset="0"/>
                <a:cs typeface="Consolas" charset="0"/>
              </a:rPr>
              <a:t>FOR each r in ROW from 0 to 4 by 1</a:t>
            </a:r>
          </a:p>
          <a:p>
            <a:pPr>
              <a:buFontTx/>
              <a:buNone/>
            </a:pPr>
            <a:r>
              <a:rPr lang="en-US" altLang="en-US" dirty="0">
                <a:latin typeface="Consolas" charset="0"/>
                <a:ea typeface="Consolas" charset="0"/>
                <a:cs typeface="Consolas" charset="0"/>
              </a:rPr>
              <a:t>	FOR each c in COLUMNS from 0 to 4 by 1</a:t>
            </a:r>
          </a:p>
          <a:p>
            <a:pPr>
              <a:buFontTx/>
              <a:buNone/>
            </a:pPr>
            <a:r>
              <a:rPr lang="en-US" altLang="en-US" dirty="0">
                <a:latin typeface="Consolas" charset="0"/>
                <a:ea typeface="Consolas" charset="0"/>
                <a:cs typeface="Consolas" charset="0"/>
              </a:rPr>
              <a:t>		PRINTLINE(“Next Stop is: “ + Stops[r][c])</a:t>
            </a:r>
          </a:p>
          <a:p>
            <a:pPr>
              <a:buFontTx/>
              <a:buNone/>
            </a:pPr>
            <a:r>
              <a:rPr lang="en-US" altLang="en-US" dirty="0">
                <a:latin typeface="Consolas" charset="0"/>
                <a:ea typeface="Consolas" charset="0"/>
                <a:cs typeface="Consolas" charset="0"/>
              </a:rPr>
              <a:t>	END FOR</a:t>
            </a:r>
          </a:p>
          <a:p>
            <a:pPr>
              <a:buFontTx/>
              <a:buNone/>
            </a:pPr>
            <a:r>
              <a:rPr lang="en-US" altLang="en-US" dirty="0">
                <a:latin typeface="Consolas" charset="0"/>
                <a:ea typeface="Consolas" charset="0"/>
                <a:cs typeface="Consolas" charset="0"/>
              </a:rPr>
              <a:t>END FOR</a:t>
            </a:r>
          </a:p>
          <a:p>
            <a:pPr>
              <a:buFontTx/>
              <a:buNone/>
            </a:pPr>
            <a:endParaRPr lang="en-US" altLang="en-US" dirty="0">
              <a:latin typeface="Consolas" charset="0"/>
              <a:ea typeface="Consolas" charset="0"/>
              <a:cs typeface="Consolas" charset="0"/>
            </a:endParaRPr>
          </a:p>
          <a:p>
            <a:pPr marL="0" indent="0">
              <a:buNone/>
            </a:pPr>
            <a:endParaRPr lang="en-US" dirty="0">
              <a:latin typeface="Consolas" charset="0"/>
              <a:ea typeface="Consolas" charset="0"/>
              <a:cs typeface="Consolas" charset="0"/>
            </a:endParaRPr>
          </a:p>
        </p:txBody>
      </p:sp>
      <p:sp>
        <p:nvSpPr>
          <p:cNvPr id="4" name="Rectangle 3" title="Pseudo code logo"/>
          <p:cNvSpPr/>
          <p:nvPr/>
        </p:nvSpPr>
        <p:spPr>
          <a:xfrm>
            <a:off x="7728439" y="809962"/>
            <a:ext cx="1338599" cy="1015663"/>
          </a:xfrm>
          <a:prstGeom prst="rect">
            <a:avLst/>
          </a:prstGeom>
          <a:noFill/>
        </p:spPr>
        <p:txBody>
          <a:bodyPr>
            <a:spAutoFit/>
          </a:bodyPr>
          <a:lstStyle/>
          <a:p>
            <a:pPr algn="ctr" eaLnBrk="1" hangingPunct="1">
              <a:defRPr/>
            </a:pPr>
            <a:r>
              <a:rPr lang="en-US" sz="60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endParaRPr>
          </a:p>
        </p:txBody>
      </p:sp>
    </p:spTree>
    <p:extLst>
      <p:ext uri="{BB962C8B-B14F-4D97-AF65-F5344CB8AC3E}">
        <p14:creationId xmlns:p14="http://schemas.microsoft.com/office/powerpoint/2010/main" val="2601730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2D Arrays – In-class Exercise</a:t>
            </a:r>
          </a:p>
        </p:txBody>
      </p:sp>
      <p:sp>
        <p:nvSpPr>
          <p:cNvPr id="3" name="Content Placeholder 2"/>
          <p:cNvSpPr>
            <a:spLocks noGrp="1"/>
          </p:cNvSpPr>
          <p:nvPr>
            <p:ph idx="1"/>
          </p:nvPr>
        </p:nvSpPr>
        <p:spPr>
          <a:xfrm>
            <a:off x="628650" y="1194318"/>
            <a:ext cx="7886700" cy="4590662"/>
          </a:xfrm>
        </p:spPr>
        <p:txBody>
          <a:bodyPr/>
          <a:lstStyle/>
          <a:p>
            <a:pPr>
              <a:buNone/>
            </a:pPr>
            <a:r>
              <a:rPr lang="en-US" altLang="en-US" sz="2400" dirty="0">
                <a:latin typeface="Consolas" charset="0"/>
                <a:ea typeface="Consolas" charset="0"/>
                <a:cs typeface="Consolas" charset="0"/>
              </a:rPr>
              <a:t>You have been asked to help a small movie theater revise the program to track the ticket prices for the 100 seats in the theater for an upcoming blockbuster movie.</a:t>
            </a:r>
          </a:p>
          <a:p>
            <a:pPr>
              <a:buFontTx/>
              <a:buNone/>
            </a:pPr>
            <a:r>
              <a:rPr lang="en-US" altLang="en-US" sz="2400" dirty="0">
                <a:latin typeface="Consolas" charset="0"/>
                <a:ea typeface="Consolas" charset="0"/>
                <a:cs typeface="Consolas" charset="0"/>
              </a:rPr>
              <a:t>Declare a 2D array that can hold 100 prices.</a:t>
            </a:r>
          </a:p>
          <a:p>
            <a:pPr>
              <a:buFontTx/>
              <a:buNone/>
            </a:pPr>
            <a:endParaRPr lang="en-US" altLang="en-US" sz="2400" dirty="0">
              <a:latin typeface="Consolas" charset="0"/>
              <a:ea typeface="Consolas" charset="0"/>
              <a:cs typeface="Consolas" charset="0"/>
            </a:endParaRPr>
          </a:p>
          <a:p>
            <a:pPr>
              <a:buNone/>
            </a:pPr>
            <a:r>
              <a:rPr lang="en-US" altLang="en-US" sz="2400" dirty="0">
                <a:latin typeface="Consolas" charset="0"/>
                <a:ea typeface="Consolas" charset="0"/>
                <a:cs typeface="Consolas" charset="0"/>
              </a:rPr>
              <a:t>Fill the rows one and two with $10</a:t>
            </a:r>
          </a:p>
          <a:p>
            <a:pPr>
              <a:buNone/>
            </a:pPr>
            <a:r>
              <a:rPr lang="en-US" altLang="en-US" sz="2400" dirty="0">
                <a:latin typeface="Consolas" charset="0"/>
                <a:ea typeface="Consolas" charset="0"/>
                <a:cs typeface="Consolas" charset="0"/>
              </a:rPr>
              <a:t>Fill rows three and four with $20</a:t>
            </a:r>
          </a:p>
          <a:p>
            <a:pPr>
              <a:buNone/>
            </a:pPr>
            <a:r>
              <a:rPr lang="en-US" altLang="en-US" sz="2400" dirty="0">
                <a:latin typeface="Consolas" charset="0"/>
                <a:ea typeface="Consolas" charset="0"/>
                <a:cs typeface="Consolas" charset="0"/>
              </a:rPr>
              <a:t>Fill rows five and six with $30</a:t>
            </a:r>
          </a:p>
          <a:p>
            <a:pPr>
              <a:buNone/>
            </a:pPr>
            <a:r>
              <a:rPr lang="en-US" altLang="en-US" sz="2400" dirty="0">
                <a:latin typeface="Consolas" charset="0"/>
                <a:ea typeface="Consolas" charset="0"/>
                <a:cs typeface="Consolas" charset="0"/>
              </a:rPr>
              <a:t>Fill row seven and eight with $40</a:t>
            </a:r>
          </a:p>
          <a:p>
            <a:pPr>
              <a:buNone/>
            </a:pPr>
            <a:r>
              <a:rPr lang="en-US" altLang="en-US" sz="2400" dirty="0">
                <a:latin typeface="Consolas" charset="0"/>
                <a:ea typeface="Consolas" charset="0"/>
                <a:cs typeface="Consolas" charset="0"/>
              </a:rPr>
              <a:t>Fill the rows nine and ten with $50</a:t>
            </a:r>
          </a:p>
          <a:p>
            <a:pPr>
              <a:buNone/>
            </a:pPr>
            <a:endParaRPr lang="en-US" altLang="en-US" sz="2400" dirty="0">
              <a:latin typeface="Consolas" charset="0"/>
              <a:ea typeface="Consolas" charset="0"/>
              <a:cs typeface="Consolas" charset="0"/>
            </a:endParaRPr>
          </a:p>
          <a:p>
            <a:pPr>
              <a:buNone/>
            </a:pPr>
            <a:endParaRPr lang="en-US" altLang="en-US" sz="2400" dirty="0">
              <a:latin typeface="Consolas" charset="0"/>
              <a:ea typeface="Consolas" charset="0"/>
              <a:cs typeface="Consolas" charset="0"/>
            </a:endParaRPr>
          </a:p>
          <a:p>
            <a:pPr>
              <a:buFontTx/>
              <a:buNone/>
            </a:pPr>
            <a:endParaRPr lang="en-US" altLang="en-US" sz="2400" dirty="0">
              <a:latin typeface="Consolas" charset="0"/>
              <a:ea typeface="Consolas" charset="0"/>
              <a:cs typeface="Consolas" charset="0"/>
            </a:endParaRPr>
          </a:p>
          <a:p>
            <a:pPr marL="0" indent="0">
              <a:buNone/>
            </a:pPr>
            <a:endParaRPr lang="en-US" dirty="0">
              <a:latin typeface="Consolas" charset="0"/>
              <a:ea typeface="Consolas" charset="0"/>
              <a:cs typeface="Consolas" charset="0"/>
            </a:endParaRPr>
          </a:p>
        </p:txBody>
      </p:sp>
    </p:spTree>
    <p:extLst>
      <p:ext uri="{BB962C8B-B14F-4D97-AF65-F5344CB8AC3E}">
        <p14:creationId xmlns:p14="http://schemas.microsoft.com/office/powerpoint/2010/main" val="921961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2D Arrays – In-class Exercise</a:t>
            </a:r>
          </a:p>
        </p:txBody>
      </p:sp>
      <p:sp>
        <p:nvSpPr>
          <p:cNvPr id="3" name="Content Placeholder 2"/>
          <p:cNvSpPr>
            <a:spLocks noGrp="1"/>
          </p:cNvSpPr>
          <p:nvPr>
            <p:ph idx="1"/>
          </p:nvPr>
        </p:nvSpPr>
        <p:spPr>
          <a:xfrm>
            <a:off x="628650" y="1194318"/>
            <a:ext cx="7886700" cy="4590662"/>
          </a:xfrm>
        </p:spPr>
        <p:txBody>
          <a:bodyPr/>
          <a:lstStyle/>
          <a:p>
            <a:pPr marL="0" indent="0">
              <a:buNone/>
            </a:pPr>
            <a:r>
              <a:rPr lang="en-US" sz="1100" dirty="0"/>
              <a:t>BEGIN MAIN</a:t>
            </a:r>
          </a:p>
          <a:p>
            <a:pPr marL="0" indent="0">
              <a:buNone/>
            </a:pPr>
            <a:r>
              <a:rPr lang="en-US" sz="1100" dirty="0"/>
              <a:t>CREATE array of INTEGERS Seats[10][10]</a:t>
            </a:r>
          </a:p>
          <a:p>
            <a:pPr marL="0" indent="0">
              <a:buNone/>
            </a:pPr>
            <a:r>
              <a:rPr lang="en-US" sz="1100" dirty="0"/>
              <a:t> FOR R in ROWS from 0 to (length of ROW - 1) by 1</a:t>
            </a:r>
          </a:p>
          <a:p>
            <a:pPr marL="0" indent="0">
              <a:buNone/>
            </a:pPr>
            <a:r>
              <a:rPr lang="en-US" sz="1100" dirty="0"/>
              <a:t>	FOR C in COLS from 0 to (length of COLUMNS - 1) by 1</a:t>
            </a:r>
          </a:p>
          <a:p>
            <a:pPr marL="0" indent="0">
              <a:buNone/>
            </a:pPr>
            <a:r>
              <a:rPr lang="en-US" sz="1100" dirty="0"/>
              <a:t>	IF (R == 0 OR 1)</a:t>
            </a:r>
          </a:p>
          <a:p>
            <a:pPr marL="0" indent="0">
              <a:buNone/>
            </a:pPr>
            <a:r>
              <a:rPr lang="en-US" sz="1100" dirty="0"/>
              <a:t>		Seats[R][C] = 10</a:t>
            </a:r>
          </a:p>
          <a:p>
            <a:pPr marL="0" indent="0">
              <a:buNone/>
            </a:pPr>
            <a:r>
              <a:rPr lang="en-US" sz="1100" dirty="0"/>
              <a:t>	ELSE IF (R == 2 OR 3)</a:t>
            </a:r>
          </a:p>
          <a:p>
            <a:pPr marL="0" indent="0">
              <a:buNone/>
            </a:pPr>
            <a:r>
              <a:rPr lang="en-US" sz="1100" dirty="0"/>
              <a:t>		Seats[R][C] = 20</a:t>
            </a:r>
          </a:p>
          <a:p>
            <a:pPr marL="0" indent="0">
              <a:buNone/>
            </a:pPr>
            <a:r>
              <a:rPr lang="en-US" sz="1100" dirty="0"/>
              <a:t>	ELSE IF (R == 4 OR 5)</a:t>
            </a:r>
          </a:p>
          <a:p>
            <a:pPr marL="0" indent="0">
              <a:buNone/>
            </a:pPr>
            <a:r>
              <a:rPr lang="en-US" sz="1100" dirty="0"/>
              <a:t>		Seats[R][C] = 30</a:t>
            </a:r>
          </a:p>
          <a:p>
            <a:pPr marL="0" indent="0">
              <a:buNone/>
            </a:pPr>
            <a:r>
              <a:rPr lang="en-US" sz="1100" dirty="0"/>
              <a:t>	ELSE IF (R == 6 OR 7)</a:t>
            </a:r>
          </a:p>
          <a:p>
            <a:pPr marL="0" indent="0">
              <a:buNone/>
            </a:pPr>
            <a:r>
              <a:rPr lang="en-US" sz="1100" dirty="0"/>
              <a:t>		Seats[R][C] = 40</a:t>
            </a:r>
          </a:p>
          <a:p>
            <a:pPr marL="0" indent="0">
              <a:buNone/>
            </a:pPr>
            <a:r>
              <a:rPr lang="en-US" sz="1100" dirty="0"/>
              <a:t>	ELSE </a:t>
            </a:r>
          </a:p>
          <a:p>
            <a:pPr marL="0" indent="0">
              <a:buNone/>
            </a:pPr>
            <a:r>
              <a:rPr lang="en-US" sz="1100" dirty="0"/>
              <a:t>		Seats[R][C] = 50</a:t>
            </a:r>
          </a:p>
          <a:p>
            <a:pPr marL="0" indent="0">
              <a:buNone/>
            </a:pPr>
            <a:r>
              <a:rPr lang="en-US" sz="1100" dirty="0"/>
              <a:t> 	END FOR</a:t>
            </a:r>
          </a:p>
          <a:p>
            <a:pPr marL="0" indent="0">
              <a:buNone/>
            </a:pPr>
            <a:r>
              <a:rPr lang="en-US" sz="1100" dirty="0"/>
              <a:t>END FOR</a:t>
            </a:r>
          </a:p>
          <a:p>
            <a:pPr marL="0" indent="0">
              <a:buNone/>
            </a:pPr>
            <a:r>
              <a:rPr lang="en-US" sz="1100" dirty="0"/>
              <a:t>END MAIN</a:t>
            </a:r>
          </a:p>
        </p:txBody>
      </p:sp>
    </p:spTree>
    <p:extLst>
      <p:ext uri="{BB962C8B-B14F-4D97-AF65-F5344CB8AC3E}">
        <p14:creationId xmlns:p14="http://schemas.microsoft.com/office/powerpoint/2010/main" val="4280558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In-class Exercise – Searching 1D</a:t>
            </a:r>
          </a:p>
        </p:txBody>
      </p:sp>
      <p:sp>
        <p:nvSpPr>
          <p:cNvPr id="3" name="Content Placeholder 2"/>
          <p:cNvSpPr>
            <a:spLocks noGrp="1"/>
          </p:cNvSpPr>
          <p:nvPr>
            <p:ph idx="1"/>
          </p:nvPr>
        </p:nvSpPr>
        <p:spPr>
          <a:xfrm>
            <a:off x="628650" y="1194318"/>
            <a:ext cx="7886700" cy="4590662"/>
          </a:xfrm>
        </p:spPr>
        <p:txBody>
          <a:bodyPr/>
          <a:lstStyle/>
          <a:p>
            <a:pPr>
              <a:buNone/>
            </a:pPr>
            <a:endParaRPr lang="en-US" altLang="en-US" sz="2400" dirty="0">
              <a:latin typeface="Consolas" charset="0"/>
              <a:ea typeface="Consolas" charset="0"/>
              <a:cs typeface="Consolas" charset="0"/>
            </a:endParaRPr>
          </a:p>
          <a:p>
            <a:pPr>
              <a:buNone/>
            </a:pPr>
            <a:endParaRPr lang="en-US" altLang="en-US" sz="2400" dirty="0">
              <a:latin typeface="Consolas" charset="0"/>
              <a:ea typeface="Consolas" charset="0"/>
              <a:cs typeface="Consolas" charset="0"/>
            </a:endParaRPr>
          </a:p>
          <a:p>
            <a:pPr>
              <a:buNone/>
            </a:pPr>
            <a:r>
              <a:rPr lang="en-US" altLang="en-US" sz="2400" dirty="0">
                <a:latin typeface="Consolas" charset="0"/>
                <a:ea typeface="Consolas" charset="0"/>
                <a:cs typeface="Consolas" charset="0"/>
              </a:rPr>
              <a:t>For a special movie premiere event the theater held an auction and stored the bids in their seating array (1D array).  They would like you to search through the array and find the highest bid so they know what it was.</a:t>
            </a:r>
          </a:p>
          <a:p>
            <a:pPr>
              <a:buNone/>
            </a:pPr>
            <a:r>
              <a:rPr lang="en-US" altLang="en-US" sz="2400" dirty="0">
                <a:latin typeface="Consolas" charset="0"/>
                <a:ea typeface="Consolas" charset="0"/>
                <a:cs typeface="Consolas" charset="0"/>
              </a:rPr>
              <a:t>Hint: Use a linear search since the data is not sorted.</a:t>
            </a:r>
          </a:p>
          <a:p>
            <a:pPr>
              <a:buNone/>
            </a:pPr>
            <a:endParaRPr lang="en-US" altLang="en-US" sz="2400" dirty="0">
              <a:latin typeface="Consolas" charset="0"/>
              <a:ea typeface="Consolas" charset="0"/>
              <a:cs typeface="Consolas" charset="0"/>
            </a:endParaRPr>
          </a:p>
          <a:p>
            <a:pPr>
              <a:buNone/>
            </a:pPr>
            <a:endParaRPr lang="en-US" altLang="en-US" sz="2400" dirty="0">
              <a:latin typeface="Consolas" charset="0"/>
              <a:ea typeface="Consolas" charset="0"/>
              <a:cs typeface="Consolas" charset="0"/>
            </a:endParaRPr>
          </a:p>
          <a:p>
            <a:pPr>
              <a:buNone/>
            </a:pPr>
            <a:endParaRPr lang="en-US" altLang="en-US" sz="2400" dirty="0">
              <a:latin typeface="Consolas" charset="0"/>
              <a:ea typeface="Consolas" charset="0"/>
              <a:cs typeface="Consolas" charset="0"/>
            </a:endParaRPr>
          </a:p>
          <a:p>
            <a:pPr>
              <a:buFontTx/>
              <a:buNone/>
            </a:pPr>
            <a:endParaRPr lang="en-US" altLang="en-US" sz="2400" dirty="0">
              <a:latin typeface="Consolas" charset="0"/>
              <a:ea typeface="Consolas" charset="0"/>
              <a:cs typeface="Consolas" charset="0"/>
            </a:endParaRPr>
          </a:p>
          <a:p>
            <a:pPr marL="0" indent="0">
              <a:buNone/>
            </a:pPr>
            <a:endParaRPr lang="en-US" dirty="0">
              <a:latin typeface="Consolas" charset="0"/>
              <a:ea typeface="Consolas" charset="0"/>
              <a:cs typeface="Consolas" charset="0"/>
            </a:endParaRPr>
          </a:p>
        </p:txBody>
      </p:sp>
    </p:spTree>
    <p:extLst>
      <p:ext uri="{BB962C8B-B14F-4D97-AF65-F5344CB8AC3E}">
        <p14:creationId xmlns:p14="http://schemas.microsoft.com/office/powerpoint/2010/main" val="1884933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Module 6</a:t>
            </a:r>
            <a:br>
              <a:rPr lang="en-US" dirty="0"/>
            </a:br>
            <a:r>
              <a:rPr lang="en-US" dirty="0"/>
              <a:t>Visibility</a:t>
            </a:r>
          </a:p>
        </p:txBody>
      </p:sp>
      <p:sp>
        <p:nvSpPr>
          <p:cNvPr id="3" name="Content Placeholder 2"/>
          <p:cNvSpPr>
            <a:spLocks noGrp="1"/>
          </p:cNvSpPr>
          <p:nvPr>
            <p:ph idx="1"/>
          </p:nvPr>
        </p:nvSpPr>
        <p:spPr/>
        <p:txBody>
          <a:bodyPr/>
          <a:lstStyle/>
          <a:p>
            <a:pPr marL="0" indent="0">
              <a:buNone/>
            </a:pPr>
            <a:r>
              <a:rPr lang="en-US" dirty="0"/>
              <a:t>Visibility refers to what can see (and therefore modify) the attribute’s value.</a:t>
            </a:r>
          </a:p>
          <a:p>
            <a:pPr marL="0" indent="0">
              <a:buNone/>
            </a:pPr>
            <a:r>
              <a:rPr lang="en-US" dirty="0"/>
              <a:t>It is the Computer Science version of the principle of least access – only those that need to access it can do so.</a:t>
            </a:r>
          </a:p>
          <a:p>
            <a:pPr marL="0" indent="0">
              <a:buNone/>
            </a:pPr>
            <a:r>
              <a:rPr lang="en-US" dirty="0"/>
              <a:t>This prevents the data from being changed either accidentally or maliciously.</a:t>
            </a:r>
          </a:p>
          <a:p>
            <a:pPr marL="0" indent="0">
              <a:buNone/>
            </a:pPr>
            <a:r>
              <a:rPr lang="en-US" dirty="0"/>
              <a:t>Declaring an attribute as PRIVATE is the method through which this is accomplished and helps to </a:t>
            </a:r>
            <a:r>
              <a:rPr lang="en-US"/>
              <a:t>promote encapsulation.</a:t>
            </a:r>
            <a:endParaRPr lang="en-US" dirty="0"/>
          </a:p>
        </p:txBody>
      </p:sp>
    </p:spTree>
    <p:extLst>
      <p:ext uri="{BB962C8B-B14F-4D97-AF65-F5344CB8AC3E}">
        <p14:creationId xmlns:p14="http://schemas.microsoft.com/office/powerpoint/2010/main" val="3523681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In-class Exercise - Searching</a:t>
            </a:r>
          </a:p>
        </p:txBody>
      </p:sp>
      <p:sp>
        <p:nvSpPr>
          <p:cNvPr id="3" name="Content Placeholder 2"/>
          <p:cNvSpPr>
            <a:spLocks noGrp="1"/>
          </p:cNvSpPr>
          <p:nvPr>
            <p:ph idx="1"/>
          </p:nvPr>
        </p:nvSpPr>
        <p:spPr>
          <a:xfrm>
            <a:off x="628650" y="1194318"/>
            <a:ext cx="7886700" cy="4590662"/>
          </a:xfrm>
        </p:spPr>
        <p:txBody>
          <a:bodyPr/>
          <a:lstStyle/>
          <a:p>
            <a:pPr>
              <a:buNone/>
            </a:pPr>
            <a:r>
              <a:rPr lang="en-US" altLang="en-US" sz="2400" dirty="0">
                <a:latin typeface="Consolas" charset="0"/>
                <a:ea typeface="Consolas" charset="0"/>
                <a:cs typeface="Consolas" charset="0"/>
              </a:rPr>
              <a:t>BEGIN MAIN</a:t>
            </a:r>
          </a:p>
          <a:p>
            <a:pPr>
              <a:buNone/>
            </a:pPr>
            <a:r>
              <a:rPr lang="en-US" altLang="en-US" sz="2400" dirty="0">
                <a:latin typeface="Consolas" charset="0"/>
                <a:ea typeface="Consolas" charset="0"/>
                <a:cs typeface="Consolas" charset="0"/>
              </a:rPr>
              <a:t>CREATE </a:t>
            </a:r>
            <a:r>
              <a:rPr lang="en-US" altLang="en-US" sz="2400" dirty="0" err="1">
                <a:latin typeface="Consolas" charset="0"/>
                <a:ea typeface="Consolas" charset="0"/>
                <a:cs typeface="Consolas" charset="0"/>
              </a:rPr>
              <a:t>maxBid</a:t>
            </a:r>
            <a:endParaRPr lang="en-US" altLang="en-US" sz="2400" dirty="0">
              <a:latin typeface="Consolas" charset="0"/>
              <a:ea typeface="Consolas" charset="0"/>
              <a:cs typeface="Consolas" charset="0"/>
            </a:endParaRPr>
          </a:p>
          <a:p>
            <a:pPr>
              <a:buNone/>
            </a:pPr>
            <a:r>
              <a:rPr lang="en-US" altLang="en-US" sz="2400" dirty="0" err="1">
                <a:latin typeface="Consolas" charset="0"/>
                <a:ea typeface="Consolas" charset="0"/>
                <a:cs typeface="Consolas" charset="0"/>
              </a:rPr>
              <a:t>maxBid</a:t>
            </a:r>
            <a:r>
              <a:rPr lang="en-US" altLang="en-US" sz="2400" dirty="0">
                <a:latin typeface="Consolas" charset="0"/>
                <a:ea typeface="Consolas" charset="0"/>
                <a:cs typeface="Consolas" charset="0"/>
              </a:rPr>
              <a:t> </a:t>
            </a:r>
            <a:r>
              <a:rPr lang="en-US" sz="2400" dirty="0"/>
              <a:t>← Seats[0]</a:t>
            </a:r>
            <a:endParaRPr lang="en-US" altLang="en-US" sz="2400" dirty="0">
              <a:latin typeface="Consolas" charset="0"/>
              <a:ea typeface="Consolas" charset="0"/>
              <a:cs typeface="Consolas" charset="0"/>
            </a:endParaRPr>
          </a:p>
          <a:p>
            <a:pPr>
              <a:buFontTx/>
              <a:buNone/>
            </a:pPr>
            <a:r>
              <a:rPr lang="en-US" altLang="en-US" sz="2400" dirty="0">
                <a:latin typeface="Consolas" charset="0"/>
                <a:ea typeface="Consolas" charset="0"/>
                <a:cs typeface="Consolas" charset="0"/>
              </a:rPr>
              <a:t>FOR each b in Seats from 1 to 99 by 1</a:t>
            </a:r>
          </a:p>
          <a:p>
            <a:pPr>
              <a:buFontTx/>
              <a:buNone/>
            </a:pPr>
            <a:r>
              <a:rPr lang="en-US" altLang="en-US" sz="2400" dirty="0">
                <a:latin typeface="Consolas" charset="0"/>
                <a:ea typeface="Consolas" charset="0"/>
                <a:cs typeface="Consolas" charset="0"/>
              </a:rPr>
              <a:t>	IF (Seats[b] &gt; </a:t>
            </a:r>
            <a:r>
              <a:rPr lang="en-US" altLang="en-US" sz="2400" dirty="0" err="1">
                <a:latin typeface="Consolas" charset="0"/>
                <a:ea typeface="Consolas" charset="0"/>
                <a:cs typeface="Consolas" charset="0"/>
              </a:rPr>
              <a:t>maxBid</a:t>
            </a:r>
            <a:r>
              <a:rPr lang="en-US" altLang="en-US" sz="2400" dirty="0">
                <a:latin typeface="Consolas" charset="0"/>
                <a:ea typeface="Consolas" charset="0"/>
                <a:cs typeface="Consolas" charset="0"/>
              </a:rPr>
              <a:t>)</a:t>
            </a:r>
          </a:p>
          <a:p>
            <a:pPr>
              <a:buFontTx/>
              <a:buNone/>
            </a:pPr>
            <a:r>
              <a:rPr lang="en-US" altLang="en-US" sz="2400" dirty="0">
                <a:latin typeface="Consolas" charset="0"/>
                <a:ea typeface="Consolas" charset="0"/>
                <a:cs typeface="Consolas" charset="0"/>
              </a:rPr>
              <a:t>		</a:t>
            </a:r>
            <a:r>
              <a:rPr lang="en-US" altLang="en-US" sz="2400" dirty="0" err="1">
                <a:latin typeface="Consolas" charset="0"/>
                <a:ea typeface="Consolas" charset="0"/>
                <a:cs typeface="Consolas" charset="0"/>
              </a:rPr>
              <a:t>maxBid</a:t>
            </a:r>
            <a:r>
              <a:rPr lang="en-US" altLang="en-US" sz="2400" dirty="0">
                <a:latin typeface="Consolas" charset="0"/>
                <a:ea typeface="Consolas" charset="0"/>
                <a:cs typeface="Consolas" charset="0"/>
              </a:rPr>
              <a:t> = Seats[b]</a:t>
            </a:r>
          </a:p>
          <a:p>
            <a:pPr>
              <a:buFontTx/>
              <a:buNone/>
            </a:pPr>
            <a:r>
              <a:rPr lang="en-US" altLang="en-US" sz="2400" dirty="0">
                <a:latin typeface="Consolas" charset="0"/>
                <a:ea typeface="Consolas" charset="0"/>
                <a:cs typeface="Consolas" charset="0"/>
              </a:rPr>
              <a:t>	END IF</a:t>
            </a:r>
          </a:p>
          <a:p>
            <a:pPr>
              <a:buFontTx/>
              <a:buNone/>
            </a:pPr>
            <a:r>
              <a:rPr lang="en-US" altLang="en-US" sz="2400" dirty="0">
                <a:latin typeface="Consolas" charset="0"/>
                <a:ea typeface="Consolas" charset="0"/>
                <a:cs typeface="Consolas" charset="0"/>
              </a:rPr>
              <a:t>END FOR</a:t>
            </a:r>
          </a:p>
          <a:p>
            <a:pPr>
              <a:buNone/>
            </a:pPr>
            <a:r>
              <a:rPr lang="en-US" altLang="en-US" sz="2400" dirty="0">
                <a:latin typeface="Consolas" charset="0"/>
                <a:ea typeface="Consolas" charset="0"/>
                <a:cs typeface="Consolas" charset="0"/>
              </a:rPr>
              <a:t>PRINTLINE(“Max bid was: “ + </a:t>
            </a:r>
            <a:r>
              <a:rPr lang="en-US" altLang="en-US" sz="2400" dirty="0" err="1">
                <a:latin typeface="Consolas" charset="0"/>
                <a:ea typeface="Consolas" charset="0"/>
                <a:cs typeface="Consolas" charset="0"/>
              </a:rPr>
              <a:t>maxBid</a:t>
            </a:r>
            <a:r>
              <a:rPr lang="en-US" altLang="en-US" sz="2400" dirty="0">
                <a:latin typeface="Consolas" charset="0"/>
                <a:ea typeface="Consolas" charset="0"/>
                <a:cs typeface="Consolas" charset="0"/>
              </a:rPr>
              <a:t>)</a:t>
            </a:r>
          </a:p>
          <a:p>
            <a:pPr>
              <a:buNone/>
            </a:pPr>
            <a:r>
              <a:rPr lang="en-US" altLang="en-US" sz="2400" dirty="0">
                <a:latin typeface="Consolas" charset="0"/>
                <a:ea typeface="Consolas" charset="0"/>
                <a:cs typeface="Consolas" charset="0"/>
              </a:rPr>
              <a:t>END MAIN</a:t>
            </a:r>
          </a:p>
          <a:p>
            <a:pPr>
              <a:buNone/>
            </a:pPr>
            <a:endParaRPr lang="en-US" altLang="en-US" sz="2400" dirty="0">
              <a:latin typeface="Consolas" charset="0"/>
              <a:ea typeface="Consolas" charset="0"/>
              <a:cs typeface="Consolas" charset="0"/>
            </a:endParaRPr>
          </a:p>
          <a:p>
            <a:pPr>
              <a:buNone/>
            </a:pPr>
            <a:endParaRPr lang="en-US" altLang="en-US" sz="2400" dirty="0">
              <a:latin typeface="Consolas" charset="0"/>
              <a:ea typeface="Consolas" charset="0"/>
              <a:cs typeface="Consolas" charset="0"/>
            </a:endParaRPr>
          </a:p>
          <a:p>
            <a:pPr>
              <a:buNone/>
            </a:pPr>
            <a:endParaRPr lang="en-US" altLang="en-US" sz="2400" dirty="0">
              <a:latin typeface="Consolas" charset="0"/>
              <a:ea typeface="Consolas" charset="0"/>
              <a:cs typeface="Consolas" charset="0"/>
            </a:endParaRPr>
          </a:p>
          <a:p>
            <a:pPr>
              <a:buNone/>
            </a:pPr>
            <a:endParaRPr lang="en-US" altLang="en-US" sz="2400" dirty="0">
              <a:latin typeface="Consolas" charset="0"/>
              <a:ea typeface="Consolas" charset="0"/>
              <a:cs typeface="Consolas" charset="0"/>
            </a:endParaRPr>
          </a:p>
          <a:p>
            <a:pPr>
              <a:buFontTx/>
              <a:buNone/>
            </a:pPr>
            <a:endParaRPr lang="en-US" altLang="en-US" sz="2400" dirty="0">
              <a:latin typeface="Consolas" charset="0"/>
              <a:ea typeface="Consolas" charset="0"/>
              <a:cs typeface="Consolas" charset="0"/>
            </a:endParaRPr>
          </a:p>
          <a:p>
            <a:pPr marL="0" indent="0">
              <a:buNone/>
            </a:pPr>
            <a:endParaRPr lang="en-US" dirty="0">
              <a:latin typeface="Consolas" charset="0"/>
              <a:ea typeface="Consolas" charset="0"/>
              <a:cs typeface="Consolas" charset="0"/>
            </a:endParaRPr>
          </a:p>
        </p:txBody>
      </p:sp>
    </p:spTree>
    <p:extLst>
      <p:ext uri="{BB962C8B-B14F-4D97-AF65-F5344CB8AC3E}">
        <p14:creationId xmlns:p14="http://schemas.microsoft.com/office/powerpoint/2010/main" val="707453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In-class Exercise – Searching 2D</a:t>
            </a:r>
          </a:p>
        </p:txBody>
      </p:sp>
      <p:sp>
        <p:nvSpPr>
          <p:cNvPr id="3" name="Content Placeholder 2"/>
          <p:cNvSpPr>
            <a:spLocks noGrp="1"/>
          </p:cNvSpPr>
          <p:nvPr>
            <p:ph idx="1"/>
          </p:nvPr>
        </p:nvSpPr>
        <p:spPr>
          <a:xfrm>
            <a:off x="628650" y="1194318"/>
            <a:ext cx="7886700" cy="4590662"/>
          </a:xfrm>
        </p:spPr>
        <p:txBody>
          <a:bodyPr/>
          <a:lstStyle/>
          <a:p>
            <a:pPr>
              <a:buNone/>
            </a:pPr>
            <a:endParaRPr lang="en-US" altLang="en-US" sz="2400" dirty="0">
              <a:latin typeface="Consolas" charset="0"/>
              <a:ea typeface="Consolas" charset="0"/>
              <a:cs typeface="Consolas" charset="0"/>
            </a:endParaRPr>
          </a:p>
          <a:p>
            <a:pPr>
              <a:buNone/>
            </a:pPr>
            <a:endParaRPr lang="en-US" altLang="en-US" sz="2400" dirty="0">
              <a:latin typeface="Consolas" charset="0"/>
              <a:ea typeface="Consolas" charset="0"/>
              <a:cs typeface="Consolas" charset="0"/>
            </a:endParaRPr>
          </a:p>
          <a:p>
            <a:pPr>
              <a:buNone/>
            </a:pPr>
            <a:r>
              <a:rPr lang="en-US" altLang="en-US" sz="2400" dirty="0">
                <a:latin typeface="Consolas" charset="0"/>
                <a:ea typeface="Consolas" charset="0"/>
                <a:cs typeface="Consolas" charset="0"/>
              </a:rPr>
              <a:t>The theater has asked you to write a program that allows a user to select a seat from the seating array (2D array).  They would like it to search through the array by price to find the first available seat at that price point.</a:t>
            </a:r>
          </a:p>
          <a:p>
            <a:pPr>
              <a:buNone/>
            </a:pPr>
            <a:r>
              <a:rPr lang="en-US" altLang="en-US" sz="2400" dirty="0">
                <a:latin typeface="Consolas" charset="0"/>
                <a:ea typeface="Consolas" charset="0"/>
                <a:cs typeface="Consolas" charset="0"/>
              </a:rPr>
              <a:t>Hint: Use a linear search since the data is not sorted.</a:t>
            </a:r>
          </a:p>
          <a:p>
            <a:pPr>
              <a:buNone/>
            </a:pPr>
            <a:endParaRPr lang="en-US" altLang="en-US" sz="2400" dirty="0">
              <a:latin typeface="Consolas" charset="0"/>
              <a:ea typeface="Consolas" charset="0"/>
              <a:cs typeface="Consolas" charset="0"/>
            </a:endParaRPr>
          </a:p>
          <a:p>
            <a:pPr>
              <a:buNone/>
            </a:pPr>
            <a:endParaRPr lang="en-US" altLang="en-US" sz="2400" dirty="0">
              <a:latin typeface="Consolas" charset="0"/>
              <a:ea typeface="Consolas" charset="0"/>
              <a:cs typeface="Consolas" charset="0"/>
            </a:endParaRPr>
          </a:p>
          <a:p>
            <a:pPr>
              <a:buNone/>
            </a:pPr>
            <a:endParaRPr lang="en-US" altLang="en-US" sz="2400" dirty="0">
              <a:latin typeface="Consolas" charset="0"/>
              <a:ea typeface="Consolas" charset="0"/>
              <a:cs typeface="Consolas" charset="0"/>
            </a:endParaRPr>
          </a:p>
          <a:p>
            <a:pPr>
              <a:buFontTx/>
              <a:buNone/>
            </a:pPr>
            <a:endParaRPr lang="en-US" altLang="en-US" sz="2400" dirty="0">
              <a:latin typeface="Consolas" charset="0"/>
              <a:ea typeface="Consolas" charset="0"/>
              <a:cs typeface="Consolas" charset="0"/>
            </a:endParaRPr>
          </a:p>
          <a:p>
            <a:pPr marL="0" indent="0">
              <a:buNone/>
            </a:pPr>
            <a:endParaRPr lang="en-US" dirty="0">
              <a:latin typeface="Consolas" charset="0"/>
              <a:ea typeface="Consolas" charset="0"/>
              <a:cs typeface="Consolas" charset="0"/>
            </a:endParaRPr>
          </a:p>
        </p:txBody>
      </p:sp>
    </p:spTree>
    <p:extLst>
      <p:ext uri="{BB962C8B-B14F-4D97-AF65-F5344CB8AC3E}">
        <p14:creationId xmlns:p14="http://schemas.microsoft.com/office/powerpoint/2010/main" val="1547077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In-class </a:t>
            </a:r>
            <a:r>
              <a:rPr lang="en-US"/>
              <a:t>Exercise – Searching 2D</a:t>
            </a:r>
            <a:endParaRPr lang="en-US" dirty="0"/>
          </a:p>
        </p:txBody>
      </p:sp>
      <p:sp>
        <p:nvSpPr>
          <p:cNvPr id="3" name="Content Placeholder 2"/>
          <p:cNvSpPr>
            <a:spLocks noGrp="1"/>
          </p:cNvSpPr>
          <p:nvPr>
            <p:ph idx="1"/>
          </p:nvPr>
        </p:nvSpPr>
        <p:spPr>
          <a:xfrm>
            <a:off x="628650" y="1194318"/>
            <a:ext cx="7886700" cy="4590662"/>
          </a:xfrm>
        </p:spPr>
        <p:txBody>
          <a:bodyPr/>
          <a:lstStyle/>
          <a:p>
            <a:pPr>
              <a:buNone/>
            </a:pPr>
            <a:r>
              <a:rPr lang="en-US" altLang="en-US" sz="1800" dirty="0">
                <a:latin typeface="Consolas" charset="0"/>
                <a:ea typeface="Consolas" charset="0"/>
                <a:cs typeface="Consolas" charset="0"/>
              </a:rPr>
              <a:t>BEGIN MAIN</a:t>
            </a:r>
          </a:p>
          <a:p>
            <a:pPr>
              <a:buNone/>
            </a:pPr>
            <a:r>
              <a:rPr lang="en-US" altLang="en-US" sz="1800" dirty="0">
                <a:latin typeface="Consolas" charset="0"/>
                <a:ea typeface="Consolas" charset="0"/>
                <a:cs typeface="Consolas" charset="0"/>
              </a:rPr>
              <a:t>CREATE price</a:t>
            </a:r>
          </a:p>
          <a:p>
            <a:pPr>
              <a:buNone/>
            </a:pPr>
            <a:r>
              <a:rPr lang="en-US" altLang="en-US" sz="1800" dirty="0">
                <a:latin typeface="Consolas" charset="0"/>
                <a:ea typeface="Consolas" charset="0"/>
                <a:cs typeface="Consolas" charset="0"/>
              </a:rPr>
              <a:t>PRINT(“Please enter desired price: $ “)</a:t>
            </a:r>
          </a:p>
          <a:p>
            <a:pPr>
              <a:buNone/>
            </a:pPr>
            <a:r>
              <a:rPr lang="en-US" altLang="en-US" sz="1800" dirty="0">
                <a:latin typeface="Consolas" charset="0"/>
                <a:ea typeface="Consolas" charset="0"/>
                <a:cs typeface="Consolas" charset="0"/>
              </a:rPr>
              <a:t>price </a:t>
            </a:r>
            <a:r>
              <a:rPr lang="en-US" sz="1800" dirty="0"/>
              <a:t>← READ user input</a:t>
            </a:r>
            <a:endParaRPr lang="en-US" altLang="en-US" sz="1800" dirty="0">
              <a:latin typeface="Consolas" charset="0"/>
              <a:ea typeface="Consolas" charset="0"/>
              <a:cs typeface="Consolas" charset="0"/>
            </a:endParaRPr>
          </a:p>
          <a:p>
            <a:pPr>
              <a:buFontTx/>
              <a:buNone/>
            </a:pPr>
            <a:r>
              <a:rPr lang="en-US" altLang="en-US" sz="1800" dirty="0">
                <a:latin typeface="Consolas" charset="0"/>
                <a:ea typeface="Consolas" charset="0"/>
                <a:cs typeface="Consolas" charset="0"/>
              </a:rPr>
              <a:t>FOR each row in Seats from 0 to 9 by 1</a:t>
            </a:r>
          </a:p>
          <a:p>
            <a:pPr>
              <a:buNone/>
            </a:pPr>
            <a:r>
              <a:rPr lang="en-US" altLang="en-US" sz="1800" dirty="0">
                <a:latin typeface="Consolas" charset="0"/>
                <a:ea typeface="Consolas" charset="0"/>
                <a:cs typeface="Consolas" charset="0"/>
              </a:rPr>
              <a:t>	FOR each col in Seats from 0 to r by 1</a:t>
            </a:r>
          </a:p>
          <a:p>
            <a:pPr>
              <a:buFontTx/>
              <a:buNone/>
            </a:pPr>
            <a:r>
              <a:rPr lang="en-US" altLang="en-US" sz="1800" dirty="0">
                <a:latin typeface="Consolas" charset="0"/>
                <a:ea typeface="Consolas" charset="0"/>
                <a:cs typeface="Consolas" charset="0"/>
              </a:rPr>
              <a:t>		IF (Seats[row][col] == price)</a:t>
            </a:r>
          </a:p>
          <a:p>
            <a:pPr>
              <a:buFontTx/>
              <a:buNone/>
            </a:pPr>
            <a:r>
              <a:rPr lang="en-US" altLang="en-US" sz="1800" dirty="0">
                <a:latin typeface="Consolas" charset="0"/>
                <a:ea typeface="Consolas" charset="0"/>
                <a:cs typeface="Consolas" charset="0"/>
              </a:rPr>
              <a:t>			PRINTLINE(”The seat at “ + [row] + “,” + [col] + “is available for $” + price)</a:t>
            </a:r>
          </a:p>
          <a:p>
            <a:pPr>
              <a:buFontTx/>
              <a:buNone/>
            </a:pPr>
            <a:r>
              <a:rPr lang="en-US" altLang="en-US" sz="1800" dirty="0">
                <a:latin typeface="Consolas" charset="0"/>
                <a:ea typeface="Consolas" charset="0"/>
                <a:cs typeface="Consolas" charset="0"/>
              </a:rPr>
              <a:t>			BREAK</a:t>
            </a:r>
          </a:p>
          <a:p>
            <a:pPr>
              <a:buFontTx/>
              <a:buNone/>
            </a:pPr>
            <a:r>
              <a:rPr lang="en-US" altLang="en-US" sz="1800" dirty="0">
                <a:latin typeface="Consolas" charset="0"/>
                <a:ea typeface="Consolas" charset="0"/>
                <a:cs typeface="Consolas" charset="0"/>
              </a:rPr>
              <a:t>		END IF</a:t>
            </a:r>
          </a:p>
          <a:p>
            <a:pPr>
              <a:buFontTx/>
              <a:buNone/>
            </a:pPr>
            <a:r>
              <a:rPr lang="en-US" altLang="en-US" sz="1800" dirty="0">
                <a:latin typeface="Consolas" charset="0"/>
                <a:ea typeface="Consolas" charset="0"/>
                <a:cs typeface="Consolas" charset="0"/>
              </a:rPr>
              <a:t>	END FOR</a:t>
            </a:r>
          </a:p>
          <a:p>
            <a:pPr>
              <a:buFontTx/>
              <a:buNone/>
            </a:pPr>
            <a:r>
              <a:rPr lang="en-US" altLang="en-US" sz="1800" dirty="0">
                <a:latin typeface="Consolas" charset="0"/>
                <a:ea typeface="Consolas" charset="0"/>
                <a:cs typeface="Consolas" charset="0"/>
              </a:rPr>
              <a:t>END FOR</a:t>
            </a:r>
          </a:p>
          <a:p>
            <a:pPr>
              <a:buNone/>
            </a:pPr>
            <a:r>
              <a:rPr lang="en-US" altLang="en-US" sz="1800" dirty="0">
                <a:latin typeface="Consolas" charset="0"/>
                <a:ea typeface="Consolas" charset="0"/>
                <a:cs typeface="Consolas" charset="0"/>
              </a:rPr>
              <a:t>END MAIN</a:t>
            </a:r>
          </a:p>
          <a:p>
            <a:pPr>
              <a:buNone/>
            </a:pPr>
            <a:endParaRPr lang="en-US" altLang="en-US" sz="1800" dirty="0">
              <a:latin typeface="Consolas" charset="0"/>
              <a:ea typeface="Consolas" charset="0"/>
              <a:cs typeface="Consolas" charset="0"/>
            </a:endParaRPr>
          </a:p>
          <a:p>
            <a:pPr>
              <a:buNone/>
            </a:pPr>
            <a:endParaRPr lang="en-US" altLang="en-US" sz="1800" dirty="0">
              <a:latin typeface="Consolas" charset="0"/>
              <a:ea typeface="Consolas" charset="0"/>
              <a:cs typeface="Consolas" charset="0"/>
            </a:endParaRPr>
          </a:p>
          <a:p>
            <a:pPr>
              <a:buNone/>
            </a:pPr>
            <a:endParaRPr lang="en-US" altLang="en-US" sz="1800" dirty="0">
              <a:latin typeface="Consolas" charset="0"/>
              <a:ea typeface="Consolas" charset="0"/>
              <a:cs typeface="Consolas" charset="0"/>
            </a:endParaRPr>
          </a:p>
          <a:p>
            <a:pPr>
              <a:buNone/>
            </a:pPr>
            <a:endParaRPr lang="en-US" altLang="en-US" sz="1800" dirty="0">
              <a:latin typeface="Consolas" charset="0"/>
              <a:ea typeface="Consolas" charset="0"/>
              <a:cs typeface="Consolas" charset="0"/>
            </a:endParaRPr>
          </a:p>
          <a:p>
            <a:pPr>
              <a:buFontTx/>
              <a:buNone/>
            </a:pPr>
            <a:endParaRPr lang="en-US" altLang="en-US" sz="1800" dirty="0">
              <a:latin typeface="Consolas" charset="0"/>
              <a:ea typeface="Consolas" charset="0"/>
              <a:cs typeface="Consolas" charset="0"/>
            </a:endParaRPr>
          </a:p>
          <a:p>
            <a:pPr marL="0" indent="0">
              <a:buNone/>
            </a:pPr>
            <a:endParaRPr lang="en-US" sz="2000" dirty="0">
              <a:latin typeface="Consolas" charset="0"/>
              <a:ea typeface="Consolas" charset="0"/>
              <a:cs typeface="Consolas" charset="0"/>
            </a:endParaRPr>
          </a:p>
        </p:txBody>
      </p:sp>
    </p:spTree>
    <p:extLst>
      <p:ext uri="{BB962C8B-B14F-4D97-AF65-F5344CB8AC3E}">
        <p14:creationId xmlns:p14="http://schemas.microsoft.com/office/powerpoint/2010/main" val="3325917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Binary Search - Pseudocode</a:t>
            </a:r>
          </a:p>
        </p:txBody>
      </p:sp>
      <p:sp>
        <p:nvSpPr>
          <p:cNvPr id="3" name="Content Placeholder 2"/>
          <p:cNvSpPr>
            <a:spLocks noGrp="1"/>
          </p:cNvSpPr>
          <p:nvPr>
            <p:ph idx="1"/>
          </p:nvPr>
        </p:nvSpPr>
        <p:spPr>
          <a:xfrm>
            <a:off x="628650" y="1194318"/>
            <a:ext cx="7886700" cy="4590662"/>
          </a:xfrm>
        </p:spPr>
        <p:txBody>
          <a:bodyPr/>
          <a:lstStyle/>
          <a:p>
            <a:pPr marL="0" indent="0">
              <a:lnSpc>
                <a:spcPct val="120000"/>
              </a:lnSpc>
              <a:spcBef>
                <a:spcPts val="0"/>
              </a:spcBef>
              <a:buNone/>
              <a:defRPr/>
            </a:pPr>
            <a:r>
              <a:rPr lang="en-US" altLang="en-US" sz="1400" noProof="1">
                <a:latin typeface="Consolas" panose="020B0609020204030204" pitchFamily="49" charset="0"/>
                <a:cs typeface="Consolas" panose="020B0609020204030204" pitchFamily="49" charset="0"/>
              </a:rPr>
              <a:t>METHOD BinarySearch (parameters: </a:t>
            </a:r>
            <a:r>
              <a:rPr lang="en-US" altLang="en-US" sz="1400" dirty="0">
                <a:latin typeface="Consolas" panose="020B0609020204030204" pitchFamily="49" charset="0"/>
                <a:cs typeface="Consolas" panose="020B0609020204030204" pitchFamily="49" charset="0"/>
              </a:rPr>
              <a:t>array </a:t>
            </a:r>
            <a:r>
              <a:rPr lang="en-US" altLang="en-US" sz="1400" noProof="1">
                <a:latin typeface="Consolas" panose="020B0609020204030204" pitchFamily="49" charset="0"/>
                <a:cs typeface="Consolas" panose="020B0609020204030204" pitchFamily="49" charset="0"/>
              </a:rPr>
              <a:t>G</a:t>
            </a:r>
            <a:r>
              <a:rPr lang="en-US" altLang="en-US" sz="1400" dirty="0">
                <a:latin typeface="Consolas" panose="020B0609020204030204" pitchFamily="49" charset="0"/>
                <a:cs typeface="Consolas" panose="020B0609020204030204" pitchFamily="49" charset="0"/>
              </a:rPr>
              <a:t>, target)</a:t>
            </a:r>
            <a:endParaRPr lang="en-US" altLang="en-US" sz="1400" noProof="1">
              <a:latin typeface="Consolas" panose="020B0609020204030204" pitchFamily="49" charset="0"/>
              <a:cs typeface="Consolas" panose="020B0609020204030204" pitchFamily="49" charset="0"/>
            </a:endParaRPr>
          </a:p>
          <a:p>
            <a:pPr marL="0" indent="0">
              <a:lnSpc>
                <a:spcPct val="120000"/>
              </a:lnSpc>
              <a:spcBef>
                <a:spcPts val="0"/>
              </a:spcBef>
              <a:buNone/>
              <a:defRPr/>
            </a:pPr>
            <a:r>
              <a:rPr lang="en-US" altLang="en-US" sz="1400" noProof="1">
                <a:latin typeface="Consolas" panose="020B0609020204030204" pitchFamily="49" charset="0"/>
                <a:cs typeface="Consolas" panose="020B0609020204030204" pitchFamily="49" charset="0"/>
              </a:rPr>
              <a:t>BEGIN </a:t>
            </a:r>
          </a:p>
          <a:p>
            <a:pPr marL="0" indent="0">
              <a:lnSpc>
                <a:spcPct val="120000"/>
              </a:lnSpc>
              <a:spcBef>
                <a:spcPts val="0"/>
              </a:spcBef>
              <a:spcAft>
                <a:spcPts val="0"/>
              </a:spcAft>
              <a:buNone/>
              <a:defRPr/>
            </a:pPr>
            <a:r>
              <a:rPr lang="en-US" altLang="en-US" sz="1400" noProof="1">
                <a:latin typeface="Consolas" panose="020B0609020204030204" pitchFamily="49" charset="0"/>
                <a:cs typeface="Consolas" panose="020B0609020204030204" pitchFamily="49" charset="0"/>
              </a:rPr>
              <a:t>      low ←  0, mid ← 0, high ←  the number of elements in G</a:t>
            </a:r>
          </a:p>
          <a:p>
            <a:pPr marL="0" indent="0">
              <a:lnSpc>
                <a:spcPct val="120000"/>
              </a:lnSpc>
              <a:spcBef>
                <a:spcPts val="0"/>
              </a:spcBef>
              <a:buNone/>
              <a:defRPr/>
            </a:pPr>
            <a:r>
              <a:rPr lang="en-US" altLang="en-US" sz="1400" noProof="1">
                <a:latin typeface="Consolas" panose="020B0609020204030204" pitchFamily="49" charset="0"/>
                <a:cs typeface="Consolas" panose="020B0609020204030204" pitchFamily="49" charset="0"/>
              </a:rPr>
              <a:t>            WHILE (true)</a:t>
            </a:r>
          </a:p>
          <a:p>
            <a:pPr marL="0" indent="0">
              <a:lnSpc>
                <a:spcPct val="120000"/>
              </a:lnSpc>
              <a:spcBef>
                <a:spcPts val="0"/>
              </a:spcBef>
              <a:buNone/>
              <a:defRPr/>
            </a:pPr>
            <a:r>
              <a:rPr lang="en-US" altLang="en-US" sz="1400" noProof="1">
                <a:latin typeface="Consolas" panose="020B0609020204030204" pitchFamily="49" charset="0"/>
                <a:cs typeface="Consolas" panose="020B0609020204030204" pitchFamily="49" charset="0"/>
              </a:rPr>
              <a:t>            </a:t>
            </a:r>
            <a:r>
              <a:rPr lang="en-US" altLang="en-US" sz="1400" dirty="0">
                <a:latin typeface="Consolas" panose="020B0609020204030204" pitchFamily="49" charset="0"/>
                <a:cs typeface="Consolas" panose="020B0609020204030204" pitchFamily="49" charset="0"/>
              </a:rPr>
              <a:t>   </a:t>
            </a:r>
            <a:r>
              <a:rPr lang="en-US" altLang="en-US" sz="1400" noProof="1">
                <a:latin typeface="Consolas" panose="020B0609020204030204" pitchFamily="49" charset="0"/>
                <a:cs typeface="Consolas" panose="020B0609020204030204" pitchFamily="49" charset="0"/>
              </a:rPr>
              <a:t>    mid ← (low + high) / 2</a:t>
            </a:r>
          </a:p>
          <a:p>
            <a:pPr marL="0" indent="0">
              <a:lnSpc>
                <a:spcPct val="120000"/>
              </a:lnSpc>
              <a:spcBef>
                <a:spcPts val="0"/>
              </a:spcBef>
              <a:buNone/>
              <a:defRPr/>
            </a:pPr>
            <a:r>
              <a:rPr lang="en-US" altLang="en-US" sz="1400" noProof="1">
                <a:latin typeface="Consolas" panose="020B0609020204030204" pitchFamily="49" charset="0"/>
                <a:cs typeface="Consolas" panose="020B0609020204030204" pitchFamily="49" charset="0"/>
              </a:rPr>
              <a:t>               </a:t>
            </a:r>
            <a:r>
              <a:rPr lang="en-US" altLang="en-US" sz="1400" dirty="0">
                <a:latin typeface="Consolas" panose="020B0609020204030204" pitchFamily="49" charset="0"/>
                <a:cs typeface="Consolas" panose="020B0609020204030204" pitchFamily="49" charset="0"/>
              </a:rPr>
              <a:t>   </a:t>
            </a:r>
            <a:r>
              <a:rPr lang="en-US" altLang="en-US" sz="1400" noProof="1">
                <a:latin typeface="Consolas" panose="020B0609020204030204" pitchFamily="49" charset="0"/>
                <a:cs typeface="Consolas" panose="020B0609020204030204" pitchFamily="49" charset="0"/>
              </a:rPr>
              <a:t> IF</a:t>
            </a:r>
            <a:r>
              <a:rPr lang="en-US" altLang="en-US" sz="1400" dirty="0">
                <a:latin typeface="Consolas" panose="020B0609020204030204" pitchFamily="49" charset="0"/>
                <a:cs typeface="Consolas" panose="020B0609020204030204" pitchFamily="49" charset="0"/>
              </a:rPr>
              <a:t> (target </a:t>
            </a:r>
            <a:r>
              <a:rPr lang="en-US" altLang="en-US" sz="1400" noProof="1">
                <a:latin typeface="Consolas" panose="020B0609020204030204" pitchFamily="49" charset="0"/>
                <a:cs typeface="Consolas" panose="020B0609020204030204" pitchFamily="49" charset="0"/>
              </a:rPr>
              <a:t>== G[mid]</a:t>
            </a:r>
            <a:r>
              <a:rPr lang="en-US" altLang="en-US" sz="1400" dirty="0">
                <a:latin typeface="Consolas" panose="020B0609020204030204" pitchFamily="49" charset="0"/>
                <a:cs typeface="Consolas" panose="020B0609020204030204" pitchFamily="49" charset="0"/>
              </a:rPr>
              <a:t>)</a:t>
            </a:r>
            <a:endParaRPr lang="en-US" altLang="en-US" sz="1400" noProof="1">
              <a:latin typeface="Consolas" panose="020B0609020204030204" pitchFamily="49" charset="0"/>
              <a:cs typeface="Consolas" panose="020B0609020204030204" pitchFamily="49" charset="0"/>
            </a:endParaRPr>
          </a:p>
          <a:p>
            <a:pPr marL="0" indent="0">
              <a:lnSpc>
                <a:spcPct val="120000"/>
              </a:lnSpc>
              <a:spcBef>
                <a:spcPts val="0"/>
              </a:spcBef>
              <a:buNone/>
              <a:defRPr/>
            </a:pPr>
            <a:r>
              <a:rPr lang="en-US" altLang="en-US" sz="1400" noProof="1">
                <a:latin typeface="Consolas" panose="020B0609020204030204" pitchFamily="49" charset="0"/>
                <a:cs typeface="Consolas" panose="020B0609020204030204" pitchFamily="49" charset="0"/>
              </a:rPr>
              <a:t>                </a:t>
            </a:r>
            <a:r>
              <a:rPr lang="en-US" altLang="en-US" sz="1400" dirty="0">
                <a:latin typeface="Consolas" panose="020B0609020204030204" pitchFamily="49" charset="0"/>
                <a:cs typeface="Consolas" panose="020B0609020204030204" pitchFamily="49" charset="0"/>
              </a:rPr>
              <a:t> </a:t>
            </a:r>
            <a:r>
              <a:rPr lang="en-US" altLang="en-US" sz="1400" noProof="1">
                <a:latin typeface="Consolas" panose="020B0609020204030204" pitchFamily="49" charset="0"/>
                <a:cs typeface="Consolas" panose="020B0609020204030204" pitchFamily="49" charset="0"/>
              </a:rPr>
              <a:t>  </a:t>
            </a:r>
            <a:r>
              <a:rPr lang="en-US" altLang="en-US" sz="1400" dirty="0">
                <a:latin typeface="Consolas" panose="020B0609020204030204" pitchFamily="49" charset="0"/>
                <a:cs typeface="Consolas" panose="020B0609020204030204" pitchFamily="49" charset="0"/>
              </a:rPr>
              <a:t>   </a:t>
            </a:r>
            <a:r>
              <a:rPr lang="en-US" altLang="en-US" sz="1400" noProof="1">
                <a:latin typeface="Consolas" panose="020B0609020204030204" pitchFamily="49" charset="0"/>
                <a:cs typeface="Consolas" panose="020B0609020204030204" pitchFamily="49" charset="0"/>
              </a:rPr>
              <a:t>  </a:t>
            </a:r>
            <a:r>
              <a:rPr lang="en-US" altLang="en-US" sz="1400" dirty="0">
                <a:latin typeface="Consolas" panose="020B0609020204030204" pitchFamily="49" charset="0"/>
                <a:cs typeface="Consolas" panose="020B0609020204030204" pitchFamily="49" charset="0"/>
              </a:rPr>
              <a:t> </a:t>
            </a:r>
            <a:r>
              <a:rPr lang="en-US" altLang="en-US" sz="1400" noProof="1">
                <a:latin typeface="Consolas" panose="020B0609020204030204" pitchFamily="49" charset="0"/>
                <a:cs typeface="Consolas" panose="020B0609020204030204" pitchFamily="49" charset="0"/>
              </a:rPr>
              <a:t>RETURN true</a:t>
            </a:r>
          </a:p>
          <a:p>
            <a:pPr marL="0" indent="0">
              <a:lnSpc>
                <a:spcPct val="120000"/>
              </a:lnSpc>
              <a:spcBef>
                <a:spcPts val="0"/>
              </a:spcBef>
              <a:buNone/>
              <a:defRPr/>
            </a:pPr>
            <a:r>
              <a:rPr lang="en-US" altLang="en-US" sz="1400" noProof="1">
                <a:latin typeface="Consolas" panose="020B0609020204030204" pitchFamily="49" charset="0"/>
                <a:cs typeface="Consolas" panose="020B0609020204030204" pitchFamily="49" charset="0"/>
              </a:rPr>
              <a:t>                </a:t>
            </a:r>
            <a:r>
              <a:rPr lang="en-US" altLang="en-US" sz="1400" dirty="0">
                <a:latin typeface="Consolas" panose="020B0609020204030204" pitchFamily="49" charset="0"/>
                <a:cs typeface="Consolas" panose="020B0609020204030204" pitchFamily="49" charset="0"/>
              </a:rPr>
              <a:t>   </a:t>
            </a:r>
            <a:r>
              <a:rPr lang="en-US" altLang="en-US" sz="1400" noProof="1">
                <a:latin typeface="Consolas" panose="020B0609020204030204" pitchFamily="49" charset="0"/>
                <a:cs typeface="Consolas" panose="020B0609020204030204" pitchFamily="49" charset="0"/>
              </a:rPr>
              <a:t>ELSE IF</a:t>
            </a:r>
            <a:r>
              <a:rPr lang="en-US" altLang="en-US" sz="1400" dirty="0">
                <a:latin typeface="Consolas" panose="020B0609020204030204" pitchFamily="49" charset="0"/>
                <a:cs typeface="Consolas" panose="020B0609020204030204" pitchFamily="49" charset="0"/>
              </a:rPr>
              <a:t> (target</a:t>
            </a:r>
            <a:r>
              <a:rPr lang="en-US" altLang="en-US" sz="1400" noProof="1">
                <a:latin typeface="Consolas" panose="020B0609020204030204" pitchFamily="49" charset="0"/>
                <a:cs typeface="Consolas" panose="020B0609020204030204" pitchFamily="49" charset="0"/>
              </a:rPr>
              <a:t> &lt; G[mid]</a:t>
            </a:r>
            <a:r>
              <a:rPr lang="en-US" altLang="en-US" sz="1400" dirty="0">
                <a:latin typeface="Consolas" panose="020B0609020204030204" pitchFamily="49" charset="0"/>
                <a:cs typeface="Consolas" panose="020B0609020204030204" pitchFamily="49" charset="0"/>
              </a:rPr>
              <a:t>)</a:t>
            </a:r>
            <a:endParaRPr lang="en-US" altLang="en-US" sz="1400" noProof="1">
              <a:latin typeface="Consolas" panose="020B0609020204030204" pitchFamily="49" charset="0"/>
              <a:cs typeface="Consolas" panose="020B0609020204030204" pitchFamily="49" charset="0"/>
            </a:endParaRPr>
          </a:p>
          <a:p>
            <a:pPr marL="0" indent="0">
              <a:lnSpc>
                <a:spcPct val="120000"/>
              </a:lnSpc>
              <a:spcBef>
                <a:spcPts val="0"/>
              </a:spcBef>
              <a:buNone/>
              <a:defRPr/>
            </a:pPr>
            <a:r>
              <a:rPr lang="en-US" altLang="en-US" sz="1400" noProof="1">
                <a:latin typeface="Consolas" panose="020B0609020204030204" pitchFamily="49" charset="0"/>
                <a:cs typeface="Consolas" panose="020B0609020204030204" pitchFamily="49" charset="0"/>
              </a:rPr>
              <a:t>                   </a:t>
            </a:r>
            <a:r>
              <a:rPr lang="en-US" altLang="en-US" sz="1400" dirty="0">
                <a:latin typeface="Consolas" panose="020B0609020204030204" pitchFamily="49" charset="0"/>
                <a:cs typeface="Consolas" panose="020B0609020204030204" pitchFamily="49" charset="0"/>
              </a:rPr>
              <a:t>             </a:t>
            </a:r>
            <a:r>
              <a:rPr lang="en-US" altLang="en-US" sz="1400" noProof="1">
                <a:latin typeface="Consolas" panose="020B0609020204030204" pitchFamily="49" charset="0"/>
                <a:cs typeface="Consolas" panose="020B0609020204030204" pitchFamily="49" charset="0"/>
              </a:rPr>
              <a:t> </a:t>
            </a:r>
            <a:r>
              <a:rPr lang="en-US" altLang="en-US" sz="1400" dirty="0">
                <a:latin typeface="Consolas" panose="020B0609020204030204" pitchFamily="49" charset="0"/>
                <a:cs typeface="Consolas" panose="020B0609020204030204" pitchFamily="49" charset="0"/>
              </a:rPr>
              <a:t> </a:t>
            </a:r>
            <a:r>
              <a:rPr lang="en-US" altLang="en-US" sz="1400" noProof="1">
                <a:latin typeface="Consolas" panose="020B0609020204030204" pitchFamily="49" charset="0"/>
                <a:cs typeface="Consolas" panose="020B0609020204030204" pitchFamily="49" charset="0"/>
              </a:rPr>
              <a:t>high ← mid</a:t>
            </a:r>
          </a:p>
          <a:p>
            <a:pPr marL="0" indent="0">
              <a:lnSpc>
                <a:spcPct val="120000"/>
              </a:lnSpc>
              <a:spcBef>
                <a:spcPts val="0"/>
              </a:spcBef>
              <a:buNone/>
              <a:defRPr/>
            </a:pPr>
            <a:r>
              <a:rPr lang="en-US" altLang="en-US" sz="1400" noProof="1">
                <a:latin typeface="Consolas" panose="020B0609020204030204" pitchFamily="49" charset="0"/>
                <a:cs typeface="Consolas" panose="020B0609020204030204" pitchFamily="49" charset="0"/>
              </a:rPr>
              <a:t>                </a:t>
            </a:r>
            <a:r>
              <a:rPr lang="en-US" altLang="en-US" sz="1400" dirty="0">
                <a:latin typeface="Consolas" panose="020B0609020204030204" pitchFamily="49" charset="0"/>
                <a:cs typeface="Consolas" panose="020B0609020204030204" pitchFamily="49" charset="0"/>
              </a:rPr>
              <a:t>            </a:t>
            </a:r>
            <a:r>
              <a:rPr lang="en-US" altLang="en-US" sz="1400" noProof="1">
                <a:latin typeface="Consolas" panose="020B0609020204030204" pitchFamily="49" charset="0"/>
                <a:cs typeface="Consolas" panose="020B0609020204030204" pitchFamily="49" charset="0"/>
              </a:rPr>
              <a:t>ELSE</a:t>
            </a:r>
          </a:p>
          <a:p>
            <a:pPr marL="0" indent="0">
              <a:lnSpc>
                <a:spcPct val="120000"/>
              </a:lnSpc>
              <a:spcBef>
                <a:spcPts val="0"/>
              </a:spcBef>
              <a:buNone/>
              <a:defRPr/>
            </a:pPr>
            <a:r>
              <a:rPr lang="en-US" altLang="en-US" sz="1400" noProof="1">
                <a:latin typeface="Consolas" panose="020B0609020204030204" pitchFamily="49" charset="0"/>
                <a:cs typeface="Consolas" panose="020B0609020204030204" pitchFamily="49" charset="0"/>
              </a:rPr>
              <a:t>                    </a:t>
            </a:r>
            <a:r>
              <a:rPr lang="en-US" altLang="en-US" sz="1400" dirty="0">
                <a:latin typeface="Consolas" panose="020B0609020204030204" pitchFamily="49" charset="0"/>
                <a:cs typeface="Consolas" panose="020B0609020204030204" pitchFamily="49" charset="0"/>
              </a:rPr>
              <a:t>              </a:t>
            </a:r>
            <a:r>
              <a:rPr lang="en-US" altLang="en-US" sz="1400" noProof="1">
                <a:latin typeface="Consolas" panose="020B0609020204030204" pitchFamily="49" charset="0"/>
                <a:cs typeface="Consolas" panose="020B0609020204030204" pitchFamily="49" charset="0"/>
              </a:rPr>
              <a:t>low ← mid</a:t>
            </a:r>
          </a:p>
          <a:p>
            <a:pPr marL="0" indent="0">
              <a:lnSpc>
                <a:spcPct val="120000"/>
              </a:lnSpc>
              <a:spcBef>
                <a:spcPts val="0"/>
              </a:spcBef>
              <a:buNone/>
              <a:defRPr/>
            </a:pPr>
            <a:r>
              <a:rPr lang="en-US" altLang="en-US" sz="1400" noProof="1">
                <a:latin typeface="Consolas" panose="020B0609020204030204" pitchFamily="49" charset="0"/>
                <a:cs typeface="Consolas" panose="020B0609020204030204" pitchFamily="49" charset="0"/>
              </a:rPr>
              <a:t>                 </a:t>
            </a:r>
            <a:r>
              <a:rPr lang="en-US" altLang="en-US" sz="1400" dirty="0">
                <a:latin typeface="Consolas" panose="020B0609020204030204" pitchFamily="49" charset="0"/>
                <a:cs typeface="Consolas" panose="020B0609020204030204" pitchFamily="49" charset="0"/>
              </a:rPr>
              <a:t>           </a:t>
            </a:r>
            <a:r>
              <a:rPr lang="en-US" altLang="en-US" sz="1400" noProof="1">
                <a:latin typeface="Consolas" panose="020B0609020204030204" pitchFamily="49" charset="0"/>
                <a:cs typeface="Consolas" panose="020B0609020204030204" pitchFamily="49" charset="0"/>
              </a:rPr>
              <a:t>ENDIF</a:t>
            </a:r>
            <a:endParaRPr lang="en-US" altLang="en-US" sz="1400" dirty="0">
              <a:latin typeface="Consolas" panose="020B0609020204030204" pitchFamily="49" charset="0"/>
              <a:cs typeface="Consolas" panose="020B0609020204030204" pitchFamily="49" charset="0"/>
            </a:endParaRPr>
          </a:p>
          <a:p>
            <a:pPr marL="0" indent="0">
              <a:lnSpc>
                <a:spcPct val="120000"/>
              </a:lnSpc>
              <a:spcBef>
                <a:spcPts val="0"/>
              </a:spcBef>
              <a:buNone/>
              <a:defRPr/>
            </a:pPr>
            <a:r>
              <a:rPr lang="en-US" altLang="en-US" sz="1400" noProof="1">
                <a:latin typeface="Consolas" panose="020B0609020204030204" pitchFamily="49" charset="0"/>
                <a:cs typeface="Consolas" panose="020B0609020204030204" pitchFamily="49" charset="0"/>
              </a:rPr>
              <a:t>                 </a:t>
            </a:r>
            <a:r>
              <a:rPr lang="en-US" altLang="en-US" sz="1400" dirty="0">
                <a:latin typeface="Consolas" panose="020B0609020204030204" pitchFamily="49" charset="0"/>
                <a:cs typeface="Consolas" panose="020B0609020204030204" pitchFamily="49" charset="0"/>
              </a:rPr>
              <a:t>   </a:t>
            </a:r>
            <a:r>
              <a:rPr lang="en-US" altLang="en-US" sz="1400" noProof="1">
                <a:latin typeface="Consolas" panose="020B0609020204030204" pitchFamily="49" charset="0"/>
                <a:cs typeface="Consolas" panose="020B0609020204030204" pitchFamily="49" charset="0"/>
              </a:rPr>
              <a:t>ENDIF</a:t>
            </a:r>
          </a:p>
          <a:p>
            <a:pPr marL="0" indent="0">
              <a:lnSpc>
                <a:spcPct val="120000"/>
              </a:lnSpc>
              <a:spcBef>
                <a:spcPts val="0"/>
              </a:spcBef>
              <a:buNone/>
              <a:defRPr/>
            </a:pPr>
            <a:r>
              <a:rPr lang="en-US" altLang="en-US" sz="1400" noProof="1">
                <a:latin typeface="Consolas" panose="020B0609020204030204" pitchFamily="49" charset="0"/>
                <a:cs typeface="Consolas" panose="020B0609020204030204" pitchFamily="49" charset="0"/>
              </a:rPr>
              <a:t>                 </a:t>
            </a:r>
            <a:r>
              <a:rPr lang="en-US" altLang="en-US" sz="1400" dirty="0">
                <a:latin typeface="Consolas" panose="020B0609020204030204" pitchFamily="49" charset="0"/>
                <a:cs typeface="Consolas" panose="020B0609020204030204" pitchFamily="49" charset="0"/>
              </a:rPr>
              <a:t>   </a:t>
            </a:r>
            <a:r>
              <a:rPr lang="en-US" altLang="en-US" sz="1400" noProof="1">
                <a:latin typeface="Consolas" panose="020B0609020204030204" pitchFamily="49" charset="0"/>
                <a:cs typeface="Consolas" panose="020B0609020204030204" pitchFamily="49" charset="0"/>
              </a:rPr>
              <a:t>IF</a:t>
            </a:r>
            <a:r>
              <a:rPr lang="en-US" altLang="en-US" sz="1400" dirty="0">
                <a:latin typeface="Consolas" panose="020B0609020204030204" pitchFamily="49" charset="0"/>
                <a:cs typeface="Consolas" panose="020B0609020204030204" pitchFamily="49" charset="0"/>
              </a:rPr>
              <a:t> (</a:t>
            </a:r>
            <a:r>
              <a:rPr lang="en-US" altLang="en-US" sz="1400" noProof="1">
                <a:latin typeface="Consolas" panose="020B0609020204030204" pitchFamily="49" charset="0"/>
                <a:cs typeface="Consolas" panose="020B0609020204030204" pitchFamily="49" charset="0"/>
              </a:rPr>
              <a:t>mid+1</a:t>
            </a:r>
            <a:r>
              <a:rPr lang="en-US" altLang="en-US" sz="1400" dirty="0">
                <a:latin typeface="Consolas" panose="020B0609020204030204" pitchFamily="49" charset="0"/>
                <a:cs typeface="Consolas" panose="020B0609020204030204" pitchFamily="49" charset="0"/>
              </a:rPr>
              <a:t> </a:t>
            </a:r>
            <a:r>
              <a:rPr lang="en-US" altLang="en-US" sz="1400" noProof="1">
                <a:latin typeface="Consolas" panose="020B0609020204030204" pitchFamily="49" charset="0"/>
                <a:cs typeface="Consolas" panose="020B0609020204030204" pitchFamily="49" charset="0"/>
              </a:rPr>
              <a:t>&gt;=</a:t>
            </a:r>
            <a:r>
              <a:rPr lang="en-US" altLang="en-US" sz="1400" dirty="0">
                <a:latin typeface="Consolas" panose="020B0609020204030204" pitchFamily="49" charset="0"/>
                <a:cs typeface="Consolas" panose="020B0609020204030204" pitchFamily="49" charset="0"/>
              </a:rPr>
              <a:t> </a:t>
            </a:r>
            <a:r>
              <a:rPr lang="en-US" altLang="en-US" sz="1400" noProof="1">
                <a:latin typeface="Consolas" panose="020B0609020204030204" pitchFamily="49" charset="0"/>
                <a:cs typeface="Consolas" panose="020B0609020204030204" pitchFamily="49" charset="0"/>
              </a:rPr>
              <a:t>high</a:t>
            </a:r>
            <a:r>
              <a:rPr lang="en-US" altLang="en-US" sz="1400" dirty="0">
                <a:latin typeface="Consolas" panose="020B0609020204030204" pitchFamily="49" charset="0"/>
                <a:cs typeface="Consolas" panose="020B0609020204030204" pitchFamily="49" charset="0"/>
              </a:rPr>
              <a:t>)</a:t>
            </a:r>
            <a:endParaRPr lang="en-US" altLang="en-US" sz="1400" noProof="1">
              <a:latin typeface="Consolas" panose="020B0609020204030204" pitchFamily="49" charset="0"/>
              <a:cs typeface="Consolas" panose="020B0609020204030204" pitchFamily="49" charset="0"/>
            </a:endParaRPr>
          </a:p>
          <a:p>
            <a:pPr marL="0" indent="0">
              <a:lnSpc>
                <a:spcPct val="120000"/>
              </a:lnSpc>
              <a:spcBef>
                <a:spcPts val="0"/>
              </a:spcBef>
              <a:buNone/>
              <a:defRPr/>
            </a:pPr>
            <a:r>
              <a:rPr lang="en-US" altLang="en-US" sz="1400" noProof="1">
                <a:latin typeface="Consolas" panose="020B0609020204030204" pitchFamily="49" charset="0"/>
                <a:cs typeface="Consolas" panose="020B0609020204030204" pitchFamily="49" charset="0"/>
              </a:rPr>
              <a:t>			RETURN false</a:t>
            </a:r>
          </a:p>
          <a:p>
            <a:pPr marL="0" indent="0">
              <a:lnSpc>
                <a:spcPct val="120000"/>
              </a:lnSpc>
              <a:spcBef>
                <a:spcPts val="0"/>
              </a:spcBef>
              <a:buNone/>
              <a:defRPr/>
            </a:pPr>
            <a:r>
              <a:rPr lang="en-US" altLang="en-US" sz="1400" noProof="1">
                <a:latin typeface="Consolas" panose="020B0609020204030204" pitchFamily="49" charset="0"/>
                <a:cs typeface="Consolas" panose="020B0609020204030204" pitchFamily="49" charset="0"/>
              </a:rPr>
              <a:t>                 </a:t>
            </a:r>
            <a:r>
              <a:rPr lang="en-US" altLang="en-US" sz="1400" dirty="0">
                <a:latin typeface="Consolas" panose="020B0609020204030204" pitchFamily="49" charset="0"/>
                <a:cs typeface="Consolas" panose="020B0609020204030204" pitchFamily="49" charset="0"/>
              </a:rPr>
              <a:t>   </a:t>
            </a:r>
            <a:r>
              <a:rPr lang="en-US" altLang="en-US" sz="1400" noProof="1">
                <a:latin typeface="Consolas" panose="020B0609020204030204" pitchFamily="49" charset="0"/>
                <a:cs typeface="Consolas" panose="020B0609020204030204" pitchFamily="49" charset="0"/>
              </a:rPr>
              <a:t>ENDIF</a:t>
            </a:r>
          </a:p>
          <a:p>
            <a:pPr marL="0" indent="0">
              <a:lnSpc>
                <a:spcPct val="120000"/>
              </a:lnSpc>
              <a:spcBef>
                <a:spcPts val="0"/>
              </a:spcBef>
              <a:buNone/>
              <a:defRPr/>
            </a:pPr>
            <a:r>
              <a:rPr lang="en-US" altLang="en-US" sz="1400" noProof="1">
                <a:latin typeface="Consolas" panose="020B0609020204030204" pitchFamily="49" charset="0"/>
                <a:cs typeface="Consolas" panose="020B0609020204030204" pitchFamily="49" charset="0"/>
              </a:rPr>
              <a:t>            ENDWHILE</a:t>
            </a:r>
            <a:endParaRPr lang="en-US" altLang="en-US" sz="1400" dirty="0">
              <a:latin typeface="Consolas" panose="020B0609020204030204" pitchFamily="49" charset="0"/>
              <a:cs typeface="Consolas" panose="020B0609020204030204" pitchFamily="49" charset="0"/>
            </a:endParaRPr>
          </a:p>
          <a:p>
            <a:pPr marL="0" indent="0">
              <a:lnSpc>
                <a:spcPct val="120000"/>
              </a:lnSpc>
              <a:spcBef>
                <a:spcPts val="0"/>
              </a:spcBef>
              <a:buNone/>
              <a:defRPr/>
            </a:pPr>
            <a:r>
              <a:rPr lang="en-US" altLang="en-US" sz="1400" noProof="1">
                <a:latin typeface="Consolas" panose="020B0609020204030204" pitchFamily="49" charset="0"/>
                <a:cs typeface="Consolas" panose="020B0609020204030204" pitchFamily="49" charset="0"/>
              </a:rPr>
              <a:t>END BinarySearch</a:t>
            </a:r>
            <a:endParaRPr lang="en-US" altLang="en-US" sz="1400" dirty="0">
              <a:latin typeface="Consolas" panose="020B0609020204030204" pitchFamily="49" charset="0"/>
              <a:cs typeface="Consolas" panose="020B0609020204030204" pitchFamily="49" charset="0"/>
            </a:endParaRPr>
          </a:p>
        </p:txBody>
      </p:sp>
      <p:sp>
        <p:nvSpPr>
          <p:cNvPr id="4" name="Rectangle 3" title="Pseudo code logo">
            <a:extLst>
              <a:ext uri="{FF2B5EF4-FFF2-40B4-BE49-F238E27FC236}">
                <a16:creationId xmlns:a16="http://schemas.microsoft.com/office/drawing/2014/main" id="{38743ED0-7F7F-2B49-B66A-A6103CAB8C8A}"/>
              </a:ext>
            </a:extLst>
          </p:cNvPr>
          <p:cNvSpPr/>
          <p:nvPr/>
        </p:nvSpPr>
        <p:spPr>
          <a:xfrm>
            <a:off x="7507722" y="564831"/>
            <a:ext cx="1338599" cy="1015663"/>
          </a:xfrm>
          <a:prstGeom prst="rect">
            <a:avLst/>
          </a:prstGeom>
          <a:noFill/>
        </p:spPr>
        <p:txBody>
          <a:bodyPr>
            <a:spAutoFit/>
          </a:bodyPr>
          <a:lstStyle/>
          <a:p>
            <a:pPr algn="ctr" eaLnBrk="1" hangingPunct="1">
              <a:defRPr/>
            </a:pPr>
            <a:r>
              <a:rPr lang="en-US" sz="60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endParaRPr>
          </a:p>
        </p:txBody>
      </p:sp>
    </p:spTree>
    <p:extLst>
      <p:ext uri="{BB962C8B-B14F-4D97-AF65-F5344CB8AC3E}">
        <p14:creationId xmlns:p14="http://schemas.microsoft.com/office/powerpoint/2010/main" val="2645641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 - Pseudocode</a:t>
            </a:r>
          </a:p>
        </p:txBody>
      </p:sp>
      <p:sp>
        <p:nvSpPr>
          <p:cNvPr id="3" name="Content Placeholder 2"/>
          <p:cNvSpPr>
            <a:spLocks noGrp="1"/>
          </p:cNvSpPr>
          <p:nvPr>
            <p:ph idx="1"/>
          </p:nvPr>
        </p:nvSpPr>
        <p:spPr>
          <a:xfrm>
            <a:off x="93011" y="1027906"/>
            <a:ext cx="8910311" cy="4678301"/>
          </a:xfrm>
        </p:spPr>
        <p:txBody>
          <a:bodyPr/>
          <a:lstStyle/>
          <a:p>
            <a:pPr marL="0" lvl="0" indent="0" eaLnBrk="0" fontAlgn="base" hangingPunct="0">
              <a:lnSpc>
                <a:spcPct val="100000"/>
              </a:lnSpc>
              <a:spcBef>
                <a:spcPct val="0"/>
              </a:spcBef>
              <a:spcAft>
                <a:spcPct val="0"/>
              </a:spcAft>
              <a:buNone/>
            </a:pPr>
            <a:r>
              <a:rPr lang="en-US" altLang="en-US" dirty="0">
                <a:latin typeface="Arial Unicode MS"/>
              </a:rPr>
              <a:t>FOR each I from 0 to Length of A - 1</a:t>
            </a:r>
          </a:p>
          <a:p>
            <a:pPr marL="0" lvl="0" indent="0" eaLnBrk="0" fontAlgn="base" hangingPunct="0">
              <a:lnSpc>
                <a:spcPct val="100000"/>
              </a:lnSpc>
              <a:spcBef>
                <a:spcPct val="0"/>
              </a:spcBef>
              <a:spcAft>
                <a:spcPct val="0"/>
              </a:spcAft>
              <a:buNone/>
            </a:pPr>
            <a:r>
              <a:rPr lang="en-US" altLang="en-US" dirty="0">
                <a:latin typeface="Arial Unicode MS"/>
              </a:rPr>
              <a:t>	FOR each J from I+1 to  Length of A – I – 1</a:t>
            </a:r>
          </a:p>
          <a:p>
            <a:pPr marL="0" lvl="0" indent="0" eaLnBrk="0" fontAlgn="base" hangingPunct="0">
              <a:lnSpc>
                <a:spcPct val="100000"/>
              </a:lnSpc>
              <a:spcBef>
                <a:spcPct val="0"/>
              </a:spcBef>
              <a:spcAft>
                <a:spcPct val="0"/>
              </a:spcAft>
              <a:buNone/>
            </a:pPr>
            <a:r>
              <a:rPr lang="en-US" altLang="en-US" dirty="0">
                <a:latin typeface="Arial Unicode MS"/>
              </a:rPr>
              <a:t>		IF (A[J] &gt; A[J+1])</a:t>
            </a:r>
          </a:p>
          <a:p>
            <a:pPr marL="0" lvl="0" indent="0" eaLnBrk="0" fontAlgn="base" hangingPunct="0">
              <a:lnSpc>
                <a:spcPct val="100000"/>
              </a:lnSpc>
              <a:spcBef>
                <a:spcPct val="0"/>
              </a:spcBef>
              <a:spcAft>
                <a:spcPct val="0"/>
              </a:spcAft>
              <a:buNone/>
            </a:pPr>
            <a:r>
              <a:rPr lang="en-US" altLang="en-US" dirty="0">
                <a:latin typeface="Arial Unicode MS"/>
              </a:rPr>
              <a:t>			temp </a:t>
            </a:r>
            <a:r>
              <a:rPr lang="en-US" altLang="en-US" noProof="1">
                <a:latin typeface="Consolas" panose="020B0609020204030204" pitchFamily="49" charset="0"/>
                <a:cs typeface="Consolas" panose="020B0609020204030204" pitchFamily="49" charset="0"/>
              </a:rPr>
              <a:t>← A[J]</a:t>
            </a:r>
          </a:p>
          <a:p>
            <a:pPr marL="0" lvl="0" indent="0" eaLnBrk="0" fontAlgn="base" hangingPunct="0">
              <a:lnSpc>
                <a:spcPct val="100000"/>
              </a:lnSpc>
              <a:spcBef>
                <a:spcPct val="0"/>
              </a:spcBef>
              <a:spcAft>
                <a:spcPct val="0"/>
              </a:spcAft>
              <a:buNone/>
            </a:pPr>
            <a:r>
              <a:rPr lang="en-US" altLang="en-US" noProof="1">
                <a:latin typeface="Consolas" panose="020B0609020204030204" pitchFamily="49" charset="0"/>
              </a:rPr>
              <a:t>			A[J] = A[J+1]</a:t>
            </a:r>
          </a:p>
          <a:p>
            <a:pPr marL="0" lvl="0" indent="0" eaLnBrk="0" fontAlgn="base" hangingPunct="0">
              <a:lnSpc>
                <a:spcPct val="100000"/>
              </a:lnSpc>
              <a:spcBef>
                <a:spcPct val="0"/>
              </a:spcBef>
              <a:spcAft>
                <a:spcPct val="0"/>
              </a:spcAft>
              <a:buNone/>
            </a:pPr>
            <a:r>
              <a:rPr lang="en-US" altLang="en-US" noProof="1">
                <a:latin typeface="Consolas" panose="020B0609020204030204" pitchFamily="49" charset="0"/>
              </a:rPr>
              <a:t>			A[J+1] = temp</a:t>
            </a:r>
          </a:p>
          <a:p>
            <a:pPr marL="0" lvl="0" indent="0" eaLnBrk="0" fontAlgn="base" hangingPunct="0">
              <a:lnSpc>
                <a:spcPct val="100000"/>
              </a:lnSpc>
              <a:spcBef>
                <a:spcPct val="0"/>
              </a:spcBef>
              <a:spcAft>
                <a:spcPct val="0"/>
              </a:spcAft>
              <a:buNone/>
            </a:pPr>
            <a:r>
              <a:rPr lang="en-US" altLang="en-US" noProof="1">
                <a:latin typeface="Consolas" panose="020B0609020204030204" pitchFamily="49" charset="0"/>
              </a:rPr>
              <a:t>		END IF</a:t>
            </a:r>
          </a:p>
          <a:p>
            <a:pPr marL="0" lvl="0" indent="0" eaLnBrk="0" fontAlgn="base" hangingPunct="0">
              <a:lnSpc>
                <a:spcPct val="100000"/>
              </a:lnSpc>
              <a:spcBef>
                <a:spcPct val="0"/>
              </a:spcBef>
              <a:spcAft>
                <a:spcPct val="0"/>
              </a:spcAft>
              <a:buNone/>
            </a:pPr>
            <a:r>
              <a:rPr lang="en-US" altLang="en-US" noProof="1">
                <a:latin typeface="Consolas" panose="020B0609020204030204" pitchFamily="49" charset="0"/>
              </a:rPr>
              <a:t>	END FOR</a:t>
            </a:r>
          </a:p>
          <a:p>
            <a:pPr marL="0" lvl="0" indent="0" eaLnBrk="0" fontAlgn="base" hangingPunct="0">
              <a:lnSpc>
                <a:spcPct val="100000"/>
              </a:lnSpc>
              <a:spcBef>
                <a:spcPct val="0"/>
              </a:spcBef>
              <a:spcAft>
                <a:spcPct val="0"/>
              </a:spcAft>
              <a:buNone/>
            </a:pPr>
            <a:r>
              <a:rPr lang="en-US" altLang="en-US" noProof="1">
                <a:latin typeface="Consolas" panose="020B0609020204030204" pitchFamily="49" charset="0"/>
              </a:rPr>
              <a:t>END FOR</a:t>
            </a:r>
          </a:p>
          <a:p>
            <a:pPr marL="0" lvl="0" indent="0" eaLnBrk="0" fontAlgn="base" hangingPunct="0">
              <a:lnSpc>
                <a:spcPct val="100000"/>
              </a:lnSpc>
              <a:spcBef>
                <a:spcPct val="0"/>
              </a:spcBef>
              <a:spcAft>
                <a:spcPct val="0"/>
              </a:spcAft>
              <a:buNone/>
            </a:pPr>
            <a:r>
              <a:rPr lang="en-US" altLang="en-US" noProof="1">
                <a:latin typeface="Consolas" panose="020B0609020204030204" pitchFamily="49" charset="0"/>
              </a:rPr>
              <a:t>//Bubble sort compares adjacent elements and moves the larger value to the right.</a:t>
            </a:r>
            <a:endParaRPr lang="en-US" altLang="en-US" dirty="0">
              <a:latin typeface="Arial Unicode MS"/>
            </a:endParaRPr>
          </a:p>
        </p:txBody>
      </p:sp>
      <p:sp>
        <p:nvSpPr>
          <p:cNvPr id="4" name="Rectangle 3" title="Pseudo code logo"/>
          <p:cNvSpPr/>
          <p:nvPr/>
        </p:nvSpPr>
        <p:spPr>
          <a:xfrm>
            <a:off x="7728439" y="809962"/>
            <a:ext cx="1338599" cy="1015663"/>
          </a:xfrm>
          <a:prstGeom prst="rect">
            <a:avLst/>
          </a:prstGeom>
          <a:noFill/>
        </p:spPr>
        <p:txBody>
          <a:bodyPr>
            <a:spAutoFit/>
          </a:bodyPr>
          <a:lstStyle/>
          <a:p>
            <a:pPr algn="ctr" eaLnBrk="1" hangingPunct="1">
              <a:defRPr/>
            </a:pPr>
            <a:r>
              <a:rPr lang="en-US" sz="60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endParaRPr>
          </a:p>
        </p:txBody>
      </p:sp>
    </p:spTree>
    <p:extLst>
      <p:ext uri="{BB962C8B-B14F-4D97-AF65-F5344CB8AC3E}">
        <p14:creationId xmlns:p14="http://schemas.microsoft.com/office/powerpoint/2010/main" val="2350429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Sort - Pseudocode</a:t>
            </a:r>
          </a:p>
        </p:txBody>
      </p:sp>
      <p:sp>
        <p:nvSpPr>
          <p:cNvPr id="3" name="Content Placeholder 2"/>
          <p:cNvSpPr>
            <a:spLocks noGrp="1"/>
          </p:cNvSpPr>
          <p:nvPr>
            <p:ph idx="1"/>
          </p:nvPr>
        </p:nvSpPr>
        <p:spPr>
          <a:xfrm>
            <a:off x="628650" y="1081454"/>
            <a:ext cx="7886700" cy="5095509"/>
          </a:xfrm>
        </p:spPr>
        <p:txBody>
          <a:bodyPr/>
          <a:lstStyle/>
          <a:p>
            <a:pPr marL="0" indent="0">
              <a:lnSpc>
                <a:spcPct val="70000"/>
              </a:lnSpc>
              <a:buNone/>
            </a:pPr>
            <a:r>
              <a:rPr lang="en-US" altLang="en-US" noProof="1">
                <a:latin typeface="Consolas" panose="020B0609020204030204" pitchFamily="49" charset="0"/>
                <a:cs typeface="Consolas" panose="020B0609020204030204" pitchFamily="49" charset="0"/>
              </a:rPr>
              <a:t>FOR each I from 1 to n</a:t>
            </a:r>
          </a:p>
          <a:p>
            <a:pPr marL="0" indent="0">
              <a:lnSpc>
                <a:spcPct val="70000"/>
              </a:lnSpc>
              <a:buNone/>
            </a:pPr>
            <a:r>
              <a:rPr lang="en-US" altLang="en-US" noProof="1">
                <a:latin typeface="Consolas" panose="020B0609020204030204" pitchFamily="49" charset="0"/>
                <a:cs typeface="Consolas" panose="020B0609020204030204" pitchFamily="49" charset="0"/>
              </a:rPr>
              <a:t>   FOR each J from I+1 to n</a:t>
            </a:r>
          </a:p>
          <a:p>
            <a:pPr marL="0" indent="0">
              <a:lnSpc>
                <a:spcPct val="70000"/>
              </a:lnSpc>
              <a:buNone/>
            </a:pPr>
            <a:r>
              <a:rPr lang="en-US" altLang="en-US" noProof="1">
                <a:latin typeface="Consolas" panose="020B0609020204030204" pitchFamily="49" charset="0"/>
                <a:cs typeface="Consolas" panose="020B0609020204030204" pitchFamily="49" charset="0"/>
              </a:rPr>
              <a:t>       IF (A[J] &lt; A[I])</a:t>
            </a:r>
          </a:p>
          <a:p>
            <a:pPr marL="0" indent="0">
              <a:lnSpc>
                <a:spcPct val="70000"/>
              </a:lnSpc>
              <a:buNone/>
            </a:pPr>
            <a:r>
              <a:rPr lang="en-US" altLang="en-US" noProof="1">
                <a:latin typeface="Consolas" panose="020B0609020204030204" pitchFamily="49" charset="0"/>
                <a:cs typeface="Consolas" panose="020B0609020204030204" pitchFamily="49" charset="0"/>
              </a:rPr>
              <a:t>          temp ← A[</a:t>
            </a:r>
            <a:r>
              <a:rPr lang="en-US" altLang="en-US" dirty="0">
                <a:latin typeface="Consolas" panose="020B0609020204030204" pitchFamily="49" charset="0"/>
                <a:cs typeface="Consolas" panose="020B0609020204030204" pitchFamily="49" charset="0"/>
              </a:rPr>
              <a:t>J</a:t>
            </a:r>
            <a:r>
              <a:rPr lang="en-US" altLang="en-US" noProof="1">
                <a:latin typeface="Consolas" panose="020B0609020204030204" pitchFamily="49" charset="0"/>
                <a:cs typeface="Consolas" panose="020B0609020204030204" pitchFamily="49" charset="0"/>
              </a:rPr>
              <a:t>]</a:t>
            </a:r>
          </a:p>
          <a:p>
            <a:pPr marL="0" indent="0">
              <a:lnSpc>
                <a:spcPct val="70000"/>
              </a:lnSpc>
              <a:buNone/>
            </a:pPr>
            <a:r>
              <a:rPr lang="en-US" altLang="en-US" noProof="1">
                <a:latin typeface="Consolas" panose="020B0609020204030204" pitchFamily="49" charset="0"/>
                <a:cs typeface="Consolas" panose="020B0609020204030204" pitchFamily="49" charset="0"/>
              </a:rPr>
              <a:t>          A[J] ← A[I]</a:t>
            </a:r>
          </a:p>
          <a:p>
            <a:pPr marL="0" indent="0">
              <a:lnSpc>
                <a:spcPct val="70000"/>
              </a:lnSpc>
              <a:buNone/>
            </a:pPr>
            <a:r>
              <a:rPr lang="en-US" altLang="en-US" noProof="1">
                <a:latin typeface="Consolas" panose="020B0609020204030204" pitchFamily="49" charset="0"/>
                <a:cs typeface="Consolas" panose="020B0609020204030204" pitchFamily="49" charset="0"/>
              </a:rPr>
              <a:t>          A[I] ← temp</a:t>
            </a:r>
          </a:p>
          <a:p>
            <a:pPr marL="0" indent="0">
              <a:lnSpc>
                <a:spcPct val="70000"/>
              </a:lnSpc>
              <a:buNone/>
            </a:pPr>
            <a:r>
              <a:rPr lang="en-US" altLang="en-US" noProof="1">
                <a:latin typeface="Consolas" panose="020B0609020204030204" pitchFamily="49" charset="0"/>
                <a:cs typeface="Consolas" panose="020B0609020204030204" pitchFamily="49" charset="0"/>
              </a:rPr>
              <a:t>       ENDIF</a:t>
            </a:r>
          </a:p>
          <a:p>
            <a:pPr marL="0" indent="0">
              <a:lnSpc>
                <a:spcPct val="70000"/>
              </a:lnSpc>
              <a:buNone/>
            </a:pPr>
            <a:r>
              <a:rPr lang="en-US" altLang="en-US" noProof="1">
                <a:latin typeface="Consolas" panose="020B0609020204030204" pitchFamily="49" charset="0"/>
                <a:cs typeface="Consolas" panose="020B0609020204030204" pitchFamily="49" charset="0"/>
              </a:rPr>
              <a:t>   ENDFOR</a:t>
            </a:r>
          </a:p>
          <a:p>
            <a:pPr marL="0" indent="0">
              <a:lnSpc>
                <a:spcPct val="70000"/>
              </a:lnSpc>
              <a:buNone/>
            </a:pPr>
            <a:r>
              <a:rPr lang="en-US" altLang="en-US" noProof="1">
                <a:latin typeface="Consolas" panose="020B0609020204030204" pitchFamily="49" charset="0"/>
                <a:cs typeface="Consolas" panose="020B0609020204030204" pitchFamily="49" charset="0"/>
              </a:rPr>
              <a:t>ENDFOR</a:t>
            </a:r>
          </a:p>
          <a:p>
            <a:pPr marL="0" indent="0">
              <a:lnSpc>
                <a:spcPct val="70000"/>
              </a:lnSpc>
              <a:buNone/>
            </a:pPr>
            <a:r>
              <a:rPr lang="en-US" altLang="en-US" sz="2000" noProof="1">
                <a:latin typeface="Consolas" panose="020B0609020204030204" pitchFamily="49" charset="0"/>
              </a:rPr>
              <a:t>//Exchange sort finds the smallest element and swaps it with the element in the next position to fill starting at index 0, then moving to the left.</a:t>
            </a:r>
            <a:endParaRPr lang="en-US" altLang="en-US" sz="2000" dirty="0">
              <a:latin typeface="Arial Unicode MS"/>
            </a:endParaRPr>
          </a:p>
          <a:p>
            <a:pPr marL="0" indent="0">
              <a:lnSpc>
                <a:spcPct val="70000"/>
              </a:lnSpc>
              <a:buNone/>
            </a:pPr>
            <a:endParaRPr lang="en-US" dirty="0"/>
          </a:p>
        </p:txBody>
      </p:sp>
      <p:sp>
        <p:nvSpPr>
          <p:cNvPr id="4" name="Rectangle 3" title="Pseudo code logo"/>
          <p:cNvSpPr/>
          <p:nvPr/>
        </p:nvSpPr>
        <p:spPr>
          <a:xfrm>
            <a:off x="7728439" y="809962"/>
            <a:ext cx="1338599" cy="1015663"/>
          </a:xfrm>
          <a:prstGeom prst="rect">
            <a:avLst/>
          </a:prstGeom>
          <a:noFill/>
        </p:spPr>
        <p:txBody>
          <a:bodyPr>
            <a:spAutoFit/>
          </a:bodyPr>
          <a:lstStyle/>
          <a:p>
            <a:pPr algn="ctr" eaLnBrk="1" hangingPunct="1">
              <a:defRPr/>
            </a:pPr>
            <a:r>
              <a:rPr lang="en-US" sz="60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endParaRPr>
          </a:p>
        </p:txBody>
      </p:sp>
    </p:spTree>
    <p:extLst>
      <p:ext uri="{BB962C8B-B14F-4D97-AF65-F5344CB8AC3E}">
        <p14:creationId xmlns:p14="http://schemas.microsoft.com/office/powerpoint/2010/main" val="2679260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 - Pseudocode</a:t>
            </a:r>
          </a:p>
        </p:txBody>
      </p:sp>
      <p:sp>
        <p:nvSpPr>
          <p:cNvPr id="3" name="Content Placeholder 2"/>
          <p:cNvSpPr>
            <a:spLocks noGrp="1"/>
          </p:cNvSpPr>
          <p:nvPr>
            <p:ph idx="1"/>
          </p:nvPr>
        </p:nvSpPr>
        <p:spPr>
          <a:xfrm>
            <a:off x="628650" y="993531"/>
            <a:ext cx="6792058" cy="5099538"/>
          </a:xfrm>
        </p:spPr>
        <p:txBody>
          <a:bodyPr/>
          <a:lstStyle/>
          <a:p>
            <a:pPr marL="0" indent="0">
              <a:lnSpc>
                <a:spcPct val="120000"/>
              </a:lnSpc>
              <a:spcBef>
                <a:spcPts val="0"/>
              </a:spcBef>
              <a:buNone/>
            </a:pPr>
            <a:r>
              <a:rPr lang="en-US" altLang="en-US" sz="1000" noProof="1">
                <a:latin typeface="Consolas" panose="020B0609020204030204" pitchFamily="49" charset="0"/>
                <a:cs typeface="Consolas" panose="020B0609020204030204" pitchFamily="49" charset="0"/>
              </a:rPr>
              <a:t> </a:t>
            </a:r>
            <a:r>
              <a:rPr lang="en-US" altLang="en-US" sz="1800" noProof="1">
                <a:latin typeface="Consolas" panose="020B0609020204030204" pitchFamily="49" charset="0"/>
                <a:cs typeface="Consolas" panose="020B0609020204030204" pitchFamily="49" charset="0"/>
              </a:rPr>
              <a:t>FOR each I from 0 to n</a:t>
            </a:r>
          </a:p>
          <a:p>
            <a:pPr marL="0" indent="0">
              <a:lnSpc>
                <a:spcPct val="120000"/>
              </a:lnSpc>
              <a:spcBef>
                <a:spcPts val="0"/>
              </a:spcBef>
              <a:buNone/>
            </a:pPr>
            <a:r>
              <a:rPr lang="en-US" altLang="en-US" sz="1800" noProof="1">
                <a:latin typeface="Consolas" panose="020B0609020204030204" pitchFamily="49" charset="0"/>
                <a:cs typeface="Consolas" panose="020B0609020204030204" pitchFamily="49" charset="0"/>
              </a:rPr>
              <a:t>    minPos ← I</a:t>
            </a:r>
          </a:p>
          <a:p>
            <a:pPr marL="0" indent="0">
              <a:lnSpc>
                <a:spcPct val="120000"/>
              </a:lnSpc>
              <a:spcBef>
                <a:spcPts val="0"/>
              </a:spcBef>
              <a:buNone/>
            </a:pPr>
            <a:r>
              <a:rPr lang="en-US" altLang="en-US" sz="1800" noProof="1">
                <a:latin typeface="Consolas" panose="020B0609020204030204" pitchFamily="49" charset="0"/>
                <a:cs typeface="Consolas" panose="020B0609020204030204" pitchFamily="49" charset="0"/>
              </a:rPr>
              <a:t>    FOR each J from I + 1 to n</a:t>
            </a:r>
          </a:p>
          <a:p>
            <a:pPr marL="0" indent="0">
              <a:lnSpc>
                <a:spcPct val="120000"/>
              </a:lnSpc>
              <a:spcBef>
                <a:spcPts val="0"/>
              </a:spcBef>
              <a:buNone/>
            </a:pPr>
            <a:r>
              <a:rPr lang="en-US" altLang="en-US" sz="1800" noProof="1">
                <a:latin typeface="Consolas" panose="020B0609020204030204" pitchFamily="49" charset="0"/>
                <a:cs typeface="Consolas" panose="020B0609020204030204" pitchFamily="49" charset="0"/>
              </a:rPr>
              <a:t>        IF </a:t>
            </a:r>
            <a:r>
              <a:rPr lang="en-US" altLang="en-US" sz="1800" dirty="0">
                <a:latin typeface="Consolas" panose="020B0609020204030204" pitchFamily="49" charset="0"/>
                <a:cs typeface="Consolas" panose="020B0609020204030204" pitchFamily="49" charset="0"/>
              </a:rPr>
              <a:t>(</a:t>
            </a:r>
            <a:r>
              <a:rPr lang="en-US" altLang="en-US" sz="1800" noProof="1">
                <a:latin typeface="Consolas" panose="020B0609020204030204" pitchFamily="49" charset="0"/>
                <a:cs typeface="Consolas" panose="020B0609020204030204" pitchFamily="49" charset="0"/>
              </a:rPr>
              <a:t>B[j] &lt; B[minPos]</a:t>
            </a:r>
            <a:r>
              <a:rPr lang="en-US" altLang="en-US" sz="1800" dirty="0">
                <a:latin typeface="Consolas" panose="020B0609020204030204" pitchFamily="49" charset="0"/>
                <a:cs typeface="Consolas" panose="020B0609020204030204" pitchFamily="49" charset="0"/>
              </a:rPr>
              <a:t>)</a:t>
            </a:r>
            <a:endParaRPr lang="en-US" altLang="en-US" sz="1800" noProof="1">
              <a:latin typeface="Consolas" panose="020B0609020204030204" pitchFamily="49" charset="0"/>
              <a:cs typeface="Consolas" panose="020B0609020204030204" pitchFamily="49" charset="0"/>
            </a:endParaRPr>
          </a:p>
          <a:p>
            <a:pPr marL="0" indent="0">
              <a:lnSpc>
                <a:spcPct val="120000"/>
              </a:lnSpc>
              <a:spcBef>
                <a:spcPts val="0"/>
              </a:spcBef>
              <a:buNone/>
            </a:pPr>
            <a:r>
              <a:rPr lang="en-US" altLang="en-US" sz="1800" noProof="1">
                <a:latin typeface="Consolas" panose="020B0609020204030204" pitchFamily="49" charset="0"/>
                <a:cs typeface="Consolas" panose="020B0609020204030204" pitchFamily="49" charset="0"/>
              </a:rPr>
              <a:t>           minPos ← J</a:t>
            </a:r>
          </a:p>
          <a:p>
            <a:pPr marL="0" indent="0">
              <a:lnSpc>
                <a:spcPct val="120000"/>
              </a:lnSpc>
              <a:spcBef>
                <a:spcPts val="0"/>
              </a:spcBef>
              <a:buNone/>
            </a:pPr>
            <a:r>
              <a:rPr lang="en-US" altLang="en-US" sz="1800" noProof="1">
                <a:latin typeface="Consolas" panose="020B0609020204030204" pitchFamily="49" charset="0"/>
                <a:cs typeface="Consolas" panose="020B0609020204030204" pitchFamily="49" charset="0"/>
              </a:rPr>
              <a:t>        ENDIF</a:t>
            </a:r>
          </a:p>
          <a:p>
            <a:pPr marL="0" indent="0">
              <a:lnSpc>
                <a:spcPct val="120000"/>
              </a:lnSpc>
              <a:spcBef>
                <a:spcPts val="0"/>
              </a:spcBef>
              <a:buNone/>
            </a:pPr>
            <a:r>
              <a:rPr lang="en-US" altLang="en-US" sz="1800" noProof="1">
                <a:latin typeface="Consolas" panose="020B0609020204030204" pitchFamily="49" charset="0"/>
                <a:cs typeface="Consolas" panose="020B0609020204030204" pitchFamily="49" charset="0"/>
              </a:rPr>
              <a:t>    ENDFOR</a:t>
            </a:r>
          </a:p>
          <a:p>
            <a:pPr marL="0" indent="0">
              <a:lnSpc>
                <a:spcPct val="120000"/>
              </a:lnSpc>
              <a:spcBef>
                <a:spcPts val="0"/>
              </a:spcBef>
              <a:buNone/>
            </a:pPr>
            <a:r>
              <a:rPr lang="en-US" altLang="en-US" sz="1800" noProof="1">
                <a:latin typeface="Consolas" panose="020B0609020204030204" pitchFamily="49" charset="0"/>
                <a:cs typeface="Consolas" panose="020B0609020204030204" pitchFamily="49" charset="0"/>
              </a:rPr>
              <a:t>    IF </a:t>
            </a:r>
            <a:r>
              <a:rPr lang="en-US" altLang="en-US" sz="1800" dirty="0">
                <a:latin typeface="Consolas" panose="020B0609020204030204" pitchFamily="49" charset="0"/>
                <a:cs typeface="Consolas" panose="020B0609020204030204" pitchFamily="49" charset="0"/>
              </a:rPr>
              <a:t>(I</a:t>
            </a:r>
            <a:r>
              <a:rPr lang="en-US" altLang="en-US" sz="1800" noProof="1">
                <a:latin typeface="Consolas" panose="020B0609020204030204" pitchFamily="49" charset="0"/>
                <a:cs typeface="Consolas" panose="020B0609020204030204" pitchFamily="49" charset="0"/>
              </a:rPr>
              <a:t> != minPos AND minPos &lt; n</a:t>
            </a:r>
            <a:r>
              <a:rPr lang="en-US" altLang="en-US" sz="1800" dirty="0">
                <a:latin typeface="Consolas" panose="020B0609020204030204" pitchFamily="49" charset="0"/>
                <a:cs typeface="Consolas" panose="020B0609020204030204" pitchFamily="49" charset="0"/>
              </a:rPr>
              <a:t>)</a:t>
            </a:r>
            <a:endParaRPr lang="en-US" altLang="en-US" sz="1800" noProof="1">
              <a:latin typeface="Consolas" panose="020B0609020204030204" pitchFamily="49" charset="0"/>
              <a:cs typeface="Consolas" panose="020B0609020204030204" pitchFamily="49" charset="0"/>
            </a:endParaRPr>
          </a:p>
          <a:p>
            <a:pPr marL="0" indent="0">
              <a:lnSpc>
                <a:spcPct val="120000"/>
              </a:lnSpc>
              <a:spcBef>
                <a:spcPts val="0"/>
              </a:spcBef>
              <a:buNone/>
            </a:pPr>
            <a:r>
              <a:rPr lang="en-US" altLang="en-US" sz="1800" noProof="1">
                <a:latin typeface="Consolas" panose="020B0609020204030204" pitchFamily="49" charset="0"/>
                <a:cs typeface="Consolas" panose="020B0609020204030204" pitchFamily="49" charset="0"/>
              </a:rPr>
              <a:t>        temp ← B[minPos]</a:t>
            </a:r>
          </a:p>
          <a:p>
            <a:pPr marL="0" indent="0">
              <a:lnSpc>
                <a:spcPct val="120000"/>
              </a:lnSpc>
              <a:spcBef>
                <a:spcPts val="0"/>
              </a:spcBef>
              <a:buNone/>
            </a:pPr>
            <a:r>
              <a:rPr lang="en-US" altLang="en-US" sz="1800" noProof="1">
                <a:latin typeface="Consolas" panose="020B0609020204030204" pitchFamily="49" charset="0"/>
                <a:cs typeface="Consolas" panose="020B0609020204030204" pitchFamily="49" charset="0"/>
              </a:rPr>
              <a:t>        B[minPos] ← B[</a:t>
            </a:r>
            <a:r>
              <a:rPr lang="en-US" altLang="en-US" sz="1800" dirty="0">
                <a:latin typeface="Consolas" panose="020B0609020204030204" pitchFamily="49" charset="0"/>
                <a:cs typeface="Consolas" panose="020B0609020204030204" pitchFamily="49" charset="0"/>
              </a:rPr>
              <a:t>I</a:t>
            </a:r>
            <a:r>
              <a:rPr lang="en-US" altLang="en-US" sz="1800" noProof="1">
                <a:latin typeface="Consolas" panose="020B0609020204030204" pitchFamily="49" charset="0"/>
                <a:cs typeface="Consolas" panose="020B0609020204030204" pitchFamily="49" charset="0"/>
              </a:rPr>
              <a:t>]</a:t>
            </a:r>
          </a:p>
          <a:p>
            <a:pPr marL="0" indent="0">
              <a:lnSpc>
                <a:spcPct val="120000"/>
              </a:lnSpc>
              <a:spcBef>
                <a:spcPts val="0"/>
              </a:spcBef>
              <a:buNone/>
            </a:pPr>
            <a:r>
              <a:rPr lang="en-US" altLang="en-US" sz="1800" noProof="1">
                <a:latin typeface="Consolas" panose="020B0609020204030204" pitchFamily="49" charset="0"/>
                <a:cs typeface="Consolas" panose="020B0609020204030204" pitchFamily="49" charset="0"/>
              </a:rPr>
              <a:t>        B[</a:t>
            </a:r>
            <a:r>
              <a:rPr lang="en-US" altLang="en-US" sz="1800" dirty="0">
                <a:latin typeface="Consolas" panose="020B0609020204030204" pitchFamily="49" charset="0"/>
                <a:cs typeface="Consolas" panose="020B0609020204030204" pitchFamily="49" charset="0"/>
              </a:rPr>
              <a:t>I</a:t>
            </a:r>
            <a:r>
              <a:rPr lang="en-US" altLang="en-US" sz="1800" noProof="1">
                <a:latin typeface="Consolas" panose="020B0609020204030204" pitchFamily="49" charset="0"/>
                <a:cs typeface="Consolas" panose="020B0609020204030204" pitchFamily="49" charset="0"/>
              </a:rPr>
              <a:t>] ← temp</a:t>
            </a:r>
          </a:p>
          <a:p>
            <a:pPr marL="0" indent="0">
              <a:lnSpc>
                <a:spcPct val="120000"/>
              </a:lnSpc>
              <a:spcBef>
                <a:spcPts val="0"/>
              </a:spcBef>
              <a:buNone/>
            </a:pPr>
            <a:r>
              <a:rPr lang="en-US" altLang="en-US" sz="1800" noProof="1">
                <a:latin typeface="Consolas" panose="020B0609020204030204" pitchFamily="49" charset="0"/>
                <a:cs typeface="Consolas" panose="020B0609020204030204" pitchFamily="49" charset="0"/>
              </a:rPr>
              <a:t>    ENDIF</a:t>
            </a:r>
          </a:p>
          <a:p>
            <a:pPr marL="0" indent="0">
              <a:lnSpc>
                <a:spcPct val="120000"/>
              </a:lnSpc>
              <a:spcBef>
                <a:spcPts val="0"/>
              </a:spcBef>
              <a:buNone/>
            </a:pPr>
            <a:r>
              <a:rPr lang="en-US" altLang="en-US" sz="1800" dirty="0">
                <a:latin typeface="Consolas" panose="020B0609020204030204" pitchFamily="49" charset="0"/>
                <a:cs typeface="Consolas" panose="020B0609020204030204" pitchFamily="49" charset="0"/>
              </a:rPr>
              <a:t>ENDFOR</a:t>
            </a:r>
          </a:p>
          <a:p>
            <a:pPr marL="0" indent="0">
              <a:lnSpc>
                <a:spcPct val="120000"/>
              </a:lnSpc>
              <a:spcBef>
                <a:spcPts val="0"/>
              </a:spcBef>
              <a:buNone/>
            </a:pPr>
            <a:r>
              <a:rPr lang="en-US" altLang="en-US" sz="1100" dirty="0">
                <a:latin typeface="Consolas" panose="020B0609020204030204" pitchFamily="49" charset="0"/>
                <a:cs typeface="Consolas" panose="020B0609020204030204" pitchFamily="49" charset="0"/>
              </a:rPr>
              <a:t>//Selection sort scans the array to find the smallest element and swaps it with the first element, then continues with the next position and so on.  This creates a Sorted sub-array and an Unsorted sub-array, as each element is placed the Sorted sub-array grows, and the Unsorted sub-array shrinks.</a:t>
            </a:r>
          </a:p>
        </p:txBody>
      </p:sp>
      <p:sp>
        <p:nvSpPr>
          <p:cNvPr id="4" name="Rectangle 3" title="Pseudo code logo"/>
          <p:cNvSpPr/>
          <p:nvPr/>
        </p:nvSpPr>
        <p:spPr>
          <a:xfrm>
            <a:off x="7728439" y="809962"/>
            <a:ext cx="1338599" cy="1015663"/>
          </a:xfrm>
          <a:prstGeom prst="rect">
            <a:avLst/>
          </a:prstGeom>
          <a:noFill/>
        </p:spPr>
        <p:txBody>
          <a:bodyPr>
            <a:spAutoFit/>
          </a:bodyPr>
          <a:lstStyle/>
          <a:p>
            <a:pPr algn="ctr" eaLnBrk="1" hangingPunct="1">
              <a:defRPr/>
            </a:pPr>
            <a:r>
              <a:rPr lang="en-US" sz="60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endParaRPr>
          </a:p>
        </p:txBody>
      </p:sp>
    </p:spTree>
    <p:extLst>
      <p:ext uri="{BB962C8B-B14F-4D97-AF65-F5344CB8AC3E}">
        <p14:creationId xmlns:p14="http://schemas.microsoft.com/office/powerpoint/2010/main" val="27764289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 - Pseudocode</a:t>
            </a:r>
          </a:p>
        </p:txBody>
      </p:sp>
      <p:sp>
        <p:nvSpPr>
          <p:cNvPr id="3" name="Content Placeholder 2"/>
          <p:cNvSpPr>
            <a:spLocks noGrp="1"/>
          </p:cNvSpPr>
          <p:nvPr>
            <p:ph idx="1"/>
          </p:nvPr>
        </p:nvSpPr>
        <p:spPr>
          <a:xfrm>
            <a:off x="628650" y="949569"/>
            <a:ext cx="7886700" cy="5227394"/>
          </a:xfrm>
        </p:spPr>
        <p:txBody>
          <a:bodyPr/>
          <a:lstStyle/>
          <a:p>
            <a:pPr marL="0" indent="0">
              <a:buNone/>
            </a:pPr>
            <a:r>
              <a:rPr lang="en-US" altLang="en-US" sz="2000" dirty="0">
                <a:latin typeface="Consolas" panose="020B0609020204030204" pitchFamily="49" charset="0"/>
                <a:cs typeface="Consolas" panose="020B0609020204030204" pitchFamily="49" charset="0"/>
              </a:rPr>
              <a:t>FOR each index from 2 to n</a:t>
            </a:r>
          </a:p>
          <a:p>
            <a:pPr marL="0" indent="0">
              <a:buNone/>
            </a:pPr>
            <a:r>
              <a:rPr lang="en-US" altLang="en-US" sz="2000" dirty="0">
                <a:latin typeface="Consolas" panose="020B0609020204030204" pitchFamily="49" charset="0"/>
                <a:cs typeface="Consolas" panose="020B0609020204030204" pitchFamily="49" charset="0"/>
              </a:rPr>
              <a:t>         key ←  A[index]</a:t>
            </a:r>
          </a:p>
          <a:p>
            <a:pPr marL="0" indent="0">
              <a:buNone/>
            </a:pPr>
            <a:r>
              <a:rPr lang="en-US" altLang="en-US" sz="2000" dirty="0">
                <a:latin typeface="Consolas" panose="020B0609020204030204" pitchFamily="49" charset="0"/>
                <a:cs typeface="Consolas" panose="020B0609020204030204" pitchFamily="49" charset="0"/>
              </a:rPr>
              <a:t>         position ← index</a:t>
            </a:r>
          </a:p>
          <a:p>
            <a:pPr marL="0" indent="0">
              <a:buNone/>
            </a:pPr>
            <a:r>
              <a:rPr lang="en-US" altLang="en-US" sz="2000" dirty="0">
                <a:latin typeface="Consolas" panose="020B0609020204030204" pitchFamily="49" charset="0"/>
                <a:cs typeface="Consolas" panose="020B0609020204030204" pitchFamily="49" charset="0"/>
              </a:rPr>
              <a:t>	//  Shift larger values to the right</a:t>
            </a:r>
          </a:p>
          <a:p>
            <a:pPr marL="0" indent="0">
              <a:buNone/>
            </a:pPr>
            <a:r>
              <a:rPr lang="en-US" altLang="en-US" sz="2000" dirty="0">
                <a:latin typeface="Consolas" panose="020B0609020204030204" pitchFamily="49" charset="0"/>
                <a:cs typeface="Consolas" panose="020B0609020204030204" pitchFamily="49" charset="0"/>
              </a:rPr>
              <a:t>	WHILE  (position &gt; 0 AND key &lt; A[position-1]) </a:t>
            </a:r>
          </a:p>
          <a:p>
            <a:pPr marL="0" indent="0">
              <a:buNone/>
            </a:pPr>
            <a:r>
              <a:rPr lang="en-US" altLang="en-US" sz="2000" dirty="0">
                <a:latin typeface="Consolas" panose="020B0609020204030204" pitchFamily="49" charset="0"/>
                <a:cs typeface="Consolas" panose="020B0609020204030204" pitchFamily="49" charset="0"/>
              </a:rPr>
              <a:t>	         A</a:t>
            </a:r>
            <a:r>
              <a:rPr lang="fr-FR" altLang="en-US" sz="2000" dirty="0">
                <a:latin typeface="Consolas" panose="020B0609020204030204" pitchFamily="49" charset="0"/>
                <a:cs typeface="Consolas" panose="020B0609020204030204" pitchFamily="49" charset="0"/>
              </a:rPr>
              <a:t>[position] = A[position - 1]</a:t>
            </a:r>
          </a:p>
          <a:p>
            <a:pPr marL="0" indent="0">
              <a:buNone/>
            </a:pPr>
            <a:r>
              <a:rPr lang="en-US" altLang="en-US" sz="2000" dirty="0">
                <a:latin typeface="Consolas" panose="020B0609020204030204" pitchFamily="49" charset="0"/>
                <a:cs typeface="Consolas" panose="020B0609020204030204" pitchFamily="49" charset="0"/>
              </a:rPr>
              <a:t>	         position ← position -1</a:t>
            </a:r>
          </a:p>
          <a:p>
            <a:pPr marL="0" indent="0">
              <a:buNone/>
            </a:pPr>
            <a:r>
              <a:rPr lang="en-US" altLang="en-US" sz="2000" dirty="0">
                <a:latin typeface="Consolas" panose="020B0609020204030204" pitchFamily="49" charset="0"/>
                <a:cs typeface="Consolas" panose="020B0609020204030204" pitchFamily="49" charset="0"/>
              </a:rPr>
              <a:t>	ENDWHILE	</a:t>
            </a:r>
          </a:p>
          <a:p>
            <a:pPr marL="0" indent="0">
              <a:buNone/>
            </a:pPr>
            <a:r>
              <a:rPr lang="en-US" altLang="en-US" sz="2000" dirty="0">
                <a:latin typeface="Consolas" panose="020B0609020204030204" pitchFamily="49" charset="0"/>
                <a:cs typeface="Consolas" panose="020B0609020204030204" pitchFamily="49" charset="0"/>
              </a:rPr>
              <a:t>	list [position] = key</a:t>
            </a:r>
          </a:p>
          <a:p>
            <a:pPr marL="0" indent="0">
              <a:buNone/>
            </a:pPr>
            <a:r>
              <a:rPr lang="en-US" altLang="en-US" sz="2000" dirty="0">
                <a:latin typeface="Consolas" panose="020B0609020204030204" pitchFamily="49" charset="0"/>
                <a:cs typeface="Consolas" panose="020B0609020204030204" pitchFamily="49" charset="0"/>
              </a:rPr>
              <a:t>ENDFOR</a:t>
            </a:r>
          </a:p>
          <a:p>
            <a:pPr marL="0" indent="0">
              <a:lnSpc>
                <a:spcPct val="120000"/>
              </a:lnSpc>
              <a:spcBef>
                <a:spcPts val="0"/>
              </a:spcBef>
              <a:buNone/>
            </a:pPr>
            <a:r>
              <a:rPr lang="en-US" altLang="en-US" sz="1600" dirty="0">
                <a:latin typeface="Consolas" panose="020B0609020204030204" pitchFamily="49" charset="0"/>
                <a:cs typeface="Consolas" panose="020B0609020204030204" pitchFamily="49" charset="0"/>
              </a:rPr>
              <a:t>//Insertion sort works by inserting the next value to sort (it starts with the 2</a:t>
            </a:r>
            <a:r>
              <a:rPr lang="en-US" altLang="en-US" sz="1600" baseline="30000" dirty="0">
                <a:latin typeface="Consolas" panose="020B0609020204030204" pitchFamily="49" charset="0"/>
                <a:cs typeface="Consolas" panose="020B0609020204030204" pitchFamily="49" charset="0"/>
              </a:rPr>
              <a:t>nd</a:t>
            </a:r>
            <a:r>
              <a:rPr lang="en-US" altLang="en-US" sz="1600" dirty="0">
                <a:latin typeface="Consolas" panose="020B0609020204030204" pitchFamily="49" charset="0"/>
                <a:cs typeface="Consolas" panose="020B0609020204030204" pitchFamily="49" charset="0"/>
              </a:rPr>
              <a:t> element) into its place. This creates a Sorted set (left side of array) and an Unsorted set, as each element is placed the Sorted set grows, and the Unsorted set shrinks.</a:t>
            </a:r>
          </a:p>
          <a:p>
            <a:pPr marL="0" indent="0">
              <a:buNone/>
            </a:pPr>
            <a:endParaRPr lang="en-US" altLang="en-US" sz="1400" b="1" dirty="0">
              <a:latin typeface="Consolas" panose="020B0609020204030204" pitchFamily="49" charset="0"/>
              <a:cs typeface="Consolas" panose="020B0609020204030204" pitchFamily="49" charset="0"/>
            </a:endParaRPr>
          </a:p>
        </p:txBody>
      </p:sp>
      <p:sp>
        <p:nvSpPr>
          <p:cNvPr id="4" name="Rectangle 3" title="Pseudo code logo"/>
          <p:cNvSpPr/>
          <p:nvPr/>
        </p:nvSpPr>
        <p:spPr>
          <a:xfrm>
            <a:off x="7728439" y="809962"/>
            <a:ext cx="1338599" cy="1015663"/>
          </a:xfrm>
          <a:prstGeom prst="rect">
            <a:avLst/>
          </a:prstGeom>
          <a:noFill/>
        </p:spPr>
        <p:txBody>
          <a:bodyPr>
            <a:spAutoFit/>
          </a:bodyPr>
          <a:lstStyle/>
          <a:p>
            <a:pPr algn="ctr" eaLnBrk="1" hangingPunct="1">
              <a:defRPr/>
            </a:pPr>
            <a:r>
              <a:rPr lang="en-US" sz="60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endParaRPr>
          </a:p>
        </p:txBody>
      </p:sp>
    </p:spTree>
    <p:extLst>
      <p:ext uri="{BB962C8B-B14F-4D97-AF65-F5344CB8AC3E}">
        <p14:creationId xmlns:p14="http://schemas.microsoft.com/office/powerpoint/2010/main" val="2438653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Pseudocode Class</a:t>
            </a:r>
          </a:p>
        </p:txBody>
      </p:sp>
      <p:sp>
        <p:nvSpPr>
          <p:cNvPr id="3" name="Content Placeholder 2"/>
          <p:cNvSpPr>
            <a:spLocks noGrp="1"/>
          </p:cNvSpPr>
          <p:nvPr>
            <p:ph idx="1"/>
          </p:nvPr>
        </p:nvSpPr>
        <p:spPr>
          <a:xfrm>
            <a:off x="628650" y="1825625"/>
            <a:ext cx="7886700" cy="3564060"/>
          </a:xfrm>
        </p:spPr>
        <p:txBody>
          <a:bodyPr/>
          <a:lstStyle/>
          <a:p>
            <a:pPr marL="0" indent="0">
              <a:buNone/>
            </a:pPr>
            <a:r>
              <a:rPr lang="en-US" dirty="0">
                <a:latin typeface="Consolas" charset="0"/>
                <a:ea typeface="Consolas" charset="0"/>
                <a:cs typeface="Consolas" charset="0"/>
              </a:rPr>
              <a:t>CLASS Elevator </a:t>
            </a:r>
          </a:p>
          <a:p>
            <a:pPr marL="0" indent="0">
              <a:buNone/>
            </a:pPr>
            <a:r>
              <a:rPr lang="en-US" dirty="0">
                <a:latin typeface="Consolas" charset="0"/>
                <a:ea typeface="Consolas" charset="0"/>
                <a:cs typeface="Consolas" charset="0"/>
              </a:rPr>
              <a:t>BEGIN</a:t>
            </a:r>
          </a:p>
          <a:p>
            <a:pPr marL="0" indent="0">
              <a:buNone/>
            </a:pPr>
            <a:endParaRPr lang="en-US" dirty="0">
              <a:latin typeface="Consolas" charset="0"/>
              <a:ea typeface="Consolas" charset="0"/>
              <a:cs typeface="Consolas" charset="0"/>
            </a:endParaRPr>
          </a:p>
          <a:p>
            <a:pPr marL="0" indent="0">
              <a:buNone/>
            </a:pPr>
            <a:r>
              <a:rPr lang="en-US" dirty="0">
                <a:latin typeface="Consolas" charset="0"/>
                <a:ea typeface="Consolas" charset="0"/>
                <a:cs typeface="Consolas" charset="0"/>
              </a:rPr>
              <a:t>END CLASS</a:t>
            </a:r>
          </a:p>
        </p:txBody>
      </p:sp>
      <p:sp>
        <p:nvSpPr>
          <p:cNvPr id="4" name="Rectangle 3" title="Pseudo code logo"/>
          <p:cNvSpPr/>
          <p:nvPr/>
        </p:nvSpPr>
        <p:spPr>
          <a:xfrm>
            <a:off x="7543800" y="211063"/>
            <a:ext cx="1338599" cy="1015663"/>
          </a:xfrm>
          <a:prstGeom prst="rect">
            <a:avLst/>
          </a:prstGeom>
          <a:noFill/>
        </p:spPr>
        <p:txBody>
          <a:bodyPr>
            <a:spAutoFit/>
          </a:bodyPr>
          <a:lstStyle/>
          <a:p>
            <a:pPr algn="ctr" eaLnBrk="1" hangingPunct="1">
              <a:defRPr/>
            </a:pPr>
            <a:r>
              <a:rPr lang="en-US" sz="60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endParaRPr>
          </a:p>
        </p:txBody>
      </p:sp>
    </p:spTree>
    <p:extLst>
      <p:ext uri="{BB962C8B-B14F-4D97-AF65-F5344CB8AC3E}">
        <p14:creationId xmlns:p14="http://schemas.microsoft.com/office/powerpoint/2010/main" val="1796795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Pseudocode Class Attributes</a:t>
            </a:r>
          </a:p>
        </p:txBody>
      </p:sp>
      <p:sp>
        <p:nvSpPr>
          <p:cNvPr id="3" name="Content Placeholder 2"/>
          <p:cNvSpPr>
            <a:spLocks noGrp="1"/>
          </p:cNvSpPr>
          <p:nvPr>
            <p:ph idx="1"/>
          </p:nvPr>
        </p:nvSpPr>
        <p:spPr>
          <a:xfrm>
            <a:off x="628650" y="1825625"/>
            <a:ext cx="7886700" cy="3564060"/>
          </a:xfrm>
        </p:spPr>
        <p:txBody>
          <a:bodyPr/>
          <a:lstStyle/>
          <a:p>
            <a:pPr marL="0" indent="0">
              <a:buNone/>
            </a:pPr>
            <a:r>
              <a:rPr lang="en-US" dirty="0">
                <a:latin typeface="Consolas" charset="0"/>
                <a:ea typeface="Consolas" charset="0"/>
                <a:cs typeface="Consolas" charset="0"/>
              </a:rPr>
              <a:t>CLASS Elevator </a:t>
            </a:r>
          </a:p>
          <a:p>
            <a:pPr marL="0" indent="0">
              <a:buNone/>
            </a:pPr>
            <a:r>
              <a:rPr lang="en-US" dirty="0">
                <a:latin typeface="Consolas" charset="0"/>
                <a:ea typeface="Consolas" charset="0"/>
                <a:cs typeface="Consolas" charset="0"/>
              </a:rPr>
              <a:t>BEGIN</a:t>
            </a:r>
          </a:p>
          <a:p>
            <a:pPr marL="0" indent="0">
              <a:buNone/>
            </a:pPr>
            <a:r>
              <a:rPr lang="en-US" dirty="0">
                <a:latin typeface="Consolas" charset="0"/>
                <a:ea typeface="Consolas" charset="0"/>
                <a:cs typeface="Consolas" charset="0"/>
              </a:rPr>
              <a:t>	PRIVATE MAX_WEIGHT = 600</a:t>
            </a:r>
          </a:p>
          <a:p>
            <a:pPr marL="0" indent="0">
              <a:buNone/>
            </a:pPr>
            <a:r>
              <a:rPr lang="en-US" dirty="0">
                <a:latin typeface="Consolas" charset="0"/>
                <a:ea typeface="Consolas" charset="0"/>
                <a:cs typeface="Consolas" charset="0"/>
              </a:rPr>
              <a:t>	PRIVATE MAX_OCCUPANTS = 10</a:t>
            </a:r>
          </a:p>
          <a:p>
            <a:pPr marL="0" indent="0">
              <a:buNone/>
            </a:pPr>
            <a:r>
              <a:rPr lang="en-US" dirty="0">
                <a:latin typeface="Consolas" charset="0"/>
                <a:ea typeface="Consolas" charset="0"/>
                <a:cs typeface="Consolas" charset="0"/>
              </a:rPr>
              <a:t>	PRIVATE </a:t>
            </a:r>
            <a:r>
              <a:rPr lang="en-US" dirty="0" err="1">
                <a:latin typeface="Consolas" charset="0"/>
                <a:ea typeface="Consolas" charset="0"/>
                <a:cs typeface="Consolas" charset="0"/>
              </a:rPr>
              <a:t>currentFloor</a:t>
            </a:r>
            <a:endParaRPr lang="en-US" dirty="0">
              <a:latin typeface="Consolas" charset="0"/>
              <a:ea typeface="Consolas" charset="0"/>
              <a:cs typeface="Consolas" charset="0"/>
            </a:endParaRPr>
          </a:p>
          <a:p>
            <a:pPr marL="0" indent="0">
              <a:buNone/>
            </a:pPr>
            <a:r>
              <a:rPr lang="en-US" dirty="0">
                <a:latin typeface="Consolas" charset="0"/>
                <a:ea typeface="Consolas" charset="0"/>
                <a:cs typeface="Consolas" charset="0"/>
              </a:rPr>
              <a:t>	PRIVATE </a:t>
            </a:r>
            <a:r>
              <a:rPr lang="en-US" dirty="0" err="1">
                <a:latin typeface="Consolas" charset="0"/>
                <a:ea typeface="Consolas" charset="0"/>
                <a:cs typeface="Consolas" charset="0"/>
              </a:rPr>
              <a:t>currentOccupancy</a:t>
            </a:r>
            <a:endParaRPr lang="en-US" dirty="0">
              <a:latin typeface="Consolas" charset="0"/>
              <a:ea typeface="Consolas" charset="0"/>
              <a:cs typeface="Consolas" charset="0"/>
            </a:endParaRPr>
          </a:p>
          <a:p>
            <a:pPr marL="0" indent="0">
              <a:buNone/>
            </a:pPr>
            <a:r>
              <a:rPr lang="en-US" dirty="0">
                <a:latin typeface="Consolas" charset="0"/>
                <a:ea typeface="Consolas" charset="0"/>
                <a:cs typeface="Consolas" charset="0"/>
              </a:rPr>
              <a:t>	PRIVATE </a:t>
            </a:r>
            <a:r>
              <a:rPr lang="en-US" dirty="0" err="1">
                <a:latin typeface="Consolas" charset="0"/>
                <a:ea typeface="Consolas" charset="0"/>
                <a:cs typeface="Consolas" charset="0"/>
              </a:rPr>
              <a:t>nextStop</a:t>
            </a:r>
            <a:endParaRPr lang="en-US" dirty="0">
              <a:latin typeface="Consolas" charset="0"/>
              <a:ea typeface="Consolas" charset="0"/>
              <a:cs typeface="Consolas" charset="0"/>
            </a:endParaRPr>
          </a:p>
          <a:p>
            <a:pPr marL="0" indent="0">
              <a:buNone/>
            </a:pPr>
            <a:r>
              <a:rPr lang="en-US" dirty="0">
                <a:latin typeface="Consolas" charset="0"/>
                <a:ea typeface="Consolas" charset="0"/>
                <a:cs typeface="Consolas" charset="0"/>
              </a:rPr>
              <a:t>//Not done with class, so no END</a:t>
            </a:r>
          </a:p>
        </p:txBody>
      </p:sp>
      <p:sp>
        <p:nvSpPr>
          <p:cNvPr id="4" name="Rectangle 3" title="Pseudo code logo"/>
          <p:cNvSpPr/>
          <p:nvPr/>
        </p:nvSpPr>
        <p:spPr>
          <a:xfrm>
            <a:off x="7543800" y="211063"/>
            <a:ext cx="1338599" cy="1015663"/>
          </a:xfrm>
          <a:prstGeom prst="rect">
            <a:avLst/>
          </a:prstGeom>
          <a:noFill/>
        </p:spPr>
        <p:txBody>
          <a:bodyPr>
            <a:spAutoFit/>
          </a:bodyPr>
          <a:lstStyle/>
          <a:p>
            <a:pPr algn="ctr" eaLnBrk="1" hangingPunct="1">
              <a:defRPr/>
            </a:pPr>
            <a:r>
              <a:rPr lang="en-US" sz="60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endParaRPr>
          </a:p>
        </p:txBody>
      </p:sp>
    </p:spTree>
    <p:extLst>
      <p:ext uri="{BB962C8B-B14F-4D97-AF65-F5344CB8AC3E}">
        <p14:creationId xmlns:p14="http://schemas.microsoft.com/office/powerpoint/2010/main" val="178902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Pseudocode Class Constructor</a:t>
            </a:r>
          </a:p>
        </p:txBody>
      </p:sp>
      <p:sp>
        <p:nvSpPr>
          <p:cNvPr id="3" name="Content Placeholder 2"/>
          <p:cNvSpPr>
            <a:spLocks noGrp="1"/>
          </p:cNvSpPr>
          <p:nvPr>
            <p:ph idx="1"/>
          </p:nvPr>
        </p:nvSpPr>
        <p:spPr>
          <a:xfrm>
            <a:off x="628650" y="1825625"/>
            <a:ext cx="7886700" cy="3564060"/>
          </a:xfrm>
        </p:spPr>
        <p:txBody>
          <a:bodyPr/>
          <a:lstStyle/>
          <a:p>
            <a:pPr marL="0" indent="0">
              <a:buNone/>
            </a:pPr>
            <a:r>
              <a:rPr lang="en-US" dirty="0">
                <a:latin typeface="Consolas" charset="0"/>
                <a:ea typeface="Consolas" charset="0"/>
                <a:cs typeface="Consolas" charset="0"/>
              </a:rPr>
              <a:t>CONSTRUCTOR ELEVATOR(parameters: none)</a:t>
            </a:r>
          </a:p>
          <a:p>
            <a:pPr marL="0" indent="0">
              <a:buNone/>
            </a:pPr>
            <a:r>
              <a:rPr lang="en-US" dirty="0">
                <a:latin typeface="Consolas" charset="0"/>
                <a:ea typeface="Consolas" charset="0"/>
                <a:cs typeface="Consolas" charset="0"/>
              </a:rPr>
              <a:t>	</a:t>
            </a:r>
            <a:r>
              <a:rPr lang="en-US" dirty="0" err="1">
                <a:latin typeface="Consolas" charset="0"/>
                <a:ea typeface="Consolas" charset="0"/>
                <a:cs typeface="Consolas" charset="0"/>
              </a:rPr>
              <a:t>currentFloor</a:t>
            </a:r>
            <a:r>
              <a:rPr lang="en-US" dirty="0">
                <a:latin typeface="Consolas" charset="0"/>
                <a:ea typeface="Consolas" charset="0"/>
                <a:cs typeface="Consolas" charset="0"/>
              </a:rPr>
              <a:t> = 0</a:t>
            </a:r>
          </a:p>
          <a:p>
            <a:pPr marL="0" indent="0">
              <a:buNone/>
            </a:pPr>
            <a:r>
              <a:rPr lang="en-US" dirty="0">
                <a:latin typeface="Consolas" charset="0"/>
                <a:ea typeface="Consolas" charset="0"/>
                <a:cs typeface="Consolas" charset="0"/>
              </a:rPr>
              <a:t>	</a:t>
            </a:r>
            <a:r>
              <a:rPr lang="en-US" dirty="0" err="1">
                <a:latin typeface="Consolas" charset="0"/>
                <a:ea typeface="Consolas" charset="0"/>
                <a:cs typeface="Consolas" charset="0"/>
              </a:rPr>
              <a:t>currentOccupancy</a:t>
            </a:r>
            <a:r>
              <a:rPr lang="en-US" dirty="0">
                <a:latin typeface="Consolas" charset="0"/>
                <a:ea typeface="Consolas" charset="0"/>
                <a:cs typeface="Consolas" charset="0"/>
              </a:rPr>
              <a:t> = 0</a:t>
            </a:r>
          </a:p>
          <a:p>
            <a:pPr marL="0" indent="0">
              <a:buNone/>
            </a:pPr>
            <a:r>
              <a:rPr lang="en-US" dirty="0">
                <a:latin typeface="Consolas" charset="0"/>
                <a:ea typeface="Consolas" charset="0"/>
                <a:cs typeface="Consolas" charset="0"/>
              </a:rPr>
              <a:t>	</a:t>
            </a:r>
            <a:r>
              <a:rPr lang="en-US" dirty="0" err="1">
                <a:latin typeface="Consolas" charset="0"/>
                <a:ea typeface="Consolas" charset="0"/>
                <a:cs typeface="Consolas" charset="0"/>
              </a:rPr>
              <a:t>nextStop</a:t>
            </a:r>
            <a:r>
              <a:rPr lang="en-US" dirty="0">
                <a:latin typeface="Consolas" charset="0"/>
                <a:ea typeface="Consolas" charset="0"/>
                <a:cs typeface="Consolas" charset="0"/>
              </a:rPr>
              <a:t> = 0</a:t>
            </a:r>
          </a:p>
          <a:p>
            <a:pPr marL="0" indent="0">
              <a:buNone/>
            </a:pPr>
            <a:r>
              <a:rPr lang="en-US" dirty="0">
                <a:latin typeface="Consolas" charset="0"/>
                <a:ea typeface="Consolas" charset="0"/>
                <a:cs typeface="Consolas" charset="0"/>
              </a:rPr>
              <a:t>END CONSTRUCTOR</a:t>
            </a:r>
          </a:p>
          <a:p>
            <a:pPr marL="0" indent="0">
              <a:buNone/>
            </a:pPr>
            <a:endParaRPr lang="en-US" dirty="0">
              <a:latin typeface="Consolas" charset="0"/>
              <a:ea typeface="Consolas" charset="0"/>
              <a:cs typeface="Consolas" charset="0"/>
            </a:endParaRPr>
          </a:p>
        </p:txBody>
      </p:sp>
      <p:sp>
        <p:nvSpPr>
          <p:cNvPr id="4" name="Rectangle 3" title="Pseudo code logo"/>
          <p:cNvSpPr/>
          <p:nvPr/>
        </p:nvSpPr>
        <p:spPr>
          <a:xfrm>
            <a:off x="7728439" y="809962"/>
            <a:ext cx="1338599" cy="1015663"/>
          </a:xfrm>
          <a:prstGeom prst="rect">
            <a:avLst/>
          </a:prstGeom>
          <a:noFill/>
        </p:spPr>
        <p:txBody>
          <a:bodyPr>
            <a:spAutoFit/>
          </a:bodyPr>
          <a:lstStyle/>
          <a:p>
            <a:pPr algn="ctr" eaLnBrk="1" hangingPunct="1">
              <a:defRPr/>
            </a:pPr>
            <a:r>
              <a:rPr lang="en-US" sz="60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endParaRPr>
          </a:p>
        </p:txBody>
      </p:sp>
    </p:spTree>
    <p:extLst>
      <p:ext uri="{BB962C8B-B14F-4D97-AF65-F5344CB8AC3E}">
        <p14:creationId xmlns:p14="http://schemas.microsoft.com/office/powerpoint/2010/main" val="1086986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Pseudocode Class Constructor 2</a:t>
            </a:r>
          </a:p>
        </p:txBody>
      </p:sp>
      <p:sp>
        <p:nvSpPr>
          <p:cNvPr id="3" name="Content Placeholder 2"/>
          <p:cNvSpPr>
            <a:spLocks noGrp="1"/>
          </p:cNvSpPr>
          <p:nvPr>
            <p:ph idx="1"/>
          </p:nvPr>
        </p:nvSpPr>
        <p:spPr>
          <a:xfrm>
            <a:off x="628650" y="1825625"/>
            <a:ext cx="7886700" cy="3564060"/>
          </a:xfrm>
        </p:spPr>
        <p:txBody>
          <a:bodyPr/>
          <a:lstStyle/>
          <a:p>
            <a:pPr marL="0" indent="0">
              <a:buNone/>
            </a:pPr>
            <a:r>
              <a:rPr lang="en-US" dirty="0">
                <a:latin typeface="Consolas" charset="0"/>
                <a:ea typeface="Consolas" charset="0"/>
                <a:cs typeface="Consolas" charset="0"/>
              </a:rPr>
              <a:t>CONSTRUCTOR ELEVATOR(parameters: </a:t>
            </a:r>
            <a:r>
              <a:rPr lang="en-US" dirty="0" err="1">
                <a:latin typeface="Consolas" charset="0"/>
                <a:ea typeface="Consolas" charset="0"/>
                <a:cs typeface="Consolas" charset="0"/>
              </a:rPr>
              <a:t>occ</a:t>
            </a:r>
            <a:r>
              <a:rPr lang="en-US" dirty="0">
                <a:latin typeface="Consolas" charset="0"/>
                <a:ea typeface="Consolas" charset="0"/>
                <a:cs typeface="Consolas" charset="0"/>
              </a:rPr>
              <a:t>, stop)</a:t>
            </a:r>
          </a:p>
          <a:p>
            <a:pPr marL="0" indent="0">
              <a:buNone/>
            </a:pPr>
            <a:r>
              <a:rPr lang="en-US" dirty="0">
                <a:latin typeface="Consolas" charset="0"/>
                <a:ea typeface="Consolas" charset="0"/>
                <a:cs typeface="Consolas" charset="0"/>
              </a:rPr>
              <a:t>	</a:t>
            </a:r>
            <a:r>
              <a:rPr lang="en-US" dirty="0" err="1">
                <a:latin typeface="Consolas" charset="0"/>
                <a:ea typeface="Consolas" charset="0"/>
                <a:cs typeface="Consolas" charset="0"/>
              </a:rPr>
              <a:t>currentFloor</a:t>
            </a:r>
            <a:r>
              <a:rPr lang="en-US" dirty="0">
                <a:latin typeface="Consolas" charset="0"/>
                <a:ea typeface="Consolas" charset="0"/>
                <a:cs typeface="Consolas" charset="0"/>
              </a:rPr>
              <a:t> = 0</a:t>
            </a:r>
          </a:p>
          <a:p>
            <a:pPr marL="0" indent="0">
              <a:buNone/>
            </a:pPr>
            <a:r>
              <a:rPr lang="en-US" dirty="0">
                <a:latin typeface="Consolas" charset="0"/>
                <a:ea typeface="Consolas" charset="0"/>
                <a:cs typeface="Consolas" charset="0"/>
              </a:rPr>
              <a:t>	</a:t>
            </a:r>
            <a:r>
              <a:rPr lang="en-US" dirty="0" err="1">
                <a:latin typeface="Consolas" charset="0"/>
                <a:ea typeface="Consolas" charset="0"/>
                <a:cs typeface="Consolas" charset="0"/>
              </a:rPr>
              <a:t>currentOccupancy</a:t>
            </a:r>
            <a:r>
              <a:rPr lang="en-US" dirty="0">
                <a:latin typeface="Consolas" charset="0"/>
                <a:ea typeface="Consolas" charset="0"/>
                <a:cs typeface="Consolas" charset="0"/>
              </a:rPr>
              <a:t> = </a:t>
            </a:r>
            <a:r>
              <a:rPr lang="en-US" dirty="0" err="1">
                <a:latin typeface="Consolas" charset="0"/>
                <a:ea typeface="Consolas" charset="0"/>
                <a:cs typeface="Consolas" charset="0"/>
              </a:rPr>
              <a:t>occ</a:t>
            </a:r>
            <a:endParaRPr lang="en-US" dirty="0">
              <a:latin typeface="Consolas" charset="0"/>
              <a:ea typeface="Consolas" charset="0"/>
              <a:cs typeface="Consolas" charset="0"/>
            </a:endParaRPr>
          </a:p>
          <a:p>
            <a:pPr marL="0" indent="0">
              <a:buNone/>
            </a:pPr>
            <a:r>
              <a:rPr lang="en-US" dirty="0">
                <a:latin typeface="Consolas" charset="0"/>
                <a:ea typeface="Consolas" charset="0"/>
                <a:cs typeface="Consolas" charset="0"/>
              </a:rPr>
              <a:t>	</a:t>
            </a:r>
            <a:r>
              <a:rPr lang="en-US" dirty="0" err="1">
                <a:latin typeface="Consolas" charset="0"/>
                <a:ea typeface="Consolas" charset="0"/>
                <a:cs typeface="Consolas" charset="0"/>
              </a:rPr>
              <a:t>nextStop</a:t>
            </a:r>
            <a:r>
              <a:rPr lang="en-US" dirty="0">
                <a:latin typeface="Consolas" charset="0"/>
                <a:ea typeface="Consolas" charset="0"/>
                <a:cs typeface="Consolas" charset="0"/>
              </a:rPr>
              <a:t> = stop</a:t>
            </a:r>
          </a:p>
          <a:p>
            <a:pPr marL="0" indent="0">
              <a:buNone/>
            </a:pPr>
            <a:r>
              <a:rPr lang="en-US" dirty="0">
                <a:latin typeface="Consolas" charset="0"/>
                <a:ea typeface="Consolas" charset="0"/>
                <a:cs typeface="Consolas" charset="0"/>
              </a:rPr>
              <a:t>END CONSTRUCTOR</a:t>
            </a:r>
          </a:p>
          <a:p>
            <a:pPr marL="0" indent="0">
              <a:buNone/>
            </a:pPr>
            <a:endParaRPr lang="en-US" dirty="0">
              <a:latin typeface="Consolas" charset="0"/>
              <a:ea typeface="Consolas" charset="0"/>
              <a:cs typeface="Consolas" charset="0"/>
            </a:endParaRPr>
          </a:p>
        </p:txBody>
      </p:sp>
      <p:sp>
        <p:nvSpPr>
          <p:cNvPr id="4" name="Rectangle 3" title="Pseudo code logo"/>
          <p:cNvSpPr/>
          <p:nvPr/>
        </p:nvSpPr>
        <p:spPr>
          <a:xfrm>
            <a:off x="7728439" y="809962"/>
            <a:ext cx="1338599" cy="1015663"/>
          </a:xfrm>
          <a:prstGeom prst="rect">
            <a:avLst/>
          </a:prstGeom>
          <a:noFill/>
        </p:spPr>
        <p:txBody>
          <a:bodyPr>
            <a:spAutoFit/>
          </a:bodyPr>
          <a:lstStyle/>
          <a:p>
            <a:pPr algn="ctr" eaLnBrk="1" hangingPunct="1">
              <a:defRPr/>
            </a:pPr>
            <a:r>
              <a:rPr lang="en-US" sz="60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endParaRPr>
          </a:p>
        </p:txBody>
      </p:sp>
    </p:spTree>
    <p:extLst>
      <p:ext uri="{BB962C8B-B14F-4D97-AF65-F5344CB8AC3E}">
        <p14:creationId xmlns:p14="http://schemas.microsoft.com/office/powerpoint/2010/main" val="2027210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Pseudocode Class Method 1</a:t>
            </a:r>
          </a:p>
        </p:txBody>
      </p:sp>
      <p:sp>
        <p:nvSpPr>
          <p:cNvPr id="3" name="Content Placeholder 2"/>
          <p:cNvSpPr>
            <a:spLocks noGrp="1"/>
          </p:cNvSpPr>
          <p:nvPr>
            <p:ph idx="1"/>
          </p:nvPr>
        </p:nvSpPr>
        <p:spPr>
          <a:xfrm>
            <a:off x="628650" y="1825625"/>
            <a:ext cx="7886700" cy="3564060"/>
          </a:xfrm>
        </p:spPr>
        <p:txBody>
          <a:bodyPr/>
          <a:lstStyle/>
          <a:p>
            <a:pPr marL="0" indent="0">
              <a:buNone/>
            </a:pPr>
            <a:r>
              <a:rPr lang="en-US" dirty="0">
                <a:latin typeface="Consolas" charset="0"/>
                <a:ea typeface="Consolas" charset="0"/>
                <a:cs typeface="Consolas" charset="0"/>
              </a:rPr>
              <a:t>METHOD BOOLEAN </a:t>
            </a:r>
            <a:r>
              <a:rPr lang="en-US">
                <a:latin typeface="Consolas" charset="0"/>
                <a:ea typeface="Consolas" charset="0"/>
                <a:cs typeface="Consolas" charset="0"/>
              </a:rPr>
              <a:t>OverLimit(</a:t>
            </a:r>
            <a:r>
              <a:rPr lang="en-US" dirty="0">
                <a:latin typeface="Consolas" charset="0"/>
                <a:ea typeface="Consolas" charset="0"/>
                <a:cs typeface="Consolas" charset="0"/>
              </a:rPr>
              <a:t>parameters: </a:t>
            </a:r>
            <a:r>
              <a:rPr lang="en-US" dirty="0" err="1">
                <a:latin typeface="Consolas" charset="0"/>
                <a:ea typeface="Consolas" charset="0"/>
                <a:cs typeface="Consolas" charset="0"/>
              </a:rPr>
              <a:t>numPass</a:t>
            </a:r>
            <a:r>
              <a:rPr lang="en-US" dirty="0">
                <a:latin typeface="Consolas" charset="0"/>
                <a:ea typeface="Consolas" charset="0"/>
                <a:cs typeface="Consolas" charset="0"/>
              </a:rPr>
              <a:t>, </a:t>
            </a:r>
            <a:r>
              <a:rPr lang="en-US" dirty="0" err="1">
                <a:latin typeface="Consolas" charset="0"/>
                <a:ea typeface="Consolas" charset="0"/>
                <a:cs typeface="Consolas" charset="0"/>
              </a:rPr>
              <a:t>avgWeight</a:t>
            </a:r>
            <a:r>
              <a:rPr lang="en-US" dirty="0">
                <a:latin typeface="Consolas" charset="0"/>
                <a:ea typeface="Consolas" charset="0"/>
                <a:cs typeface="Consolas" charset="0"/>
              </a:rPr>
              <a:t>)</a:t>
            </a:r>
          </a:p>
          <a:p>
            <a:pPr marL="0" indent="0">
              <a:buNone/>
            </a:pPr>
            <a:r>
              <a:rPr lang="en-US" dirty="0">
                <a:latin typeface="Consolas" charset="0"/>
                <a:ea typeface="Consolas" charset="0"/>
                <a:cs typeface="Consolas" charset="0"/>
              </a:rPr>
              <a:t>	IF (</a:t>
            </a:r>
            <a:r>
              <a:rPr lang="en-US" dirty="0" err="1">
                <a:latin typeface="Consolas" charset="0"/>
                <a:ea typeface="Consolas" charset="0"/>
                <a:cs typeface="Consolas" charset="0"/>
              </a:rPr>
              <a:t>numPass</a:t>
            </a:r>
            <a:r>
              <a:rPr lang="en-US" dirty="0">
                <a:latin typeface="Consolas" charset="0"/>
                <a:ea typeface="Consolas" charset="0"/>
                <a:cs typeface="Consolas" charset="0"/>
              </a:rPr>
              <a:t> * </a:t>
            </a:r>
            <a:r>
              <a:rPr lang="en-US" dirty="0" err="1">
                <a:latin typeface="Consolas" charset="0"/>
                <a:ea typeface="Consolas" charset="0"/>
                <a:cs typeface="Consolas" charset="0"/>
              </a:rPr>
              <a:t>avgWeight</a:t>
            </a:r>
            <a:r>
              <a:rPr lang="en-US" dirty="0">
                <a:latin typeface="Consolas" charset="0"/>
                <a:ea typeface="Consolas" charset="0"/>
                <a:cs typeface="Consolas" charset="0"/>
              </a:rPr>
              <a:t> &gt; MAX_WEIGHT * MAX_OCCUPANTS)</a:t>
            </a:r>
          </a:p>
          <a:p>
            <a:pPr marL="0" indent="0">
              <a:buNone/>
            </a:pPr>
            <a:r>
              <a:rPr lang="en-US" dirty="0">
                <a:latin typeface="Consolas" charset="0"/>
                <a:ea typeface="Consolas" charset="0"/>
                <a:cs typeface="Consolas" charset="0"/>
              </a:rPr>
              <a:t>		RETURN TRUE</a:t>
            </a:r>
          </a:p>
          <a:p>
            <a:pPr marL="0" indent="0">
              <a:buNone/>
            </a:pPr>
            <a:r>
              <a:rPr lang="en-US" dirty="0">
                <a:latin typeface="Consolas" charset="0"/>
                <a:ea typeface="Consolas" charset="0"/>
                <a:cs typeface="Consolas" charset="0"/>
              </a:rPr>
              <a:t>	ELSE</a:t>
            </a:r>
          </a:p>
          <a:p>
            <a:pPr marL="0" indent="0">
              <a:buNone/>
            </a:pPr>
            <a:r>
              <a:rPr lang="en-US" dirty="0">
                <a:latin typeface="Consolas" charset="0"/>
                <a:ea typeface="Consolas" charset="0"/>
                <a:cs typeface="Consolas" charset="0"/>
              </a:rPr>
              <a:t>		RETURN FALSE</a:t>
            </a:r>
          </a:p>
          <a:p>
            <a:pPr marL="0" indent="0">
              <a:buNone/>
            </a:pPr>
            <a:r>
              <a:rPr lang="en-US" dirty="0">
                <a:latin typeface="Consolas" charset="0"/>
                <a:ea typeface="Consolas" charset="0"/>
                <a:cs typeface="Consolas" charset="0"/>
              </a:rPr>
              <a:t>END METHOD</a:t>
            </a:r>
          </a:p>
        </p:txBody>
      </p:sp>
      <p:sp>
        <p:nvSpPr>
          <p:cNvPr id="4" name="Rectangle 3" title="Pseudo code logo"/>
          <p:cNvSpPr/>
          <p:nvPr/>
        </p:nvSpPr>
        <p:spPr>
          <a:xfrm>
            <a:off x="7543800" y="211063"/>
            <a:ext cx="1338599" cy="1015663"/>
          </a:xfrm>
          <a:prstGeom prst="rect">
            <a:avLst/>
          </a:prstGeom>
          <a:noFill/>
        </p:spPr>
        <p:txBody>
          <a:bodyPr>
            <a:spAutoFit/>
          </a:bodyPr>
          <a:lstStyle/>
          <a:p>
            <a:pPr algn="ctr" eaLnBrk="1" hangingPunct="1">
              <a:defRPr/>
            </a:pPr>
            <a:r>
              <a:rPr lang="en-US" sz="60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endParaRPr>
          </a:p>
        </p:txBody>
      </p:sp>
    </p:spTree>
    <p:extLst>
      <p:ext uri="{BB962C8B-B14F-4D97-AF65-F5344CB8AC3E}">
        <p14:creationId xmlns:p14="http://schemas.microsoft.com/office/powerpoint/2010/main" val="2257108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7536"/>
          </a:xfrm>
        </p:spPr>
        <p:txBody>
          <a:bodyPr/>
          <a:lstStyle/>
          <a:p>
            <a:r>
              <a:rPr lang="en-US" dirty="0"/>
              <a:t>Pseudocode Class Method 2 </a:t>
            </a:r>
          </a:p>
        </p:txBody>
      </p:sp>
      <p:sp>
        <p:nvSpPr>
          <p:cNvPr id="3" name="Content Placeholder 2"/>
          <p:cNvSpPr>
            <a:spLocks noGrp="1"/>
          </p:cNvSpPr>
          <p:nvPr>
            <p:ph idx="1"/>
          </p:nvPr>
        </p:nvSpPr>
        <p:spPr>
          <a:xfrm>
            <a:off x="628650" y="1825625"/>
            <a:ext cx="7886700" cy="3564060"/>
          </a:xfrm>
        </p:spPr>
        <p:txBody>
          <a:bodyPr/>
          <a:lstStyle/>
          <a:p>
            <a:pPr marL="0" indent="0">
              <a:buNone/>
            </a:pPr>
            <a:r>
              <a:rPr lang="en-US" sz="1600" dirty="0">
                <a:latin typeface="Consolas" charset="0"/>
                <a:ea typeface="Consolas" charset="0"/>
                <a:cs typeface="Consolas" charset="0"/>
              </a:rPr>
              <a:t>METHOD INTEGER </a:t>
            </a:r>
            <a:r>
              <a:rPr lang="en-US" sz="1600" dirty="0" err="1">
                <a:latin typeface="Consolas" charset="0"/>
                <a:ea typeface="Consolas" charset="0"/>
                <a:cs typeface="Consolas" charset="0"/>
              </a:rPr>
              <a:t>getNextStop</a:t>
            </a:r>
            <a:r>
              <a:rPr lang="en-US" sz="1600" dirty="0">
                <a:latin typeface="Consolas" charset="0"/>
                <a:ea typeface="Consolas" charset="0"/>
                <a:cs typeface="Consolas" charset="0"/>
              </a:rPr>
              <a:t>(parameters: </a:t>
            </a:r>
            <a:r>
              <a:rPr lang="en-US" sz="1600" dirty="0" err="1">
                <a:latin typeface="Consolas" charset="0"/>
                <a:ea typeface="Consolas" charset="0"/>
                <a:cs typeface="Consolas" charset="0"/>
              </a:rPr>
              <a:t>curFloor</a:t>
            </a:r>
            <a:r>
              <a:rPr lang="en-US" sz="1600" dirty="0">
                <a:latin typeface="Consolas" charset="0"/>
                <a:ea typeface="Consolas" charset="0"/>
                <a:cs typeface="Consolas" charset="0"/>
              </a:rPr>
              <a:t>, Stops[])</a:t>
            </a:r>
          </a:p>
          <a:p>
            <a:pPr marL="0" indent="0">
              <a:buNone/>
            </a:pPr>
            <a:r>
              <a:rPr lang="en-US" altLang="en-US" sz="1600" dirty="0">
                <a:latin typeface="Consolas" panose="020B0609020204030204" pitchFamily="49" charset="0"/>
                <a:ea typeface="Consolas" panose="020B0609020204030204" pitchFamily="49" charset="0"/>
                <a:cs typeface="Consolas" panose="020B0609020204030204" pitchFamily="49" charset="0"/>
              </a:rPr>
              <a:t>BEGIN METHOD</a:t>
            </a:r>
          </a:p>
          <a:p>
            <a:pPr marL="0" indent="0">
              <a:buNone/>
            </a:pPr>
            <a:r>
              <a:rPr lang="en-US" altLang="en-US" sz="1600" dirty="0">
                <a:latin typeface="Consolas" panose="020B0609020204030204" pitchFamily="49" charset="0"/>
                <a:ea typeface="Consolas" panose="020B0609020204030204" pitchFamily="49" charset="0"/>
                <a:cs typeface="Consolas" panose="020B0609020204030204" pitchFamily="49" charset="0"/>
              </a:rPr>
              <a:t>	CREATE </a:t>
            </a:r>
            <a:r>
              <a:rPr lang="en-US" altLang="en-US" sz="1600" dirty="0" err="1">
                <a:latin typeface="Consolas" panose="020B0609020204030204" pitchFamily="49" charset="0"/>
                <a:ea typeface="Consolas" panose="020B0609020204030204" pitchFamily="49" charset="0"/>
                <a:cs typeface="Consolas" panose="020B0609020204030204" pitchFamily="49" charset="0"/>
              </a:rPr>
              <a:t>NextFloor</a:t>
            </a:r>
            <a:r>
              <a:rPr lang="en-US" altLang="en-US" sz="1600" dirty="0">
                <a:latin typeface="Consolas" panose="020B0609020204030204" pitchFamily="49" charset="0"/>
                <a:ea typeface="Consolas" panose="020B0609020204030204" pitchFamily="49" charset="0"/>
                <a:cs typeface="Consolas" panose="020B0609020204030204" pitchFamily="49" charset="0"/>
              </a:rPr>
              <a:t> = </a:t>
            </a:r>
            <a:r>
              <a:rPr lang="en-US" altLang="en-US" sz="1600" dirty="0" err="1">
                <a:latin typeface="Consolas" panose="020B0609020204030204" pitchFamily="49" charset="0"/>
                <a:ea typeface="Consolas" panose="020B0609020204030204" pitchFamily="49" charset="0"/>
                <a:cs typeface="Consolas" panose="020B0609020204030204" pitchFamily="49" charset="0"/>
              </a:rPr>
              <a:t>curFloor</a:t>
            </a:r>
            <a:endParaRPr lang="en-US" altLang="en-US" sz="1600" dirty="0">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US" altLang="en-US" sz="1600" dirty="0">
                <a:latin typeface="Consolas" panose="020B0609020204030204" pitchFamily="49" charset="0"/>
                <a:ea typeface="Consolas" panose="020B0609020204030204" pitchFamily="49" charset="0"/>
                <a:cs typeface="Consolas" panose="020B0609020204030204" pitchFamily="49" charset="0"/>
              </a:rPr>
              <a:t>	IF (|</a:t>
            </a:r>
            <a:r>
              <a:rPr lang="en-US" altLang="en-US" sz="1600" dirty="0" err="1">
                <a:latin typeface="Consolas" panose="020B0609020204030204" pitchFamily="49" charset="0"/>
                <a:ea typeface="Consolas" panose="020B0609020204030204" pitchFamily="49" charset="0"/>
                <a:cs typeface="Consolas" panose="020B0609020204030204" pitchFamily="49" charset="0"/>
              </a:rPr>
              <a:t>curFloor</a:t>
            </a:r>
            <a:r>
              <a:rPr lang="en-US" altLang="en-US" sz="1600" dirty="0">
                <a:latin typeface="Consolas" panose="020B0609020204030204" pitchFamily="49" charset="0"/>
                <a:ea typeface="Consolas" panose="020B0609020204030204" pitchFamily="49" charset="0"/>
                <a:cs typeface="Consolas" panose="020B0609020204030204" pitchFamily="49" charset="0"/>
              </a:rPr>
              <a:t> – Stops[0]| &lt; |</a:t>
            </a:r>
            <a:r>
              <a:rPr lang="en-US" altLang="en-US" sz="1600" dirty="0" err="1">
                <a:latin typeface="Consolas" panose="020B0609020204030204" pitchFamily="49" charset="0"/>
                <a:ea typeface="Consolas" panose="020B0609020204030204" pitchFamily="49" charset="0"/>
                <a:cs typeface="Consolas" panose="020B0609020204030204" pitchFamily="49" charset="0"/>
              </a:rPr>
              <a:t>curFloor</a:t>
            </a:r>
            <a:r>
              <a:rPr lang="en-US" altLang="en-US" sz="1600" dirty="0">
                <a:latin typeface="Consolas" panose="020B0609020204030204" pitchFamily="49" charset="0"/>
                <a:ea typeface="Consolas" panose="020B0609020204030204" pitchFamily="49" charset="0"/>
                <a:cs typeface="Consolas" panose="020B0609020204030204" pitchFamily="49" charset="0"/>
              </a:rPr>
              <a:t> – Stops[1]|)</a:t>
            </a:r>
          </a:p>
          <a:p>
            <a:pPr marL="0" indent="0">
              <a:buNone/>
            </a:pPr>
            <a:r>
              <a:rPr lang="en-US" altLang="en-US" sz="1600" dirty="0">
                <a:latin typeface="Consolas" panose="020B0609020204030204" pitchFamily="49" charset="0"/>
                <a:ea typeface="Consolas" panose="020B0609020204030204" pitchFamily="49" charset="0"/>
                <a:cs typeface="Consolas" panose="020B0609020204030204" pitchFamily="49" charset="0"/>
              </a:rPr>
              <a:t>		RETURN Stops[0]</a:t>
            </a:r>
          </a:p>
          <a:p>
            <a:pPr marL="0" indent="0">
              <a:buNone/>
            </a:pPr>
            <a:r>
              <a:rPr lang="en-US" altLang="en-US" sz="1600" dirty="0">
                <a:latin typeface="Consolas" panose="020B0609020204030204" pitchFamily="49" charset="0"/>
                <a:ea typeface="Consolas" panose="020B0609020204030204" pitchFamily="49" charset="0"/>
                <a:cs typeface="Consolas" panose="020B0609020204030204" pitchFamily="49" charset="0"/>
              </a:rPr>
              <a:t>	ELSE</a:t>
            </a:r>
          </a:p>
          <a:p>
            <a:pPr marL="0" indent="0">
              <a:buNone/>
            </a:pPr>
            <a:r>
              <a:rPr lang="en-US" altLang="en-US" sz="1600" dirty="0">
                <a:latin typeface="Consolas" panose="020B0609020204030204" pitchFamily="49" charset="0"/>
                <a:ea typeface="Consolas" panose="020B0609020204030204" pitchFamily="49" charset="0"/>
                <a:cs typeface="Consolas" panose="020B0609020204030204" pitchFamily="49" charset="0"/>
              </a:rPr>
              <a:t>		RETURN Stops[1]</a:t>
            </a:r>
            <a:endParaRPr lang="en-US" sz="1600" dirty="0">
              <a:latin typeface="Consolas" charset="0"/>
              <a:ea typeface="Consolas" charset="0"/>
              <a:cs typeface="Consolas" charset="0"/>
            </a:endParaRPr>
          </a:p>
          <a:p>
            <a:pPr marL="0" indent="0">
              <a:buNone/>
            </a:pPr>
            <a:endParaRPr lang="en-US" sz="1600" dirty="0">
              <a:latin typeface="Consolas" charset="0"/>
              <a:ea typeface="Consolas" charset="0"/>
              <a:cs typeface="Consolas" charset="0"/>
            </a:endParaRPr>
          </a:p>
          <a:p>
            <a:pPr marL="0" indent="0">
              <a:buNone/>
            </a:pPr>
            <a:r>
              <a:rPr lang="en-US" sz="1600" dirty="0">
                <a:latin typeface="Consolas" charset="0"/>
                <a:ea typeface="Consolas" charset="0"/>
                <a:cs typeface="Consolas" charset="0"/>
              </a:rPr>
              <a:t>END METHOD</a:t>
            </a:r>
          </a:p>
        </p:txBody>
      </p:sp>
      <p:sp>
        <p:nvSpPr>
          <p:cNvPr id="4" name="Rectangle 3" title="Pseudo code logo"/>
          <p:cNvSpPr/>
          <p:nvPr/>
        </p:nvSpPr>
        <p:spPr>
          <a:xfrm>
            <a:off x="7543800" y="211063"/>
            <a:ext cx="1338599" cy="1015663"/>
          </a:xfrm>
          <a:prstGeom prst="rect">
            <a:avLst/>
          </a:prstGeom>
          <a:noFill/>
        </p:spPr>
        <p:txBody>
          <a:bodyPr>
            <a:spAutoFit/>
          </a:bodyPr>
          <a:lstStyle/>
          <a:p>
            <a:pPr algn="ctr" eaLnBrk="1" hangingPunct="1">
              <a:defRPr/>
            </a:pPr>
            <a:r>
              <a:rPr lang="en-US" sz="60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latin typeface="Arial" charset="0"/>
              <a:ea typeface="Arial" charset="0"/>
              <a:cs typeface="Arial" charset="0"/>
            </a:endParaRPr>
          </a:p>
        </p:txBody>
      </p:sp>
    </p:spTree>
    <p:extLst>
      <p:ext uri="{BB962C8B-B14F-4D97-AF65-F5344CB8AC3E}">
        <p14:creationId xmlns:p14="http://schemas.microsoft.com/office/powerpoint/2010/main" val="14119166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857</TotalTime>
  <Words>1277</Words>
  <Application>Microsoft Macintosh PowerPoint</Application>
  <PresentationFormat>On-screen Show (4:3)</PresentationFormat>
  <Paragraphs>359</Paragraphs>
  <Slides>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 Unicode MS</vt:lpstr>
      <vt:lpstr>Arial</vt:lpstr>
      <vt:lpstr>Calibri</vt:lpstr>
      <vt:lpstr>Calibri Light</vt:lpstr>
      <vt:lpstr>Consolas</vt:lpstr>
      <vt:lpstr>Office Theme</vt:lpstr>
      <vt:lpstr>CSE 1321 Modules 6-8 Review</vt:lpstr>
      <vt:lpstr>Module 6 OOP &amp; Classes</vt:lpstr>
      <vt:lpstr>Module 6 Visibility</vt:lpstr>
      <vt:lpstr>Pseudocode Class</vt:lpstr>
      <vt:lpstr>Pseudocode Class Attributes</vt:lpstr>
      <vt:lpstr>Pseudocode Class Constructor</vt:lpstr>
      <vt:lpstr>Pseudocode Class Constructor 2</vt:lpstr>
      <vt:lpstr>Pseudocode Class Method 1</vt:lpstr>
      <vt:lpstr>Pseudocode Class Method 2 </vt:lpstr>
      <vt:lpstr>Pseudocode Class Method 3</vt:lpstr>
      <vt:lpstr>Building the Elevators</vt:lpstr>
      <vt:lpstr>Installing the Elevators</vt:lpstr>
      <vt:lpstr>Using the Elevators</vt:lpstr>
      <vt:lpstr>In-class Exercise</vt:lpstr>
      <vt:lpstr>In-class Exercise Solution</vt:lpstr>
      <vt:lpstr>In-class Exercise Solution</vt:lpstr>
      <vt:lpstr>In-class Exercise Solution</vt:lpstr>
      <vt:lpstr>In-class Exercise Solution</vt:lpstr>
      <vt:lpstr>Module 7 - 1D Arrays</vt:lpstr>
      <vt:lpstr>1D Arrays - Creation</vt:lpstr>
      <vt:lpstr>1D Arrays - Iteration</vt:lpstr>
      <vt:lpstr>1D Arrays – In-class Exercise</vt:lpstr>
      <vt:lpstr>1D Arrays – In-class Exercise</vt:lpstr>
      <vt:lpstr>Module 7 - 2D Arrays</vt:lpstr>
      <vt:lpstr>2D Arrays - Creation</vt:lpstr>
      <vt:lpstr>2D Arrays - Iteration</vt:lpstr>
      <vt:lpstr>2D Arrays – In-class Exercise</vt:lpstr>
      <vt:lpstr>2D Arrays – In-class Exercise</vt:lpstr>
      <vt:lpstr>In-class Exercise – Searching 1D</vt:lpstr>
      <vt:lpstr>In-class Exercise - Searching</vt:lpstr>
      <vt:lpstr>In-class Exercise – Searching 2D</vt:lpstr>
      <vt:lpstr>In-class Exercise – Searching 2D</vt:lpstr>
      <vt:lpstr>Binary Search - Pseudocode</vt:lpstr>
      <vt:lpstr>Bubble Sort - Pseudocode</vt:lpstr>
      <vt:lpstr>Exchange Sort - Pseudocode</vt:lpstr>
      <vt:lpstr>Selection Sort - Pseudocode</vt:lpstr>
      <vt:lpstr>Insertion Sort - Pseudocode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Lucy Kimundi</dc:creator>
  <cp:lastModifiedBy>Douglas Malcolm</cp:lastModifiedBy>
  <cp:revision>236</cp:revision>
  <dcterms:created xsi:type="dcterms:W3CDTF">2018-10-09T16:10:29Z</dcterms:created>
  <dcterms:modified xsi:type="dcterms:W3CDTF">2019-12-02T18:36:31Z</dcterms:modified>
</cp:coreProperties>
</file>