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70" r:id="rId3"/>
    <p:sldId id="257" r:id="rId4"/>
    <p:sldId id="258" r:id="rId5"/>
    <p:sldId id="273" r:id="rId6"/>
    <p:sldId id="271" r:id="rId7"/>
    <p:sldId id="272" r:id="rId8"/>
    <p:sldId id="274" r:id="rId9"/>
    <p:sldId id="275" r:id="rId10"/>
    <p:sldId id="276" r:id="rId11"/>
    <p:sldId id="306" r:id="rId12"/>
    <p:sldId id="278" r:id="rId13"/>
    <p:sldId id="280" r:id="rId14"/>
    <p:sldId id="279" r:id="rId15"/>
    <p:sldId id="281" r:id="rId16"/>
    <p:sldId id="282" r:id="rId17"/>
    <p:sldId id="283" r:id="rId18"/>
    <p:sldId id="287" r:id="rId19"/>
    <p:sldId id="284" r:id="rId20"/>
    <p:sldId id="285" r:id="rId21"/>
    <p:sldId id="286" r:id="rId22"/>
    <p:sldId id="288" r:id="rId23"/>
    <p:sldId id="300" r:id="rId24"/>
    <p:sldId id="295" r:id="rId25"/>
    <p:sldId id="291" r:id="rId26"/>
    <p:sldId id="292" r:id="rId27"/>
    <p:sldId id="289" r:id="rId28"/>
    <p:sldId id="301" r:id="rId29"/>
    <p:sldId id="296" r:id="rId30"/>
    <p:sldId id="298" r:id="rId31"/>
    <p:sldId id="297" r:id="rId32"/>
    <p:sldId id="302" r:id="rId33"/>
    <p:sldId id="305" r:id="rId34"/>
    <p:sldId id="303" r:id="rId35"/>
    <p:sldId id="30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1"/>
    <p:restoredTop sz="94558"/>
  </p:normalViewPr>
  <p:slideViewPr>
    <p:cSldViewPr snapToGrid="0" snapToObjects="1">
      <p:cViewPr varScale="1">
        <p:scale>
          <a:sx n="121" d="100"/>
          <a:sy n="121" d="100"/>
        </p:scale>
        <p:origin x="19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F1D75-ED95-244E-91B7-B98B48CC694E}" type="datetimeFigureOut">
              <a:rPr lang="en-US" smtClean="0"/>
              <a:t>12/2/19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64876-3CAC-4C4B-8353-6B6249AE3B37}" type="slidenum">
              <a:rPr lang="en-US" smtClean="0"/>
              <a:t>‹#›</a:t>
            </a:fld>
            <a:endParaRPr lang="en-US"/>
          </a:p>
        </p:txBody>
      </p:sp>
    </p:spTree>
    <p:extLst>
      <p:ext uri="{BB962C8B-B14F-4D97-AF65-F5344CB8AC3E}">
        <p14:creationId xmlns:p14="http://schemas.microsoft.com/office/powerpoint/2010/main" val="47002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yourself and welcome the students</a:t>
            </a:r>
            <a:endParaRPr lang="en-US" dirty="0"/>
          </a:p>
        </p:txBody>
      </p:sp>
      <p:sp>
        <p:nvSpPr>
          <p:cNvPr id="4" name="Slide Number Placeholder 3"/>
          <p:cNvSpPr>
            <a:spLocks noGrp="1"/>
          </p:cNvSpPr>
          <p:nvPr>
            <p:ph type="sldNum" sz="quarter" idx="10"/>
          </p:nvPr>
        </p:nvSpPr>
        <p:spPr/>
        <p:txBody>
          <a:bodyPr/>
          <a:lstStyle/>
          <a:p>
            <a:fld id="{CE664876-3CAC-4C4B-8353-6B6249AE3B37}" type="slidenum">
              <a:rPr lang="en-US" smtClean="0"/>
              <a:t>1</a:t>
            </a:fld>
            <a:endParaRPr lang="en-US"/>
          </a:p>
        </p:txBody>
      </p:sp>
    </p:spTree>
    <p:extLst>
      <p:ext uri="{BB962C8B-B14F-4D97-AF65-F5344CB8AC3E}">
        <p14:creationId xmlns:p14="http://schemas.microsoft.com/office/powerpoint/2010/main" val="121061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5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9219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1058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55724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003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8737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4397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98332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760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0879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064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277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0105" y="3180866"/>
            <a:ext cx="1794532" cy="461665"/>
          </a:xfrm>
          <a:prstGeom prst="rect">
            <a:avLst/>
          </a:prstGeom>
          <a:noFill/>
        </p:spPr>
        <p:txBody>
          <a:bodyPr wrap="square" rtlCol="0">
            <a:spAutoFit/>
          </a:bodyPr>
          <a:lstStyle/>
          <a:p>
            <a:r>
              <a:rPr lang="en-US" sz="2400"/>
              <a:t>Fall </a:t>
            </a:r>
            <a:r>
              <a:rPr lang="en-US" sz="2400" dirty="0"/>
              <a:t>2019</a:t>
            </a:r>
          </a:p>
        </p:txBody>
      </p:sp>
      <p:sp>
        <p:nvSpPr>
          <p:cNvPr id="5" name="Title 4"/>
          <p:cNvSpPr>
            <a:spLocks noGrp="1"/>
          </p:cNvSpPr>
          <p:nvPr>
            <p:ph type="title"/>
          </p:nvPr>
        </p:nvSpPr>
        <p:spPr>
          <a:xfrm>
            <a:off x="1152368" y="2124833"/>
            <a:ext cx="7310005" cy="632401"/>
          </a:xfrm>
        </p:spPr>
        <p:txBody>
          <a:bodyPr/>
          <a:lstStyle/>
          <a:p>
            <a:pPr algn="ctr"/>
            <a:r>
              <a:rPr lang="en-US" sz="3600" dirty="0"/>
              <a:t>CSE 1321 Modules 1-5 Review</a:t>
            </a:r>
          </a:p>
        </p:txBody>
      </p:sp>
    </p:spTree>
    <p:extLst>
      <p:ext uri="{BB962C8B-B14F-4D97-AF65-F5344CB8AC3E}">
        <p14:creationId xmlns:p14="http://schemas.microsoft.com/office/powerpoint/2010/main" val="35717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Java Variables &amp; Input</a:t>
            </a:r>
          </a:p>
        </p:txBody>
      </p:sp>
      <p:sp>
        <p:nvSpPr>
          <p:cNvPr id="3" name="Content Placeholder 2"/>
          <p:cNvSpPr>
            <a:spLocks noGrp="1"/>
          </p:cNvSpPr>
          <p:nvPr>
            <p:ph idx="1"/>
          </p:nvPr>
        </p:nvSpPr>
        <p:spPr>
          <a:xfrm>
            <a:off x="628650" y="1825625"/>
            <a:ext cx="8515350" cy="3564060"/>
          </a:xfrm>
        </p:spPr>
        <p:txBody>
          <a:bodyPr/>
          <a:lstStyle/>
          <a:p>
            <a:pPr marL="0" indent="0">
              <a:buNone/>
            </a:pPr>
            <a:r>
              <a:rPr lang="en-US" sz="1600" dirty="0"/>
              <a:t>import </a:t>
            </a:r>
            <a:r>
              <a:rPr lang="en-US" sz="1600" dirty="0" err="1"/>
              <a:t>java.util.Scanner</a:t>
            </a:r>
            <a:r>
              <a:rPr lang="en-US" sz="1600" dirty="0"/>
              <a:t>;</a:t>
            </a:r>
          </a:p>
          <a:p>
            <a:pPr marL="0" indent="0">
              <a:buNone/>
            </a:pPr>
            <a:br>
              <a:rPr lang="en-US" sz="1600" dirty="0"/>
            </a:br>
            <a:r>
              <a:rPr lang="en-US" sz="1600" dirty="0"/>
              <a:t>public class Main</a:t>
            </a:r>
          </a:p>
          <a:p>
            <a:pPr marL="0" indent="0">
              <a:buNone/>
            </a:pPr>
            <a:r>
              <a:rPr lang="en-US" sz="1600" dirty="0"/>
              <a:t>{ </a:t>
            </a:r>
          </a:p>
          <a:p>
            <a:pPr marL="0" indent="0">
              <a:buNone/>
            </a:pPr>
            <a:r>
              <a:rPr lang="en-US" sz="1600" dirty="0"/>
              <a:t>         public static void main(String[] </a:t>
            </a:r>
            <a:r>
              <a:rPr lang="en-US" sz="1600" dirty="0" err="1"/>
              <a:t>args</a:t>
            </a:r>
            <a:r>
              <a:rPr lang="en-US" sz="1600" dirty="0"/>
              <a:t>)</a:t>
            </a:r>
          </a:p>
          <a:p>
            <a:pPr marL="0" indent="0">
              <a:buNone/>
            </a:pPr>
            <a:r>
              <a:rPr lang="en-US" sz="1600" dirty="0"/>
              <a:t>         {</a:t>
            </a:r>
          </a:p>
          <a:p>
            <a:pPr marL="0" indent="0">
              <a:buNone/>
            </a:pPr>
            <a:r>
              <a:rPr lang="en-US" sz="1600" dirty="0"/>
              <a:t>	Scanner input = new Scanner(</a:t>
            </a:r>
            <a:r>
              <a:rPr lang="en-US" sz="1600" dirty="0" err="1"/>
              <a:t>System.in</a:t>
            </a:r>
            <a:r>
              <a:rPr lang="en-US" sz="1600" dirty="0"/>
              <a:t>);</a:t>
            </a:r>
          </a:p>
          <a:p>
            <a:pPr marL="0" indent="0">
              <a:buNone/>
            </a:pPr>
            <a:r>
              <a:rPr lang="en-US" sz="1600" dirty="0"/>
              <a:t>	</a:t>
            </a:r>
            <a:r>
              <a:rPr lang="en-US" sz="1600" dirty="0" err="1"/>
              <a:t>System.out.print</a:t>
            </a:r>
            <a:r>
              <a:rPr lang="en-US" sz="1600" dirty="0"/>
              <a:t>("Please enter a integer: ");</a:t>
            </a:r>
          </a:p>
          <a:p>
            <a:pPr marL="0" indent="0">
              <a:buNone/>
            </a:pPr>
            <a:r>
              <a:rPr lang="en-US" sz="1600" dirty="0"/>
              <a:t>	int </a:t>
            </a:r>
            <a:r>
              <a:rPr lang="en-US" sz="1600" dirty="0" err="1"/>
              <a:t>inputNum</a:t>
            </a:r>
            <a:r>
              <a:rPr lang="en-US" sz="1600" dirty="0"/>
              <a:t> = </a:t>
            </a:r>
            <a:r>
              <a:rPr lang="en-US" sz="1600" dirty="0" err="1"/>
              <a:t>input.nextInt</a:t>
            </a:r>
            <a:r>
              <a:rPr lang="en-US" sz="1600" dirty="0"/>
              <a:t>();</a:t>
            </a:r>
          </a:p>
          <a:p>
            <a:pPr marL="0" indent="0">
              <a:buNone/>
            </a:pPr>
            <a:r>
              <a:rPr lang="en-US" sz="1600" dirty="0"/>
              <a:t>        }</a:t>
            </a:r>
          </a:p>
          <a:p>
            <a:pPr marL="0" indent="0">
              <a:buNone/>
            </a:pPr>
            <a:r>
              <a:rPr lang="en-US" sz="1600" dirty="0"/>
              <a:t>}</a:t>
            </a:r>
          </a:p>
        </p:txBody>
      </p:sp>
      <p:pic>
        <p:nvPicPr>
          <p:cNvPr id="4" name="Picture 10" descr="elated image" title="Ja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923" y="138419"/>
            <a:ext cx="1868488" cy="186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8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C++ Variables &amp; Input</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sz="1600" dirty="0"/>
              <a:t>#include &lt;iostream&gt;</a:t>
            </a:r>
          </a:p>
          <a:p>
            <a:pPr marL="0" indent="0">
              <a:buNone/>
            </a:pPr>
            <a:r>
              <a:rPr lang="en-US" sz="1600" dirty="0"/>
              <a:t>#include &lt;string&gt;</a:t>
            </a:r>
          </a:p>
          <a:p>
            <a:pPr marL="0" indent="0">
              <a:buNone/>
            </a:pPr>
            <a:r>
              <a:rPr lang="en-US" sz="1600" dirty="0"/>
              <a:t>using namespace std;</a:t>
            </a:r>
          </a:p>
          <a:p>
            <a:pPr marL="0" indent="0">
              <a:buNone/>
            </a:pPr>
            <a:br>
              <a:rPr lang="en-US" sz="1600" dirty="0"/>
            </a:br>
            <a:r>
              <a:rPr lang="en-US" sz="1600" dirty="0"/>
              <a:t>int main () </a:t>
            </a:r>
          </a:p>
          <a:p>
            <a:pPr marL="0" indent="0">
              <a:buNone/>
            </a:pPr>
            <a:r>
              <a:rPr lang="en-US" sz="1600" dirty="0"/>
              <a:t>{</a:t>
            </a:r>
          </a:p>
          <a:p>
            <a:pPr marL="0" indent="0">
              <a:buNone/>
            </a:pPr>
            <a:r>
              <a:rPr lang="en-US" sz="1600" dirty="0"/>
              <a:t>	int </a:t>
            </a:r>
            <a:r>
              <a:rPr lang="en-US" sz="1600" dirty="0" err="1"/>
              <a:t>inputNum</a:t>
            </a:r>
            <a:r>
              <a:rPr lang="en-US" sz="1600" dirty="0"/>
              <a:t> = 0;</a:t>
            </a:r>
          </a:p>
          <a:p>
            <a:pPr marL="0" indent="0">
              <a:buNone/>
            </a:pPr>
            <a:r>
              <a:rPr lang="en-US" sz="1600" dirty="0"/>
              <a:t>	</a:t>
            </a:r>
            <a:r>
              <a:rPr lang="en-US" sz="1600" dirty="0" err="1"/>
              <a:t>cout</a:t>
            </a:r>
            <a:r>
              <a:rPr lang="en-US" sz="1600" dirty="0"/>
              <a:t> &lt;&lt; "Please enter an integer:";</a:t>
            </a:r>
          </a:p>
          <a:p>
            <a:pPr marL="0" indent="0">
              <a:buNone/>
            </a:pPr>
            <a:r>
              <a:rPr lang="en-US" sz="1600" dirty="0"/>
              <a:t>	</a:t>
            </a:r>
            <a:r>
              <a:rPr lang="en-US" sz="1600" dirty="0" err="1"/>
              <a:t>cin</a:t>
            </a:r>
            <a:r>
              <a:rPr lang="en-US" sz="1600" dirty="0"/>
              <a:t> &gt;&gt; </a:t>
            </a:r>
            <a:r>
              <a:rPr lang="en-US" sz="1600" dirty="0" err="1"/>
              <a:t>inputNum</a:t>
            </a:r>
            <a:r>
              <a:rPr lang="en-US" sz="1600" dirty="0"/>
              <a:t>;</a:t>
            </a:r>
          </a:p>
          <a:p>
            <a:pPr marL="0" indent="0">
              <a:buNone/>
            </a:pPr>
            <a:r>
              <a:rPr lang="en-US" sz="1600" dirty="0"/>
              <a:t>	return 0;</a:t>
            </a:r>
          </a:p>
          <a:p>
            <a:pPr marL="0" indent="0">
              <a:buNone/>
            </a:pPr>
            <a:r>
              <a:rPr lang="en-US" sz="1600" dirty="0"/>
              <a:t>}</a:t>
            </a:r>
          </a:p>
        </p:txBody>
      </p:sp>
      <p:pic>
        <p:nvPicPr>
          <p:cNvPr id="5" name="Picture 4" descr="A logo showing C++" title="C++ Logo">
            <a:extLst>
              <a:ext uri="{FF2B5EF4-FFF2-40B4-BE49-F238E27FC236}">
                <a16:creationId xmlns:a16="http://schemas.microsoft.com/office/drawing/2014/main" id="{3AA05AE6-856C-B54D-A51D-BB8FDE414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766" y="365127"/>
            <a:ext cx="1658584" cy="1861926"/>
          </a:xfrm>
          <a:prstGeom prst="rect">
            <a:avLst/>
          </a:prstGeom>
        </p:spPr>
      </p:pic>
    </p:spTree>
    <p:extLst>
      <p:ext uri="{BB962C8B-B14F-4D97-AF65-F5344CB8AC3E}">
        <p14:creationId xmlns:p14="http://schemas.microsoft.com/office/powerpoint/2010/main" val="170950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Escape Sequences</a:t>
            </a:r>
            <a:endParaRPr lang="en-US" dirty="0"/>
          </a:p>
        </p:txBody>
      </p:sp>
      <p:sp>
        <p:nvSpPr>
          <p:cNvPr id="3" name="Content Placeholder 2"/>
          <p:cNvSpPr>
            <a:spLocks noGrp="1"/>
          </p:cNvSpPr>
          <p:nvPr>
            <p:ph idx="1"/>
          </p:nvPr>
        </p:nvSpPr>
        <p:spPr>
          <a:xfrm>
            <a:off x="628650" y="1825624"/>
            <a:ext cx="7886700" cy="4531213"/>
          </a:xfrm>
        </p:spPr>
        <p:txBody>
          <a:bodyPr/>
          <a:lstStyle/>
          <a:p>
            <a:pPr marL="91440" indent="-91440" fontAlgn="auto">
              <a:buFont typeface="Calibri" panose="020F0502020204030204" pitchFamily="34" charset="0"/>
              <a:buChar char=" "/>
              <a:defRPr/>
            </a:pPr>
            <a:r>
              <a:rPr lang="en-US" altLang="en-US" sz="2900" dirty="0">
                <a:solidFill>
                  <a:schemeClr val="tx1">
                    <a:lumMod val="75000"/>
                    <a:lumOff val="25000"/>
                  </a:schemeClr>
                </a:solidFill>
              </a:rPr>
              <a:t>Printing and </a:t>
            </a:r>
            <a:r>
              <a:rPr lang="en-US" altLang="en-US" sz="2900" u="sng" dirty="0">
                <a:solidFill>
                  <a:schemeClr val="tx1">
                    <a:lumMod val="75000"/>
                    <a:lumOff val="25000"/>
                  </a:schemeClr>
                </a:solidFill>
              </a:rPr>
              <a:t>escape sequence</a:t>
            </a:r>
            <a:r>
              <a:rPr lang="en-US" altLang="en-US" sz="2900" dirty="0">
                <a:solidFill>
                  <a:schemeClr val="tx1">
                    <a:lumMod val="75000"/>
                    <a:lumOff val="25000"/>
                  </a:schemeClr>
                </a:solidFill>
              </a:rPr>
              <a:t> prints a special character in an output string.</a:t>
            </a:r>
          </a:p>
          <a:p>
            <a:pPr marL="91440" indent="-91440" fontAlgn="auto">
              <a:buFont typeface="Calibri" panose="020F0502020204030204" pitchFamily="34" charset="0"/>
              <a:buChar char=" "/>
              <a:defRPr/>
            </a:pPr>
            <a:r>
              <a:rPr lang="en-US" altLang="en-US" sz="2900" dirty="0">
                <a:solidFill>
                  <a:schemeClr val="tx1">
                    <a:lumMod val="75000"/>
                    <a:lumOff val="25000"/>
                  </a:schemeClr>
                </a:solidFill>
              </a:rPr>
              <a:t>Common escape sequences:</a:t>
            </a:r>
          </a:p>
          <a:p>
            <a:pPr marL="384048" lvl="1" indent="-182880" fontAlgn="auto">
              <a:buFont typeface="Calibri" pitchFamily="34" charset="0"/>
              <a:buChar char="◦"/>
              <a:defRPr/>
            </a:pPr>
            <a:r>
              <a:rPr lang="en-US" altLang="en-US" sz="2700" dirty="0">
                <a:solidFill>
                  <a:schemeClr val="tx1">
                    <a:lumMod val="75000"/>
                    <a:lumOff val="25000"/>
                  </a:schemeClr>
                </a:solidFill>
              </a:rPr>
              <a:t>\b	backspace. (</a:t>
            </a:r>
            <a:r>
              <a:rPr lang="en-US" altLang="en-US" sz="2700" dirty="0" err="1">
                <a:solidFill>
                  <a:schemeClr val="tx1">
                    <a:lumMod val="75000"/>
                    <a:lumOff val="25000"/>
                  </a:schemeClr>
                </a:solidFill>
              </a:rPr>
              <a:t>e.g</a:t>
            </a:r>
            <a:r>
              <a:rPr lang="en-US" altLang="en-US" sz="2700" dirty="0">
                <a:solidFill>
                  <a:schemeClr val="tx1">
                    <a:lumMod val="75000"/>
                    <a:lumOff val="25000"/>
                  </a:schemeClr>
                </a:solidFill>
              </a:rPr>
              <a:t> “B\</a:t>
            </a:r>
            <a:r>
              <a:rPr lang="en-US" altLang="en-US" sz="2700" dirty="0" err="1">
                <a:solidFill>
                  <a:schemeClr val="tx1">
                    <a:lumMod val="75000"/>
                    <a:lumOff val="25000"/>
                  </a:schemeClr>
                </a:solidFill>
              </a:rPr>
              <a:t>bsecz</a:t>
            </a:r>
            <a:r>
              <a:rPr lang="en-US" altLang="en-US" sz="2700" dirty="0">
                <a:solidFill>
                  <a:schemeClr val="tx1">
                    <a:lumMod val="75000"/>
                    <a:lumOff val="25000"/>
                  </a:schemeClr>
                </a:solidFill>
              </a:rPr>
              <a:t>\</a:t>
            </a:r>
            <a:r>
              <a:rPr lang="en-US" altLang="en-US" sz="2700" dirty="0" err="1">
                <a:solidFill>
                  <a:schemeClr val="tx1">
                    <a:lumMod val="75000"/>
                    <a:lumOff val="25000"/>
                  </a:schemeClr>
                </a:solidFill>
              </a:rPr>
              <a:t>bret</a:t>
            </a:r>
            <a:r>
              <a:rPr lang="en-US" altLang="en-US" sz="2700" dirty="0">
                <a:solidFill>
                  <a:schemeClr val="tx1">
                    <a:lumMod val="75000"/>
                    <a:lumOff val="25000"/>
                  </a:schemeClr>
                </a:solidFill>
              </a:rPr>
              <a:t>” prints what?)</a:t>
            </a:r>
          </a:p>
          <a:p>
            <a:pPr marL="384048" lvl="1" indent="-182880" fontAlgn="auto">
              <a:buFont typeface="Calibri" pitchFamily="34" charset="0"/>
              <a:buChar char="◦"/>
              <a:defRPr/>
            </a:pPr>
            <a:r>
              <a:rPr lang="en-US" altLang="en-US" sz="2700" dirty="0">
                <a:solidFill>
                  <a:schemeClr val="tx1">
                    <a:lumMod val="75000"/>
                    <a:lumOff val="25000"/>
                  </a:schemeClr>
                </a:solidFill>
              </a:rPr>
              <a:t>\t	tab</a:t>
            </a:r>
          </a:p>
          <a:p>
            <a:pPr marL="384048" lvl="1" indent="-182880" fontAlgn="auto">
              <a:buFont typeface="Calibri" pitchFamily="34" charset="0"/>
              <a:buChar char="◦"/>
              <a:defRPr/>
            </a:pPr>
            <a:r>
              <a:rPr lang="en-US" altLang="en-US" sz="2700" dirty="0">
                <a:solidFill>
                  <a:schemeClr val="tx1">
                    <a:lumMod val="75000"/>
                    <a:lumOff val="25000"/>
                  </a:schemeClr>
                </a:solidFill>
              </a:rPr>
              <a:t>\n	newline</a:t>
            </a:r>
          </a:p>
          <a:p>
            <a:pPr marL="384048" lvl="1" indent="-182880" fontAlgn="auto">
              <a:buFont typeface="Calibri" pitchFamily="34" charset="0"/>
              <a:buChar char="◦"/>
              <a:defRPr/>
            </a:pPr>
            <a:r>
              <a:rPr lang="en-US" altLang="en-US" sz="2700" dirty="0">
                <a:solidFill>
                  <a:schemeClr val="tx1">
                    <a:lumMod val="75000"/>
                    <a:lumOff val="25000"/>
                  </a:schemeClr>
                </a:solidFill>
              </a:rPr>
              <a:t>\r	carriage return</a:t>
            </a:r>
          </a:p>
          <a:p>
            <a:pPr marL="384048" lvl="1" indent="-182880" fontAlgn="auto">
              <a:buFont typeface="Calibri" pitchFamily="34" charset="0"/>
              <a:buChar char="◦"/>
              <a:defRPr/>
            </a:pPr>
            <a:r>
              <a:rPr lang="en-US" altLang="en-US" sz="2700" dirty="0">
                <a:solidFill>
                  <a:schemeClr val="tx1">
                    <a:lumMod val="75000"/>
                    <a:lumOff val="25000"/>
                  </a:schemeClr>
                </a:solidFill>
              </a:rPr>
              <a:t>\”	double quote</a:t>
            </a:r>
          </a:p>
          <a:p>
            <a:pPr marL="384048" lvl="1" indent="-182880" fontAlgn="auto">
              <a:buFont typeface="Calibri" pitchFamily="34" charset="0"/>
              <a:buChar char="◦"/>
              <a:defRPr/>
            </a:pPr>
            <a:r>
              <a:rPr lang="en-US" altLang="en-US" sz="2700" dirty="0">
                <a:solidFill>
                  <a:schemeClr val="tx1">
                    <a:lumMod val="75000"/>
                    <a:lumOff val="25000"/>
                  </a:schemeClr>
                </a:solidFill>
              </a:rPr>
              <a:t>\’	single quote</a:t>
            </a:r>
          </a:p>
          <a:p>
            <a:pPr marL="384048" lvl="1" indent="-182880" fontAlgn="auto">
              <a:buFont typeface="Calibri" pitchFamily="34" charset="0"/>
              <a:buChar char="◦"/>
              <a:defRPr/>
            </a:pPr>
            <a:r>
              <a:rPr lang="en-US" altLang="en-US" sz="2700" dirty="0">
                <a:solidFill>
                  <a:schemeClr val="tx1">
                    <a:lumMod val="75000"/>
                    <a:lumOff val="25000"/>
                  </a:schemeClr>
                </a:solidFill>
              </a:rPr>
              <a:t>\\	backslash</a:t>
            </a:r>
          </a:p>
          <a:p>
            <a:pPr marL="91440" indent="-91440" fontAlgn="auto">
              <a:buFont typeface="Arial" charset="0"/>
              <a:buNone/>
              <a:defRPr/>
            </a:pPr>
            <a:endParaRPr lang="en-US" altLang="en-US" sz="3300" dirty="0">
              <a:solidFill>
                <a:schemeClr val="tx1">
                  <a:lumMod val="75000"/>
                  <a:lumOff val="25000"/>
                </a:schemeClr>
              </a:solidFill>
            </a:endParaRPr>
          </a:p>
        </p:txBody>
      </p:sp>
    </p:spTree>
    <p:extLst>
      <p:ext uri="{BB962C8B-B14F-4D97-AF65-F5344CB8AC3E}">
        <p14:creationId xmlns:p14="http://schemas.microsoft.com/office/powerpoint/2010/main" val="21567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54782"/>
          </a:xfrm>
        </p:spPr>
        <p:txBody>
          <a:bodyPr/>
          <a:lstStyle/>
          <a:p>
            <a:r>
              <a:rPr lang="en-US" dirty="0">
                <a:solidFill>
                  <a:schemeClr val="tx1">
                    <a:lumMod val="75000"/>
                    <a:lumOff val="25000"/>
                  </a:schemeClr>
                </a:solidFill>
              </a:rPr>
              <a:t>Data Types</a:t>
            </a:r>
            <a:endParaRPr lang="en-US" dirty="0"/>
          </a:p>
        </p:txBody>
      </p:sp>
      <p:sp>
        <p:nvSpPr>
          <p:cNvPr id="3" name="Content Placeholder 2"/>
          <p:cNvSpPr>
            <a:spLocks noGrp="1"/>
          </p:cNvSpPr>
          <p:nvPr>
            <p:ph idx="1"/>
          </p:nvPr>
        </p:nvSpPr>
        <p:spPr>
          <a:xfrm>
            <a:off x="628650" y="1019909"/>
            <a:ext cx="7886700" cy="4351338"/>
          </a:xfrm>
        </p:spPr>
        <p:txBody>
          <a:bodyPr/>
          <a:lstStyle/>
          <a:p>
            <a:pPr marL="354965" indent="-342900" defTabSz="457200">
              <a:spcBef>
                <a:spcPts val="0"/>
              </a:spcBef>
              <a:buFont typeface="Arial"/>
              <a:buChar char="•"/>
              <a:tabLst>
                <a:tab pos="354965" algn="l"/>
              </a:tabLst>
              <a:defRPr/>
            </a:pPr>
            <a:r>
              <a:rPr lang="en-US" sz="3200" spc="-15" dirty="0">
                <a:solidFill>
                  <a:schemeClr val="tx1">
                    <a:lumMod val="75000"/>
                    <a:lumOff val="25000"/>
                  </a:schemeClr>
                </a:solidFill>
                <a:latin typeface="Arial"/>
                <a:cs typeface="Arial"/>
              </a:rPr>
              <a:t>8 </a:t>
            </a:r>
            <a:r>
              <a:rPr lang="en-US" sz="3200" u="sng" dirty="0">
                <a:solidFill>
                  <a:schemeClr val="tx1">
                    <a:lumMod val="75000"/>
                    <a:lumOff val="25000"/>
                  </a:schemeClr>
                </a:solidFill>
                <a:latin typeface="Arial"/>
                <a:cs typeface="Arial"/>
              </a:rPr>
              <a:t>sim</a:t>
            </a:r>
            <a:r>
              <a:rPr lang="en-US" sz="3200" u="sng" spc="-20" dirty="0">
                <a:solidFill>
                  <a:schemeClr val="tx1">
                    <a:lumMod val="75000"/>
                    <a:lumOff val="25000"/>
                  </a:schemeClr>
                </a:solidFill>
                <a:latin typeface="Arial"/>
                <a:cs typeface="Arial"/>
              </a:rPr>
              <a:t>p</a:t>
            </a:r>
            <a:r>
              <a:rPr lang="en-US" sz="3200" u="sng" dirty="0">
                <a:solidFill>
                  <a:schemeClr val="tx1">
                    <a:lumMod val="75000"/>
                    <a:lumOff val="25000"/>
                  </a:schemeClr>
                </a:solidFill>
                <a:latin typeface="Arial"/>
                <a:cs typeface="Arial"/>
              </a:rPr>
              <a:t>le</a:t>
            </a:r>
            <a:r>
              <a:rPr lang="en-US" sz="3200" spc="-10" dirty="0">
                <a:solidFill>
                  <a:schemeClr val="tx1">
                    <a:lumMod val="75000"/>
                    <a:lumOff val="25000"/>
                  </a:schemeClr>
                </a:solidFill>
                <a:latin typeface="Arial"/>
                <a:cs typeface="Arial"/>
              </a:rPr>
              <a:t> d</a:t>
            </a:r>
            <a:r>
              <a:rPr lang="en-US" sz="3200" dirty="0">
                <a:solidFill>
                  <a:schemeClr val="tx1">
                    <a:lumMod val="75000"/>
                    <a:lumOff val="25000"/>
                  </a:schemeClr>
                </a:solidFill>
                <a:latin typeface="Arial"/>
                <a:cs typeface="Arial"/>
              </a:rPr>
              <a:t>a</a:t>
            </a:r>
            <a:r>
              <a:rPr lang="en-US" sz="3200" spc="-10" dirty="0">
                <a:solidFill>
                  <a:schemeClr val="tx1">
                    <a:lumMod val="75000"/>
                    <a:lumOff val="25000"/>
                  </a:schemeClr>
                </a:solidFill>
                <a:latin typeface="Arial"/>
                <a:cs typeface="Arial"/>
              </a:rPr>
              <a:t>t</a:t>
            </a:r>
            <a:r>
              <a:rPr lang="en-US" sz="3200" dirty="0">
                <a:solidFill>
                  <a:schemeClr val="tx1">
                    <a:lumMod val="75000"/>
                    <a:lumOff val="25000"/>
                  </a:schemeClr>
                </a:solidFill>
                <a:latin typeface="Arial"/>
                <a:cs typeface="Arial"/>
              </a:rPr>
              <a:t>a</a:t>
            </a:r>
            <a:r>
              <a:rPr lang="en-US" sz="3200" spc="-25" dirty="0">
                <a:solidFill>
                  <a:schemeClr val="tx1">
                    <a:lumMod val="75000"/>
                    <a:lumOff val="25000"/>
                  </a:schemeClr>
                </a:solidFill>
                <a:latin typeface="Arial"/>
                <a:cs typeface="Arial"/>
              </a:rPr>
              <a:t> </a:t>
            </a:r>
            <a:r>
              <a:rPr lang="en-US" sz="3200" dirty="0">
                <a:solidFill>
                  <a:schemeClr val="tx1">
                    <a:lumMod val="75000"/>
                    <a:lumOff val="25000"/>
                  </a:schemeClr>
                </a:solidFill>
                <a:latin typeface="Arial"/>
                <a:cs typeface="Arial"/>
              </a:rPr>
              <a:t>typ</a:t>
            </a:r>
            <a:r>
              <a:rPr lang="en-US" sz="3200" spc="-15" dirty="0">
                <a:solidFill>
                  <a:schemeClr val="tx1">
                    <a:lumMod val="75000"/>
                    <a:lumOff val="25000"/>
                  </a:schemeClr>
                </a:solidFill>
                <a:latin typeface="Arial"/>
                <a:cs typeface="Arial"/>
              </a:rPr>
              <a:t>e</a:t>
            </a:r>
            <a:r>
              <a:rPr lang="en-US" sz="3200" dirty="0">
                <a:solidFill>
                  <a:schemeClr val="tx1">
                    <a:lumMod val="75000"/>
                    <a:lumOff val="25000"/>
                  </a:schemeClr>
                </a:solidFill>
                <a:latin typeface="Arial"/>
                <a:cs typeface="Arial"/>
              </a:rPr>
              <a:t>s:</a:t>
            </a:r>
          </a:p>
          <a:p>
            <a:pPr marL="91440" indent="-91440" defTabSz="457200">
              <a:lnSpc>
                <a:spcPts val="650"/>
              </a:lnSpc>
              <a:spcBef>
                <a:spcPts val="37"/>
              </a:spcBef>
              <a:buFont typeface="Arial"/>
              <a:buChar char="•"/>
              <a:defRPr/>
            </a:pPr>
            <a:endParaRPr lang="en-US" sz="650" dirty="0">
              <a:solidFill>
                <a:schemeClr val="tx1">
                  <a:lumMod val="75000"/>
                  <a:lumOff val="25000"/>
                </a:schemeClr>
              </a:solidFill>
            </a:endParaRPr>
          </a:p>
          <a:p>
            <a:pPr marL="756285" lvl="1" indent="-287020" defTabSz="457200" fontAlgn="auto">
              <a:spcBef>
                <a:spcPts val="0"/>
              </a:spcBef>
              <a:spcAft>
                <a:spcPts val="0"/>
              </a:spcAft>
              <a:buFont typeface="Arial"/>
              <a:buChar char="–"/>
              <a:tabLst>
                <a:tab pos="756285" algn="l"/>
              </a:tabLst>
              <a:defRPr/>
            </a:pPr>
            <a:r>
              <a:rPr lang="en-US" sz="2800" spc="-20" dirty="0">
                <a:solidFill>
                  <a:schemeClr val="tx1">
                    <a:lumMod val="75000"/>
                    <a:lumOff val="25000"/>
                  </a:schemeClr>
                </a:solidFill>
                <a:latin typeface="Arial"/>
                <a:cs typeface="Arial"/>
              </a:rPr>
              <a:t>4</a:t>
            </a:r>
            <a:r>
              <a:rPr lang="en-US" sz="2800" spc="-5" dirty="0">
                <a:solidFill>
                  <a:schemeClr val="tx1">
                    <a:lumMod val="75000"/>
                    <a:lumOff val="25000"/>
                  </a:schemeClr>
                </a:solidFill>
                <a:latin typeface="Arial"/>
                <a:cs typeface="Arial"/>
              </a:rPr>
              <a:t> s</a:t>
            </a:r>
            <a:r>
              <a:rPr lang="en-US" sz="2800" spc="-20" dirty="0">
                <a:solidFill>
                  <a:schemeClr val="tx1">
                    <a:lumMod val="75000"/>
                    <a:lumOff val="25000"/>
                  </a:schemeClr>
                </a:solidFill>
                <a:latin typeface="Arial"/>
                <a:cs typeface="Arial"/>
              </a:rPr>
              <a:t>u</a:t>
            </a:r>
            <a:r>
              <a:rPr lang="en-US" sz="2800" spc="-15" dirty="0">
                <a:solidFill>
                  <a:schemeClr val="tx1">
                    <a:lumMod val="75000"/>
                    <a:lumOff val="25000"/>
                  </a:schemeClr>
                </a:solidFill>
                <a:latin typeface="Arial"/>
                <a:cs typeface="Arial"/>
              </a:rPr>
              <a:t>bsets</a:t>
            </a:r>
            <a:r>
              <a:rPr lang="en-US" sz="2800" spc="-5" dirty="0">
                <a:solidFill>
                  <a:schemeClr val="tx1">
                    <a:lumMod val="75000"/>
                    <a:lumOff val="25000"/>
                  </a:schemeClr>
                </a:solidFill>
                <a:latin typeface="Arial"/>
                <a:cs typeface="Arial"/>
              </a:rPr>
              <a:t> </a:t>
            </a:r>
            <a:r>
              <a:rPr lang="en-US" sz="2800" spc="-15" dirty="0">
                <a:solidFill>
                  <a:schemeClr val="tx1">
                    <a:lumMod val="75000"/>
                    <a:lumOff val="25000"/>
                  </a:schemeClr>
                </a:solidFill>
                <a:latin typeface="Arial"/>
                <a:cs typeface="Arial"/>
              </a:rPr>
              <a:t>of</a:t>
            </a:r>
            <a:r>
              <a:rPr lang="en-US" sz="2800" spc="-5" dirty="0">
                <a:solidFill>
                  <a:schemeClr val="tx1">
                    <a:lumMod val="75000"/>
                    <a:lumOff val="25000"/>
                  </a:schemeClr>
                </a:solidFill>
                <a:latin typeface="Arial"/>
                <a:cs typeface="Arial"/>
              </a:rPr>
              <a:t> </a:t>
            </a:r>
            <a:r>
              <a:rPr lang="en-US" sz="2800" spc="-15" dirty="0">
                <a:solidFill>
                  <a:schemeClr val="tx1">
                    <a:lumMod val="75000"/>
                    <a:lumOff val="25000"/>
                  </a:schemeClr>
                </a:solidFill>
                <a:latin typeface="Arial"/>
                <a:cs typeface="Arial"/>
              </a:rPr>
              <a:t>in</a:t>
            </a:r>
            <a:r>
              <a:rPr lang="en-US" sz="2800" spc="-5" dirty="0">
                <a:solidFill>
                  <a:schemeClr val="tx1">
                    <a:lumMod val="75000"/>
                    <a:lumOff val="25000"/>
                  </a:schemeClr>
                </a:solidFill>
                <a:latin typeface="Arial"/>
                <a:cs typeface="Arial"/>
              </a:rPr>
              <a:t>t</a:t>
            </a:r>
            <a:r>
              <a:rPr lang="en-US" sz="2800" spc="-20" dirty="0">
                <a:solidFill>
                  <a:schemeClr val="tx1">
                    <a:lumMod val="75000"/>
                    <a:lumOff val="25000"/>
                  </a:schemeClr>
                </a:solidFill>
                <a:latin typeface="Arial"/>
                <a:cs typeface="Arial"/>
              </a:rPr>
              <a:t>e</a:t>
            </a:r>
            <a:r>
              <a:rPr lang="en-US" sz="2800" spc="-15" dirty="0">
                <a:solidFill>
                  <a:schemeClr val="tx1">
                    <a:lumMod val="75000"/>
                    <a:lumOff val="25000"/>
                  </a:schemeClr>
                </a:solidFill>
                <a:latin typeface="Arial"/>
                <a:cs typeface="Arial"/>
              </a:rPr>
              <a:t>g</a:t>
            </a:r>
            <a:r>
              <a:rPr lang="en-US" sz="2800" spc="-20" dirty="0">
                <a:solidFill>
                  <a:schemeClr val="tx1">
                    <a:lumMod val="75000"/>
                    <a:lumOff val="25000"/>
                  </a:schemeClr>
                </a:solidFill>
                <a:latin typeface="Arial"/>
                <a:cs typeface="Arial"/>
              </a:rPr>
              <a:t>e</a:t>
            </a:r>
            <a:r>
              <a:rPr lang="en-US" sz="2800" spc="-5" dirty="0">
                <a:solidFill>
                  <a:schemeClr val="tx1">
                    <a:lumMod val="75000"/>
                    <a:lumOff val="25000"/>
                  </a:schemeClr>
                </a:solidFill>
                <a:latin typeface="Arial"/>
                <a:cs typeface="Arial"/>
              </a:rPr>
              <a:t>r</a:t>
            </a:r>
            <a:r>
              <a:rPr lang="en-US" sz="2800" spc="-15" dirty="0">
                <a:solidFill>
                  <a:schemeClr val="tx1">
                    <a:lumMod val="75000"/>
                    <a:lumOff val="25000"/>
                  </a:schemeClr>
                </a:solidFill>
                <a:latin typeface="Arial"/>
                <a:cs typeface="Arial"/>
              </a:rPr>
              <a:t>s (</a:t>
            </a:r>
            <a:r>
              <a:rPr lang="en-US" sz="2800" spc="-15" dirty="0" err="1">
                <a:solidFill>
                  <a:schemeClr val="tx1">
                    <a:lumMod val="75000"/>
                    <a:lumOff val="25000"/>
                  </a:schemeClr>
                </a:solidFill>
                <a:latin typeface="Arial"/>
                <a:cs typeface="Arial"/>
              </a:rPr>
              <a:t>int</a:t>
            </a:r>
            <a:r>
              <a:rPr lang="en-US" sz="2800" spc="-15" dirty="0">
                <a:solidFill>
                  <a:schemeClr val="tx1">
                    <a:lumMod val="75000"/>
                    <a:lumOff val="25000"/>
                  </a:schemeClr>
                </a:solidFill>
                <a:latin typeface="Arial"/>
                <a:cs typeface="Arial"/>
              </a:rPr>
              <a:t>, long, short, byte)</a:t>
            </a:r>
            <a:endParaRPr lang="en-US" sz="2800" dirty="0">
              <a:solidFill>
                <a:schemeClr val="tx1">
                  <a:lumMod val="75000"/>
                  <a:lumOff val="25000"/>
                </a:schemeClr>
              </a:solidFill>
              <a:latin typeface="Arial"/>
              <a:cs typeface="Arial"/>
            </a:endParaRPr>
          </a:p>
          <a:p>
            <a:pPr marL="384048" lvl="1" indent="-182880" defTabSz="457200" fontAlgn="auto">
              <a:lnSpc>
                <a:spcPts val="650"/>
              </a:lnSpc>
              <a:spcBef>
                <a:spcPts val="21"/>
              </a:spcBef>
              <a:spcAft>
                <a:spcPts val="0"/>
              </a:spcAft>
              <a:buFont typeface="Arial"/>
              <a:buChar char="–"/>
              <a:defRPr/>
            </a:pPr>
            <a:endParaRPr lang="en-US" sz="650" dirty="0">
              <a:solidFill>
                <a:schemeClr val="tx1">
                  <a:lumMod val="75000"/>
                  <a:lumOff val="25000"/>
                </a:schemeClr>
              </a:solidFill>
            </a:endParaRPr>
          </a:p>
          <a:p>
            <a:pPr marL="756285" lvl="1" indent="-287020" defTabSz="457200" fontAlgn="auto">
              <a:spcBef>
                <a:spcPts val="0"/>
              </a:spcBef>
              <a:spcAft>
                <a:spcPts val="0"/>
              </a:spcAft>
              <a:buFont typeface="Arial"/>
              <a:buChar char="–"/>
              <a:tabLst>
                <a:tab pos="756285" algn="l"/>
              </a:tabLst>
              <a:defRPr/>
            </a:pPr>
            <a:r>
              <a:rPr lang="en-US" sz="2800" spc="-20" dirty="0">
                <a:solidFill>
                  <a:schemeClr val="tx1">
                    <a:lumMod val="75000"/>
                    <a:lumOff val="25000"/>
                  </a:schemeClr>
                </a:solidFill>
                <a:latin typeface="Arial"/>
                <a:cs typeface="Arial"/>
              </a:rPr>
              <a:t>2</a:t>
            </a:r>
            <a:r>
              <a:rPr lang="en-US" sz="2800" spc="-5" dirty="0">
                <a:solidFill>
                  <a:schemeClr val="tx1">
                    <a:lumMod val="75000"/>
                    <a:lumOff val="25000"/>
                  </a:schemeClr>
                </a:solidFill>
                <a:latin typeface="Arial"/>
                <a:cs typeface="Arial"/>
              </a:rPr>
              <a:t> s</a:t>
            </a:r>
            <a:r>
              <a:rPr lang="en-US" sz="2800" spc="-20" dirty="0">
                <a:solidFill>
                  <a:schemeClr val="tx1">
                    <a:lumMod val="75000"/>
                    <a:lumOff val="25000"/>
                  </a:schemeClr>
                </a:solidFill>
                <a:latin typeface="Arial"/>
                <a:cs typeface="Arial"/>
              </a:rPr>
              <a:t>u</a:t>
            </a:r>
            <a:r>
              <a:rPr lang="en-US" sz="2800" spc="-15" dirty="0">
                <a:solidFill>
                  <a:schemeClr val="tx1">
                    <a:lumMod val="75000"/>
                    <a:lumOff val="25000"/>
                  </a:schemeClr>
                </a:solidFill>
                <a:latin typeface="Arial"/>
                <a:cs typeface="Arial"/>
              </a:rPr>
              <a:t>bsets</a:t>
            </a:r>
            <a:r>
              <a:rPr lang="en-US" sz="2800" spc="-5" dirty="0">
                <a:solidFill>
                  <a:schemeClr val="tx1">
                    <a:lumMod val="75000"/>
                    <a:lumOff val="25000"/>
                  </a:schemeClr>
                </a:solidFill>
                <a:latin typeface="Arial"/>
                <a:cs typeface="Arial"/>
              </a:rPr>
              <a:t> </a:t>
            </a:r>
            <a:r>
              <a:rPr lang="en-US" sz="2800" spc="-15" dirty="0">
                <a:solidFill>
                  <a:schemeClr val="tx1">
                    <a:lumMod val="75000"/>
                    <a:lumOff val="25000"/>
                  </a:schemeClr>
                </a:solidFill>
                <a:latin typeface="Arial"/>
                <a:cs typeface="Arial"/>
              </a:rPr>
              <a:t>of</a:t>
            </a:r>
            <a:r>
              <a:rPr lang="en-US" sz="2800" spc="-5" dirty="0">
                <a:solidFill>
                  <a:schemeClr val="tx1">
                    <a:lumMod val="75000"/>
                    <a:lumOff val="25000"/>
                  </a:schemeClr>
                </a:solidFill>
                <a:latin typeface="Arial"/>
                <a:cs typeface="Arial"/>
              </a:rPr>
              <a:t> </a:t>
            </a:r>
            <a:r>
              <a:rPr lang="en-US" sz="2800" spc="-10" dirty="0">
                <a:solidFill>
                  <a:schemeClr val="tx1">
                    <a:lumMod val="75000"/>
                    <a:lumOff val="25000"/>
                  </a:schemeClr>
                </a:solidFill>
                <a:latin typeface="Arial"/>
                <a:cs typeface="Arial"/>
              </a:rPr>
              <a:t>fl</a:t>
            </a:r>
            <a:r>
              <a:rPr lang="en-US" sz="2800" spc="-15" dirty="0">
                <a:solidFill>
                  <a:schemeClr val="tx1">
                    <a:lumMod val="75000"/>
                    <a:lumOff val="25000"/>
                  </a:schemeClr>
                </a:solidFill>
                <a:latin typeface="Arial"/>
                <a:cs typeface="Arial"/>
              </a:rPr>
              <a:t>oat</a:t>
            </a:r>
            <a:r>
              <a:rPr lang="en-US" sz="2800" spc="-5" dirty="0">
                <a:solidFill>
                  <a:schemeClr val="tx1">
                    <a:lumMod val="75000"/>
                    <a:lumOff val="25000"/>
                  </a:schemeClr>
                </a:solidFill>
                <a:latin typeface="Arial"/>
                <a:cs typeface="Arial"/>
              </a:rPr>
              <a:t>i</a:t>
            </a:r>
            <a:r>
              <a:rPr lang="en-US" sz="2800" spc="-20" dirty="0">
                <a:solidFill>
                  <a:schemeClr val="tx1">
                    <a:lumMod val="75000"/>
                    <a:lumOff val="25000"/>
                  </a:schemeClr>
                </a:solidFill>
                <a:latin typeface="Arial"/>
                <a:cs typeface="Arial"/>
              </a:rPr>
              <a:t>ng</a:t>
            </a:r>
            <a:r>
              <a:rPr lang="en-US" sz="2800" spc="5" dirty="0">
                <a:solidFill>
                  <a:schemeClr val="tx1">
                    <a:lumMod val="75000"/>
                    <a:lumOff val="25000"/>
                  </a:schemeClr>
                </a:solidFill>
                <a:latin typeface="Arial"/>
                <a:cs typeface="Arial"/>
              </a:rPr>
              <a:t> </a:t>
            </a:r>
            <a:r>
              <a:rPr lang="en-US" sz="2800" spc="-20" dirty="0">
                <a:solidFill>
                  <a:schemeClr val="tx1">
                    <a:lumMod val="75000"/>
                    <a:lumOff val="25000"/>
                  </a:schemeClr>
                </a:solidFill>
                <a:latin typeface="Arial"/>
                <a:cs typeface="Arial"/>
              </a:rPr>
              <a:t>p</a:t>
            </a:r>
            <a:r>
              <a:rPr lang="en-US" sz="2800" spc="-10" dirty="0">
                <a:solidFill>
                  <a:schemeClr val="tx1">
                    <a:lumMod val="75000"/>
                    <a:lumOff val="25000"/>
                  </a:schemeClr>
                </a:solidFill>
                <a:latin typeface="Arial"/>
                <a:cs typeface="Arial"/>
              </a:rPr>
              <a:t>oi</a:t>
            </a:r>
            <a:r>
              <a:rPr lang="en-US" sz="2800" spc="-15" dirty="0">
                <a:solidFill>
                  <a:schemeClr val="tx1">
                    <a:lumMod val="75000"/>
                    <a:lumOff val="25000"/>
                  </a:schemeClr>
                </a:solidFill>
                <a:latin typeface="Arial"/>
                <a:cs typeface="Arial"/>
              </a:rPr>
              <a:t>n</a:t>
            </a:r>
            <a:r>
              <a:rPr lang="en-US" sz="2800" spc="-10" dirty="0">
                <a:solidFill>
                  <a:schemeClr val="tx1">
                    <a:lumMod val="75000"/>
                    <a:lumOff val="25000"/>
                  </a:schemeClr>
                </a:solidFill>
                <a:latin typeface="Arial"/>
                <a:cs typeface="Arial"/>
              </a:rPr>
              <a:t>t</a:t>
            </a:r>
            <a:r>
              <a:rPr lang="en-US" sz="2800" spc="-5" dirty="0">
                <a:solidFill>
                  <a:schemeClr val="tx1">
                    <a:lumMod val="75000"/>
                    <a:lumOff val="25000"/>
                  </a:schemeClr>
                </a:solidFill>
                <a:latin typeface="Arial"/>
                <a:cs typeface="Arial"/>
              </a:rPr>
              <a:t> </a:t>
            </a:r>
            <a:r>
              <a:rPr lang="en-US" sz="2800" spc="-15" dirty="0">
                <a:solidFill>
                  <a:schemeClr val="tx1">
                    <a:lumMod val="75000"/>
                    <a:lumOff val="25000"/>
                  </a:schemeClr>
                </a:solidFill>
                <a:latin typeface="Arial"/>
                <a:cs typeface="Arial"/>
              </a:rPr>
              <a:t>n</a:t>
            </a:r>
            <a:r>
              <a:rPr lang="en-US" sz="2800" spc="-20" dirty="0">
                <a:solidFill>
                  <a:schemeClr val="tx1">
                    <a:lumMod val="75000"/>
                    <a:lumOff val="25000"/>
                  </a:schemeClr>
                </a:solidFill>
                <a:latin typeface="Arial"/>
                <a:cs typeface="Arial"/>
              </a:rPr>
              <a:t>um</a:t>
            </a:r>
            <a:r>
              <a:rPr lang="en-US" sz="2800" spc="-15" dirty="0">
                <a:solidFill>
                  <a:schemeClr val="tx1">
                    <a:lumMod val="75000"/>
                    <a:lumOff val="25000"/>
                  </a:schemeClr>
                </a:solidFill>
                <a:latin typeface="Arial"/>
                <a:cs typeface="Arial"/>
              </a:rPr>
              <a:t>b</a:t>
            </a:r>
            <a:r>
              <a:rPr lang="en-US" sz="2800" spc="-20" dirty="0">
                <a:solidFill>
                  <a:schemeClr val="tx1">
                    <a:lumMod val="75000"/>
                    <a:lumOff val="25000"/>
                  </a:schemeClr>
                </a:solidFill>
                <a:latin typeface="Arial"/>
                <a:cs typeface="Arial"/>
              </a:rPr>
              <a:t>e</a:t>
            </a:r>
            <a:r>
              <a:rPr lang="en-US" sz="2800" spc="-5" dirty="0">
                <a:solidFill>
                  <a:schemeClr val="tx1">
                    <a:lumMod val="75000"/>
                    <a:lumOff val="25000"/>
                  </a:schemeClr>
                </a:solidFill>
                <a:latin typeface="Arial"/>
                <a:cs typeface="Arial"/>
              </a:rPr>
              <a:t>r</a:t>
            </a:r>
            <a:r>
              <a:rPr lang="en-US" sz="2800" spc="-15" dirty="0">
                <a:solidFill>
                  <a:schemeClr val="tx1">
                    <a:lumMod val="75000"/>
                    <a:lumOff val="25000"/>
                  </a:schemeClr>
                </a:solidFill>
                <a:latin typeface="Arial"/>
                <a:cs typeface="Arial"/>
              </a:rPr>
              <a:t>s (float and double)</a:t>
            </a:r>
            <a:endParaRPr lang="en-US" sz="2800" dirty="0">
              <a:solidFill>
                <a:schemeClr val="tx1">
                  <a:lumMod val="75000"/>
                  <a:lumOff val="25000"/>
                </a:schemeClr>
              </a:solidFill>
              <a:latin typeface="Arial"/>
              <a:cs typeface="Arial"/>
            </a:endParaRPr>
          </a:p>
          <a:p>
            <a:pPr marL="384048" lvl="1" indent="-182880" defTabSz="457200" fontAlgn="auto">
              <a:lnSpc>
                <a:spcPts val="650"/>
              </a:lnSpc>
              <a:spcBef>
                <a:spcPts val="24"/>
              </a:spcBef>
              <a:spcAft>
                <a:spcPts val="0"/>
              </a:spcAft>
              <a:buFont typeface="Arial"/>
              <a:buChar char="–"/>
              <a:defRPr/>
            </a:pPr>
            <a:endParaRPr lang="en-US" sz="650" dirty="0">
              <a:solidFill>
                <a:schemeClr val="tx1">
                  <a:lumMod val="75000"/>
                  <a:lumOff val="25000"/>
                </a:schemeClr>
              </a:solidFill>
            </a:endParaRPr>
          </a:p>
          <a:p>
            <a:pPr marL="756285" lvl="1" indent="-287020" defTabSz="457200" fontAlgn="auto">
              <a:spcBef>
                <a:spcPts val="0"/>
              </a:spcBef>
              <a:spcAft>
                <a:spcPts val="0"/>
              </a:spcAft>
              <a:buFont typeface="Arial"/>
              <a:buChar char="–"/>
              <a:tabLst>
                <a:tab pos="756285" algn="l"/>
              </a:tabLst>
              <a:defRPr/>
            </a:pPr>
            <a:r>
              <a:rPr lang="en-US" sz="2800" spc="-20" dirty="0">
                <a:solidFill>
                  <a:schemeClr val="tx1">
                    <a:lumMod val="75000"/>
                    <a:lumOff val="25000"/>
                  </a:schemeClr>
                </a:solidFill>
                <a:latin typeface="Arial"/>
                <a:cs typeface="Arial"/>
              </a:rPr>
              <a:t>Char</a:t>
            </a:r>
            <a:r>
              <a:rPr lang="en-US" sz="2800" spc="-15" dirty="0">
                <a:solidFill>
                  <a:schemeClr val="tx1">
                    <a:lumMod val="75000"/>
                    <a:lumOff val="25000"/>
                  </a:schemeClr>
                </a:solidFill>
                <a:latin typeface="Arial"/>
                <a:cs typeface="Arial"/>
              </a:rPr>
              <a:t>acte</a:t>
            </a:r>
            <a:r>
              <a:rPr lang="en-US" sz="2800" spc="-10" dirty="0">
                <a:solidFill>
                  <a:schemeClr val="tx1">
                    <a:lumMod val="75000"/>
                    <a:lumOff val="25000"/>
                  </a:schemeClr>
                </a:solidFill>
                <a:latin typeface="Arial"/>
                <a:cs typeface="Arial"/>
              </a:rPr>
              <a:t>r</a:t>
            </a:r>
            <a:endParaRPr lang="en-US" sz="2800" dirty="0">
              <a:solidFill>
                <a:schemeClr val="tx1">
                  <a:lumMod val="75000"/>
                  <a:lumOff val="25000"/>
                </a:schemeClr>
              </a:solidFill>
              <a:latin typeface="Arial"/>
              <a:cs typeface="Arial"/>
            </a:endParaRPr>
          </a:p>
          <a:p>
            <a:pPr marL="384048" lvl="1" indent="-182880" defTabSz="457200" fontAlgn="auto">
              <a:lnSpc>
                <a:spcPts val="650"/>
              </a:lnSpc>
              <a:spcBef>
                <a:spcPts val="22"/>
              </a:spcBef>
              <a:spcAft>
                <a:spcPts val="0"/>
              </a:spcAft>
              <a:buFont typeface="Arial"/>
              <a:buChar char="–"/>
              <a:defRPr/>
            </a:pPr>
            <a:endParaRPr lang="en-US" sz="650" dirty="0">
              <a:solidFill>
                <a:schemeClr val="tx1">
                  <a:lumMod val="75000"/>
                  <a:lumOff val="25000"/>
                </a:schemeClr>
              </a:solidFill>
            </a:endParaRPr>
          </a:p>
          <a:p>
            <a:pPr marL="756285" lvl="1" indent="-287020" defTabSz="457200" fontAlgn="auto">
              <a:spcBef>
                <a:spcPts val="0"/>
              </a:spcBef>
              <a:spcAft>
                <a:spcPts val="0"/>
              </a:spcAft>
              <a:buFont typeface="Arial"/>
              <a:buChar char="–"/>
              <a:tabLst>
                <a:tab pos="756285" algn="l"/>
              </a:tabLst>
              <a:defRPr/>
            </a:pPr>
            <a:r>
              <a:rPr lang="en-US" sz="2800" spc="-20" dirty="0">
                <a:solidFill>
                  <a:schemeClr val="tx1">
                    <a:lumMod val="75000"/>
                    <a:lumOff val="25000"/>
                  </a:schemeClr>
                </a:solidFill>
                <a:latin typeface="Arial"/>
                <a:cs typeface="Arial"/>
              </a:rPr>
              <a:t>Boo</a:t>
            </a:r>
            <a:r>
              <a:rPr lang="en-US" sz="2800" spc="-5" dirty="0">
                <a:solidFill>
                  <a:schemeClr val="tx1">
                    <a:lumMod val="75000"/>
                    <a:lumOff val="25000"/>
                  </a:schemeClr>
                </a:solidFill>
                <a:latin typeface="Arial"/>
                <a:cs typeface="Arial"/>
              </a:rPr>
              <a:t>l</a:t>
            </a:r>
            <a:r>
              <a:rPr lang="en-US" sz="2800" spc="-20" dirty="0">
                <a:solidFill>
                  <a:schemeClr val="tx1">
                    <a:lumMod val="75000"/>
                    <a:lumOff val="25000"/>
                  </a:schemeClr>
                </a:solidFill>
                <a:latin typeface="Arial"/>
                <a:cs typeface="Arial"/>
              </a:rPr>
              <a:t>e</a:t>
            </a:r>
            <a:r>
              <a:rPr lang="en-US" sz="2800" spc="-15" dirty="0">
                <a:solidFill>
                  <a:schemeClr val="tx1">
                    <a:lumMod val="75000"/>
                    <a:lumOff val="25000"/>
                  </a:schemeClr>
                </a:solidFill>
                <a:latin typeface="Arial"/>
                <a:cs typeface="Arial"/>
              </a:rPr>
              <a:t>a</a:t>
            </a:r>
            <a:r>
              <a:rPr lang="en-US" sz="2800" spc="-20" dirty="0">
                <a:solidFill>
                  <a:schemeClr val="tx1">
                    <a:lumMod val="75000"/>
                    <a:lumOff val="25000"/>
                  </a:schemeClr>
                </a:solidFill>
                <a:latin typeface="Arial"/>
                <a:cs typeface="Arial"/>
              </a:rPr>
              <a:t>n</a:t>
            </a:r>
            <a:endParaRPr lang="en-US" sz="2800" dirty="0">
              <a:solidFill>
                <a:schemeClr val="tx1">
                  <a:lumMod val="75000"/>
                  <a:lumOff val="25000"/>
                </a:schemeClr>
              </a:solidFill>
              <a:latin typeface="Arial"/>
              <a:cs typeface="Arial"/>
            </a:endParaRPr>
          </a:p>
          <a:p>
            <a:r>
              <a:rPr lang="en-US" dirty="0"/>
              <a:t>Complex Data Types:</a:t>
            </a:r>
          </a:p>
          <a:p>
            <a:pPr lvl="1"/>
            <a:r>
              <a:rPr lang="en-US" dirty="0"/>
              <a:t>String</a:t>
            </a:r>
          </a:p>
          <a:p>
            <a:pPr lvl="1"/>
            <a:r>
              <a:rPr lang="en-US" dirty="0"/>
              <a:t>Classes</a:t>
            </a:r>
          </a:p>
          <a:p>
            <a:pPr lvl="1"/>
            <a:r>
              <a:rPr lang="en-US" dirty="0"/>
              <a:t>Arrays</a:t>
            </a:r>
          </a:p>
        </p:txBody>
      </p:sp>
    </p:spTree>
    <p:extLst>
      <p:ext uri="{BB962C8B-B14F-4D97-AF65-F5344CB8AC3E}">
        <p14:creationId xmlns:p14="http://schemas.microsoft.com/office/powerpoint/2010/main" val="154872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CONSTANTS and Literals</a:t>
            </a:r>
            <a:endParaRPr lang="en-US" dirty="0"/>
          </a:p>
        </p:txBody>
      </p:sp>
      <p:sp>
        <p:nvSpPr>
          <p:cNvPr id="3" name="Content Placeholder 2"/>
          <p:cNvSpPr>
            <a:spLocks noGrp="1"/>
          </p:cNvSpPr>
          <p:nvPr>
            <p:ph idx="1"/>
          </p:nvPr>
        </p:nvSpPr>
        <p:spPr>
          <a:xfrm>
            <a:off x="628649" y="1078279"/>
            <a:ext cx="7886700" cy="4531213"/>
          </a:xfrm>
        </p:spPr>
        <p:txBody>
          <a:bodyPr/>
          <a:lstStyle/>
          <a:p>
            <a:pPr marL="91440" indent="-91440" fontAlgn="auto">
              <a:buFont typeface="Calibri" panose="020F0502020204030204" pitchFamily="34" charset="0"/>
              <a:buChar char=" "/>
              <a:defRPr/>
            </a:pPr>
            <a:r>
              <a:rPr lang="en-US" altLang="en-US" sz="2900" dirty="0">
                <a:solidFill>
                  <a:schemeClr val="tx1">
                    <a:lumMod val="75000"/>
                    <a:lumOff val="25000"/>
                  </a:schemeClr>
                </a:solidFill>
              </a:rPr>
              <a:t>CONSTANTS are values that cannot change while the program is running.</a:t>
            </a:r>
          </a:p>
          <a:p>
            <a:pPr marL="91440" indent="-91440" fontAlgn="auto">
              <a:buFont typeface="Arial" charset="0"/>
              <a:buNone/>
              <a:defRPr/>
            </a:pPr>
            <a:r>
              <a:rPr lang="en-US" altLang="en-US" sz="3300" dirty="0">
                <a:solidFill>
                  <a:schemeClr val="tx1">
                    <a:lumMod val="75000"/>
                    <a:lumOff val="25000"/>
                  </a:schemeClr>
                </a:solidFill>
              </a:rPr>
              <a:t>E.g.: MAX_WEIGHT = 600</a:t>
            </a:r>
          </a:p>
          <a:p>
            <a:pPr marL="91440" indent="-91440" fontAlgn="auto">
              <a:buFont typeface="Arial" charset="0"/>
              <a:buNone/>
              <a:defRPr/>
            </a:pPr>
            <a:r>
              <a:rPr lang="en-US" altLang="en-US" sz="3300" dirty="0">
                <a:solidFill>
                  <a:schemeClr val="tx1">
                    <a:lumMod val="75000"/>
                    <a:lumOff val="25000"/>
                  </a:schemeClr>
                </a:solidFill>
              </a:rPr>
              <a:t>ELEVATOR_LIMIT = 10 * MAX_WEIGHT</a:t>
            </a:r>
          </a:p>
          <a:p>
            <a:pPr marL="91440" indent="-91440" fontAlgn="auto">
              <a:buFont typeface="Arial" charset="0"/>
              <a:buNone/>
              <a:defRPr/>
            </a:pPr>
            <a:endParaRPr lang="en-US" altLang="en-US" sz="3300" dirty="0">
              <a:solidFill>
                <a:schemeClr val="tx1">
                  <a:lumMod val="75000"/>
                  <a:lumOff val="25000"/>
                </a:schemeClr>
              </a:solidFill>
            </a:endParaRPr>
          </a:p>
          <a:p>
            <a:pPr marL="91440" indent="-91440" fontAlgn="auto">
              <a:buFont typeface="Arial" charset="0"/>
              <a:buNone/>
              <a:defRPr/>
            </a:pPr>
            <a:r>
              <a:rPr lang="en-US" altLang="en-US" sz="3300" dirty="0">
                <a:solidFill>
                  <a:schemeClr val="tx1">
                    <a:lumMod val="75000"/>
                    <a:lumOff val="25000"/>
                  </a:schemeClr>
                </a:solidFill>
              </a:rPr>
              <a:t>Literals are the values that are entered into the code:</a:t>
            </a:r>
          </a:p>
          <a:p>
            <a:pPr marL="91440" indent="-91440" fontAlgn="auto">
              <a:buFont typeface="Arial" charset="0"/>
              <a:buNone/>
              <a:defRPr/>
            </a:pPr>
            <a:r>
              <a:rPr lang="en-US" altLang="en-US" sz="3300" dirty="0">
                <a:solidFill>
                  <a:schemeClr val="tx1">
                    <a:lumMod val="75000"/>
                    <a:lumOff val="25000"/>
                  </a:schemeClr>
                </a:solidFill>
              </a:rPr>
              <a:t>E.g. : ELEVATOR_LIMIT = 6000</a:t>
            </a:r>
          </a:p>
        </p:txBody>
      </p:sp>
    </p:spTree>
    <p:extLst>
      <p:ext uri="{BB962C8B-B14F-4D97-AF65-F5344CB8AC3E}">
        <p14:creationId xmlns:p14="http://schemas.microsoft.com/office/powerpoint/2010/main" val="78802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Order of Operations</a:t>
            </a:r>
            <a:endParaRPr lang="en-US" dirty="0"/>
          </a:p>
        </p:txBody>
      </p:sp>
      <p:pic>
        <p:nvPicPr>
          <p:cNvPr id="5" name="Picture 4" descr="An image that shows a complex expression that includes arithmetic operations (which are performed first), comparison operations (which are performed next), and logical operations (performed last).  This is for Java and C Shar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76" y="1355727"/>
            <a:ext cx="8283315" cy="3922967"/>
          </a:xfrm>
          <a:prstGeom prst="rect">
            <a:avLst/>
          </a:prstGeom>
        </p:spPr>
      </p:pic>
      <p:pic>
        <p:nvPicPr>
          <p:cNvPr id="6"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056" y="82063"/>
            <a:ext cx="992021" cy="990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1518" y="219934"/>
            <a:ext cx="888259" cy="8527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logo showing C++" title="C++ Logo">
            <a:extLst>
              <a:ext uri="{FF2B5EF4-FFF2-40B4-BE49-F238E27FC236}">
                <a16:creationId xmlns:a16="http://schemas.microsoft.com/office/drawing/2014/main" id="{3AA05AE6-856C-B54D-A51D-BB8FDE4145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459" y="247404"/>
            <a:ext cx="735132" cy="825259"/>
          </a:xfrm>
          <a:prstGeom prst="rect">
            <a:avLst/>
          </a:prstGeom>
        </p:spPr>
      </p:pic>
    </p:spTree>
    <p:extLst>
      <p:ext uri="{BB962C8B-B14F-4D97-AF65-F5344CB8AC3E}">
        <p14:creationId xmlns:p14="http://schemas.microsoft.com/office/powerpoint/2010/main" val="37715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Shortcut Operators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dirty="0"/>
              <a:t>++</a:t>
            </a:r>
            <a:r>
              <a:rPr lang="en-US" altLang="en-US" sz="2400" dirty="0"/>
              <a:t>	</a:t>
            </a:r>
            <a:r>
              <a:rPr lang="en-US" altLang="en-US" sz="2000" dirty="0"/>
              <a:t>increment by 1</a:t>
            </a:r>
          </a:p>
          <a:p>
            <a:pPr marL="0" indent="0">
              <a:lnSpc>
                <a:spcPts val="750"/>
              </a:lnSpc>
              <a:spcBef>
                <a:spcPts val="13"/>
              </a:spcBef>
            </a:pPr>
            <a:endParaRPr lang="en-US" altLang="en-US" sz="500" dirty="0"/>
          </a:p>
          <a:p>
            <a:pPr marL="0" indent="0">
              <a:buNone/>
            </a:pPr>
            <a:r>
              <a:rPr lang="en-US" altLang="en-US" dirty="0"/>
              <a:t>--</a:t>
            </a:r>
            <a:r>
              <a:rPr lang="en-US" altLang="en-US" sz="2400" dirty="0"/>
              <a:t>	</a:t>
            </a:r>
            <a:r>
              <a:rPr lang="en-US" altLang="en-US" sz="2000" dirty="0"/>
              <a:t>decrement by 1</a:t>
            </a:r>
          </a:p>
          <a:p>
            <a:pPr marL="0" indent="0" eaLnBrk="0" fontAlgn="base" hangingPunct="0">
              <a:buNone/>
            </a:pPr>
            <a:r>
              <a:rPr lang="en-US" dirty="0"/>
              <a:t>+= 	</a:t>
            </a:r>
            <a:r>
              <a:rPr lang="en-US" sz="2000" dirty="0"/>
              <a:t>Add value on the right of the symbol to the variable on the left 	and store the result in the variable on the left.</a:t>
            </a:r>
          </a:p>
          <a:p>
            <a:pPr marL="0" indent="0" eaLnBrk="0" fontAlgn="base" hangingPunct="0">
              <a:buNone/>
            </a:pPr>
            <a:r>
              <a:rPr lang="en-US" dirty="0"/>
              <a:t>-= 	</a:t>
            </a:r>
            <a:r>
              <a:rPr lang="en-US" sz="1800" dirty="0"/>
              <a:t>Subtract value on the right of the symbol from the variable on the left 	and store the result in the variable on the left.</a:t>
            </a:r>
          </a:p>
          <a:p>
            <a:pPr marL="0" indent="0" eaLnBrk="0" fontAlgn="base" hangingPunct="0">
              <a:buNone/>
            </a:pPr>
            <a:r>
              <a:rPr lang="en-US" dirty="0"/>
              <a:t>*=	</a:t>
            </a:r>
            <a:r>
              <a:rPr lang="en-US" sz="1800" dirty="0"/>
              <a:t>Multiply the variable on the left by the value on the right of the symbol 	and store the result in the variable</a:t>
            </a:r>
          </a:p>
          <a:p>
            <a:pPr marL="0" indent="0" eaLnBrk="0" fontAlgn="base" hangingPunct="0">
              <a:buNone/>
            </a:pPr>
            <a:r>
              <a:rPr lang="en-US" dirty="0"/>
              <a:t>/=	</a:t>
            </a:r>
            <a:r>
              <a:rPr lang="en-US" sz="1800" dirty="0"/>
              <a:t>Divide the variable on the left by the value on the right of the symbol 	and store the result in the variable</a:t>
            </a:r>
            <a:endParaRPr lang="en-US" sz="1400" dirty="0"/>
          </a:p>
          <a:p>
            <a:pPr marL="0" indent="0" eaLnBrk="0" fontAlgn="base" hangingPunct="0">
              <a:buNone/>
            </a:pPr>
            <a:r>
              <a:rPr lang="en-US" dirty="0"/>
              <a:t>%= 	</a:t>
            </a:r>
            <a:r>
              <a:rPr lang="en-US" sz="2000" dirty="0"/>
              <a:t>Divide the variable on the left by the value on the right and store the resulting remainder in the variable.</a:t>
            </a:r>
          </a:p>
          <a:p>
            <a:pPr marL="0" indent="0"/>
            <a:endParaRPr lang="en-US" altLang="en-US" sz="1400" dirty="0"/>
          </a:p>
        </p:txBody>
      </p:sp>
    </p:spTree>
    <p:extLst>
      <p:ext uri="{BB962C8B-B14F-4D97-AF65-F5344CB8AC3E}">
        <p14:creationId xmlns:p14="http://schemas.microsoft.com/office/powerpoint/2010/main" val="65070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Relational and Logical Operators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lnSpc>
                <a:spcPct val="100000"/>
              </a:lnSpc>
              <a:spcBef>
                <a:spcPts val="15"/>
              </a:spcBef>
              <a:buNone/>
            </a:pPr>
            <a:r>
              <a:rPr lang="en-US" dirty="0">
                <a:latin typeface="Arial"/>
                <a:cs typeface="Arial"/>
              </a:rPr>
              <a:t>Used to create a </a:t>
            </a:r>
            <a:r>
              <a:rPr lang="en-US" dirty="0">
                <a:solidFill>
                  <a:srgbClr val="0432FF"/>
                </a:solidFill>
                <a:latin typeface="Consolas" panose="020B0609020204030204" pitchFamily="49" charset="0"/>
                <a:cs typeface="Consolas" panose="020B0609020204030204" pitchFamily="49" charset="0"/>
              </a:rPr>
              <a:t>true</a:t>
            </a:r>
            <a:r>
              <a:rPr lang="en-US" dirty="0">
                <a:latin typeface="Arial"/>
                <a:cs typeface="Arial"/>
              </a:rPr>
              <a:t> or </a:t>
            </a:r>
            <a:r>
              <a:rPr lang="en-US" dirty="0">
                <a:solidFill>
                  <a:srgbClr val="0432FF"/>
                </a:solidFill>
                <a:latin typeface="Consolas" panose="020B0609020204030204" pitchFamily="49" charset="0"/>
                <a:cs typeface="Consolas" panose="020B0609020204030204" pitchFamily="49" charset="0"/>
              </a:rPr>
              <a:t>false</a:t>
            </a:r>
            <a:r>
              <a:rPr lang="en-US" dirty="0">
                <a:latin typeface="Arial"/>
                <a:cs typeface="Arial"/>
              </a:rPr>
              <a:t> expression:</a:t>
            </a:r>
            <a:br>
              <a:rPr lang="en-US" dirty="0">
                <a:latin typeface="Arial"/>
                <a:cs typeface="Arial"/>
              </a:rPr>
            </a:br>
            <a:r>
              <a:rPr lang="en-US" dirty="0">
                <a:latin typeface="Arial"/>
                <a:cs typeface="Arial"/>
              </a:rPr>
              <a:t>Relational:</a:t>
            </a:r>
          </a:p>
          <a:p>
            <a:pPr marL="0" indent="0">
              <a:lnSpc>
                <a:spcPct val="100000"/>
              </a:lnSpc>
              <a:spcBef>
                <a:spcPts val="15"/>
              </a:spcBef>
              <a:buNone/>
            </a:pPr>
            <a:r>
              <a:rPr lang="en-US" sz="2000" dirty="0">
                <a:latin typeface="Arial"/>
                <a:cs typeface="Arial"/>
              </a:rPr>
              <a:t>&gt;</a:t>
            </a:r>
            <a:r>
              <a:rPr lang="en-US" sz="2000" spc="-15" dirty="0">
                <a:latin typeface="Arial"/>
                <a:cs typeface="Arial"/>
              </a:rPr>
              <a:t> 	</a:t>
            </a:r>
            <a:r>
              <a:rPr lang="en-US" sz="2000" dirty="0">
                <a:latin typeface="Arial"/>
                <a:cs typeface="Arial"/>
              </a:rPr>
              <a:t>gre</a:t>
            </a:r>
            <a:r>
              <a:rPr lang="en-US" sz="2000" spc="5" dirty="0">
                <a:latin typeface="Arial"/>
                <a:cs typeface="Arial"/>
              </a:rPr>
              <a:t>a</a:t>
            </a:r>
            <a:r>
              <a:rPr lang="en-US" sz="2000" dirty="0">
                <a:latin typeface="Arial"/>
                <a:cs typeface="Arial"/>
              </a:rPr>
              <a:t>ter </a:t>
            </a:r>
            <a:r>
              <a:rPr lang="en-US" sz="2000" spc="-15" dirty="0">
                <a:latin typeface="Arial"/>
                <a:cs typeface="Arial"/>
              </a:rPr>
              <a:t>t</a:t>
            </a:r>
            <a:r>
              <a:rPr lang="en-US" sz="2000" dirty="0">
                <a:latin typeface="Arial"/>
                <a:cs typeface="Arial"/>
              </a:rPr>
              <a:t>h</a:t>
            </a:r>
            <a:r>
              <a:rPr lang="en-US" sz="2000" spc="5" dirty="0">
                <a:latin typeface="Arial"/>
                <a:cs typeface="Arial"/>
              </a:rPr>
              <a:t>a</a:t>
            </a:r>
            <a:r>
              <a:rPr lang="en-US" sz="2000" dirty="0">
                <a:latin typeface="Arial"/>
                <a:cs typeface="Arial"/>
              </a:rPr>
              <a:t>n</a:t>
            </a:r>
          </a:p>
          <a:p>
            <a:pPr marL="0" indent="0">
              <a:lnSpc>
                <a:spcPct val="100000"/>
              </a:lnSpc>
              <a:spcBef>
                <a:spcPts val="15"/>
              </a:spcBef>
              <a:buNone/>
            </a:pPr>
            <a:r>
              <a:rPr lang="en-US" sz="2000" spc="-15" dirty="0">
                <a:latin typeface="Arial"/>
                <a:cs typeface="Arial"/>
              </a:rPr>
              <a:t>&lt; 	</a:t>
            </a:r>
            <a:r>
              <a:rPr lang="en-US" sz="2000" dirty="0">
                <a:latin typeface="Arial"/>
                <a:cs typeface="Arial"/>
              </a:rPr>
              <a:t>le</a:t>
            </a:r>
            <a:r>
              <a:rPr lang="en-US" sz="2000" spc="5" dirty="0">
                <a:latin typeface="Arial"/>
                <a:cs typeface="Arial"/>
              </a:rPr>
              <a:t>s</a:t>
            </a:r>
            <a:r>
              <a:rPr lang="en-US" sz="2000" dirty="0">
                <a:latin typeface="Arial"/>
                <a:cs typeface="Arial"/>
              </a:rPr>
              <a:t>s</a:t>
            </a:r>
            <a:r>
              <a:rPr lang="en-US" sz="2000" spc="-10" dirty="0">
                <a:latin typeface="Arial"/>
                <a:cs typeface="Arial"/>
              </a:rPr>
              <a:t> </a:t>
            </a:r>
            <a:r>
              <a:rPr lang="en-US" sz="2000" dirty="0">
                <a:latin typeface="Arial"/>
                <a:cs typeface="Arial"/>
              </a:rPr>
              <a:t>than</a:t>
            </a:r>
          </a:p>
          <a:p>
            <a:pPr marL="0" indent="0">
              <a:lnSpc>
                <a:spcPct val="100000"/>
              </a:lnSpc>
              <a:spcBef>
                <a:spcPts val="15"/>
              </a:spcBef>
              <a:buNone/>
            </a:pPr>
            <a:r>
              <a:rPr lang="en-US" sz="2000" dirty="0">
                <a:latin typeface="Arial"/>
                <a:cs typeface="Arial"/>
              </a:rPr>
              <a:t>==</a:t>
            </a:r>
            <a:r>
              <a:rPr lang="en-US" sz="2000" spc="-25" dirty="0">
                <a:latin typeface="Arial"/>
                <a:cs typeface="Arial"/>
              </a:rPr>
              <a:t> 	</a:t>
            </a:r>
            <a:r>
              <a:rPr lang="en-US" sz="2000" dirty="0">
                <a:latin typeface="Arial"/>
                <a:cs typeface="Arial"/>
              </a:rPr>
              <a:t>eq</a:t>
            </a:r>
            <a:r>
              <a:rPr lang="en-US" sz="2000" spc="5" dirty="0">
                <a:latin typeface="Arial"/>
                <a:cs typeface="Arial"/>
              </a:rPr>
              <a:t>u</a:t>
            </a:r>
            <a:r>
              <a:rPr lang="en-US" sz="2000" dirty="0">
                <a:latin typeface="Arial"/>
                <a:cs typeface="Arial"/>
              </a:rPr>
              <a:t>als (note the double equals)</a:t>
            </a:r>
          </a:p>
          <a:p>
            <a:pPr marL="0" indent="0">
              <a:lnSpc>
                <a:spcPct val="100000"/>
              </a:lnSpc>
              <a:spcBef>
                <a:spcPts val="15"/>
              </a:spcBef>
              <a:buNone/>
            </a:pPr>
            <a:r>
              <a:rPr lang="en-US" sz="2000" dirty="0">
                <a:latin typeface="Arial"/>
                <a:cs typeface="Arial"/>
              </a:rPr>
              <a:t>! 	</a:t>
            </a:r>
            <a:r>
              <a:rPr lang="en-US" sz="2000" spc="5" dirty="0">
                <a:latin typeface="Arial"/>
                <a:cs typeface="Arial"/>
              </a:rPr>
              <a:t>n</a:t>
            </a:r>
            <a:r>
              <a:rPr lang="en-US" sz="2000" dirty="0">
                <a:latin typeface="Arial"/>
                <a:cs typeface="Arial"/>
              </a:rPr>
              <a:t>ot</a:t>
            </a:r>
          </a:p>
          <a:p>
            <a:pPr marL="0" indent="0">
              <a:lnSpc>
                <a:spcPct val="100000"/>
              </a:lnSpc>
              <a:spcBef>
                <a:spcPts val="15"/>
              </a:spcBef>
              <a:buNone/>
            </a:pPr>
            <a:r>
              <a:rPr lang="en-US" sz="2000" dirty="0">
                <a:latin typeface="Arial"/>
                <a:cs typeface="Arial"/>
              </a:rPr>
              <a:t>!= 	not eq</a:t>
            </a:r>
            <a:r>
              <a:rPr lang="en-US" sz="2000" spc="5" dirty="0">
                <a:latin typeface="Arial"/>
                <a:cs typeface="Arial"/>
              </a:rPr>
              <a:t>u</a:t>
            </a:r>
            <a:r>
              <a:rPr lang="en-US" sz="2000" dirty="0">
                <a:latin typeface="Arial"/>
                <a:cs typeface="Arial"/>
              </a:rPr>
              <a:t>al</a:t>
            </a:r>
          </a:p>
          <a:p>
            <a:pPr marL="0" indent="0">
              <a:lnSpc>
                <a:spcPct val="100000"/>
              </a:lnSpc>
              <a:spcBef>
                <a:spcPts val="15"/>
              </a:spcBef>
              <a:buNone/>
            </a:pPr>
            <a:r>
              <a:rPr lang="en-US" sz="2000" dirty="0">
                <a:latin typeface="Arial"/>
                <a:cs typeface="Arial"/>
              </a:rPr>
              <a:t>&gt;=</a:t>
            </a:r>
            <a:r>
              <a:rPr lang="en-US" sz="2000" spc="-20" dirty="0">
                <a:latin typeface="Arial"/>
                <a:cs typeface="Arial"/>
              </a:rPr>
              <a:t> 	</a:t>
            </a:r>
            <a:r>
              <a:rPr lang="en-US" sz="2000" dirty="0">
                <a:latin typeface="Arial"/>
                <a:cs typeface="Arial"/>
              </a:rPr>
              <a:t>gre</a:t>
            </a:r>
            <a:r>
              <a:rPr lang="en-US" sz="2000" spc="5" dirty="0">
                <a:latin typeface="Arial"/>
                <a:cs typeface="Arial"/>
              </a:rPr>
              <a:t>a</a:t>
            </a:r>
            <a:r>
              <a:rPr lang="en-US" sz="2000" dirty="0">
                <a:latin typeface="Arial"/>
                <a:cs typeface="Arial"/>
              </a:rPr>
              <a:t>ter </a:t>
            </a:r>
            <a:r>
              <a:rPr lang="en-US" sz="2000" spc="-15" dirty="0">
                <a:latin typeface="Arial"/>
                <a:cs typeface="Arial"/>
              </a:rPr>
              <a:t>t</a:t>
            </a:r>
            <a:r>
              <a:rPr lang="en-US" sz="2000" dirty="0">
                <a:latin typeface="Arial"/>
                <a:cs typeface="Arial"/>
              </a:rPr>
              <a:t>h</a:t>
            </a:r>
            <a:r>
              <a:rPr lang="en-US" sz="2000" spc="5" dirty="0">
                <a:latin typeface="Arial"/>
                <a:cs typeface="Arial"/>
              </a:rPr>
              <a:t>a</a:t>
            </a:r>
            <a:r>
              <a:rPr lang="en-US" sz="2000" dirty="0">
                <a:latin typeface="Arial"/>
                <a:cs typeface="Arial"/>
              </a:rPr>
              <a:t>n</a:t>
            </a:r>
            <a:r>
              <a:rPr lang="en-US" sz="2000" spc="10" dirty="0">
                <a:latin typeface="Arial"/>
                <a:cs typeface="Arial"/>
              </a:rPr>
              <a:t> </a:t>
            </a:r>
            <a:r>
              <a:rPr lang="en-US" sz="2000" dirty="0">
                <a:latin typeface="Arial"/>
                <a:cs typeface="Arial"/>
              </a:rPr>
              <a:t>or eq</a:t>
            </a:r>
            <a:r>
              <a:rPr lang="en-US" sz="2000" spc="5" dirty="0">
                <a:latin typeface="Arial"/>
                <a:cs typeface="Arial"/>
              </a:rPr>
              <a:t>u</a:t>
            </a:r>
            <a:r>
              <a:rPr lang="en-US" sz="2000" dirty="0">
                <a:latin typeface="Arial"/>
                <a:cs typeface="Arial"/>
              </a:rPr>
              <a:t>al</a:t>
            </a:r>
          </a:p>
          <a:p>
            <a:pPr marL="0" indent="0">
              <a:lnSpc>
                <a:spcPct val="100000"/>
              </a:lnSpc>
              <a:spcBef>
                <a:spcPts val="15"/>
              </a:spcBef>
              <a:buNone/>
            </a:pPr>
            <a:r>
              <a:rPr lang="en-US" sz="2000" dirty="0">
                <a:latin typeface="Arial"/>
                <a:cs typeface="Arial"/>
              </a:rPr>
              <a:t>&lt;=</a:t>
            </a:r>
            <a:r>
              <a:rPr lang="en-US" sz="2000" spc="-25" dirty="0">
                <a:latin typeface="Arial"/>
                <a:cs typeface="Arial"/>
              </a:rPr>
              <a:t> 	</a:t>
            </a:r>
            <a:r>
              <a:rPr lang="en-US" sz="2000" dirty="0">
                <a:latin typeface="Arial"/>
                <a:cs typeface="Arial"/>
              </a:rPr>
              <a:t>less</a:t>
            </a:r>
            <a:r>
              <a:rPr lang="en-US" sz="2000" spc="-10" dirty="0">
                <a:latin typeface="Arial"/>
                <a:cs typeface="Arial"/>
              </a:rPr>
              <a:t> </a:t>
            </a:r>
            <a:r>
              <a:rPr lang="en-US" sz="2000" dirty="0">
                <a:latin typeface="Arial"/>
                <a:cs typeface="Arial"/>
              </a:rPr>
              <a:t>than</a:t>
            </a:r>
            <a:r>
              <a:rPr lang="en-US" sz="2000" spc="5" dirty="0">
                <a:latin typeface="Arial"/>
                <a:cs typeface="Arial"/>
              </a:rPr>
              <a:t> </a:t>
            </a:r>
            <a:r>
              <a:rPr lang="en-US" sz="2000" dirty="0">
                <a:latin typeface="Arial"/>
                <a:cs typeface="Arial"/>
              </a:rPr>
              <a:t>or equal</a:t>
            </a:r>
          </a:p>
          <a:p>
            <a:pPr marL="0" indent="0">
              <a:lnSpc>
                <a:spcPct val="100000"/>
              </a:lnSpc>
              <a:spcBef>
                <a:spcPts val="15"/>
              </a:spcBef>
              <a:buNone/>
            </a:pPr>
            <a:endParaRPr lang="en-US" altLang="en-US" sz="2000" dirty="0">
              <a:latin typeface="Arial"/>
              <a:cs typeface="Arial"/>
            </a:endParaRPr>
          </a:p>
          <a:p>
            <a:pPr marL="0" indent="0">
              <a:lnSpc>
                <a:spcPct val="100000"/>
              </a:lnSpc>
              <a:spcBef>
                <a:spcPts val="15"/>
              </a:spcBef>
              <a:buNone/>
            </a:pPr>
            <a:r>
              <a:rPr lang="en-US" altLang="en-US" dirty="0">
                <a:latin typeface="Arial"/>
                <a:cs typeface="Arial"/>
              </a:rPr>
              <a:t>Logical:</a:t>
            </a:r>
          </a:p>
          <a:p>
            <a:pPr marL="0" indent="0">
              <a:lnSpc>
                <a:spcPct val="100000"/>
              </a:lnSpc>
              <a:spcBef>
                <a:spcPts val="15"/>
              </a:spcBef>
              <a:buNone/>
            </a:pPr>
            <a:r>
              <a:rPr lang="en-US" altLang="en-US" sz="2000" dirty="0"/>
              <a:t>Logical NOT (only works on one operand)</a:t>
            </a:r>
          </a:p>
          <a:p>
            <a:pPr marL="0" indent="0">
              <a:lnSpc>
                <a:spcPct val="100000"/>
              </a:lnSpc>
              <a:spcBef>
                <a:spcPts val="15"/>
              </a:spcBef>
              <a:buNone/>
            </a:pPr>
            <a:r>
              <a:rPr lang="en-US" altLang="en-US" sz="2000" dirty="0"/>
              <a:t>Logical AND (requires two operands)</a:t>
            </a:r>
          </a:p>
          <a:p>
            <a:pPr marL="0" indent="0">
              <a:lnSpc>
                <a:spcPct val="100000"/>
              </a:lnSpc>
              <a:spcBef>
                <a:spcPts val="15"/>
              </a:spcBef>
              <a:buNone/>
            </a:pPr>
            <a:r>
              <a:rPr lang="en-US" altLang="en-US" sz="2000" dirty="0"/>
              <a:t>Logical OR (requires two operands)</a:t>
            </a:r>
          </a:p>
          <a:p>
            <a:pPr marL="0" indent="0">
              <a:lnSpc>
                <a:spcPct val="100000"/>
              </a:lnSpc>
              <a:spcBef>
                <a:spcPts val="15"/>
              </a:spcBef>
              <a:buNone/>
            </a:pPr>
            <a:r>
              <a:rPr lang="en-US" altLang="en-US" sz="2000" dirty="0"/>
              <a:t>Exclusive OR</a:t>
            </a:r>
          </a:p>
          <a:p>
            <a:pPr marL="0" indent="0">
              <a:lnSpc>
                <a:spcPct val="100000"/>
              </a:lnSpc>
              <a:spcBef>
                <a:spcPts val="15"/>
              </a:spcBef>
              <a:buNone/>
            </a:pPr>
            <a:endParaRPr lang="en-US" altLang="en-US" sz="1100" dirty="0"/>
          </a:p>
        </p:txBody>
      </p:sp>
    </p:spTree>
    <p:extLst>
      <p:ext uri="{BB962C8B-B14F-4D97-AF65-F5344CB8AC3E}">
        <p14:creationId xmlns:p14="http://schemas.microsoft.com/office/powerpoint/2010/main" val="34484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IF Statements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Builds on the Pseudocode from Slide 8</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4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3564355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IF-ELSE Statements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Builds on the Pseudocode from Slide 18</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4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a:p>
            <a:pPr marL="0" indent="0"/>
            <a:endParaRPr lang="en-US" altLang="en-US" sz="1400" dirty="0"/>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23744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 1</a:t>
            </a:r>
            <a:br>
              <a:rPr lang="en-US" dirty="0"/>
            </a:br>
            <a:r>
              <a:rPr lang="en-US" dirty="0"/>
              <a:t>Algorithms and Abstraction</a:t>
            </a:r>
          </a:p>
        </p:txBody>
      </p:sp>
      <p:sp>
        <p:nvSpPr>
          <p:cNvPr id="3" name="Content Placeholder 2"/>
          <p:cNvSpPr>
            <a:spLocks noGrp="1"/>
          </p:cNvSpPr>
          <p:nvPr>
            <p:ph idx="1"/>
          </p:nvPr>
        </p:nvSpPr>
        <p:spPr/>
        <p:txBody>
          <a:bodyPr/>
          <a:lstStyle/>
          <a:p>
            <a:r>
              <a:rPr lang="en-US" dirty="0"/>
              <a:t>Algorithms are:</a:t>
            </a:r>
          </a:p>
          <a:p>
            <a:pPr lvl="1">
              <a:lnSpc>
                <a:spcPct val="105000"/>
              </a:lnSpc>
              <a:spcBef>
                <a:spcPct val="0"/>
              </a:spcBef>
              <a:spcAft>
                <a:spcPct val="0"/>
              </a:spcAft>
              <a:defRPr/>
            </a:pPr>
            <a:r>
              <a:rPr lang="en-US" altLang="en-US" dirty="0"/>
              <a:t>A set of logical steps to accomplish a specific task</a:t>
            </a:r>
          </a:p>
          <a:p>
            <a:pPr lvl="1">
              <a:lnSpc>
                <a:spcPct val="105000"/>
              </a:lnSpc>
              <a:spcBef>
                <a:spcPct val="0"/>
              </a:spcBef>
              <a:spcAft>
                <a:spcPct val="0"/>
              </a:spcAft>
              <a:defRPr/>
            </a:pPr>
            <a:r>
              <a:rPr lang="en-US" altLang="en-US" dirty="0"/>
              <a:t>A set of direction/instructions</a:t>
            </a:r>
            <a:endParaRPr lang="en-US" dirty="0"/>
          </a:p>
          <a:p>
            <a:r>
              <a:rPr lang="en-US" dirty="0"/>
              <a:t>Abstraction is:</a:t>
            </a:r>
          </a:p>
          <a:p>
            <a:pPr lvl="1">
              <a:lnSpc>
                <a:spcPct val="105000"/>
              </a:lnSpc>
              <a:buFontTx/>
              <a:buChar char="•"/>
              <a:defRPr/>
            </a:pPr>
            <a:r>
              <a:rPr lang="en-US" altLang="en-US" sz="2000" dirty="0">
                <a:solidFill>
                  <a:srgbClr val="FF0000"/>
                </a:solidFill>
              </a:rPr>
              <a:t>LOGICAL GROUPING</a:t>
            </a:r>
            <a:r>
              <a:rPr lang="en-US" altLang="en-US" sz="2000" dirty="0"/>
              <a:t> of concepts or objects</a:t>
            </a:r>
          </a:p>
          <a:p>
            <a:pPr lvl="1">
              <a:lnSpc>
                <a:spcPct val="105000"/>
              </a:lnSpc>
              <a:buFontTx/>
              <a:buChar char="•"/>
              <a:defRPr/>
            </a:pPr>
            <a:r>
              <a:rPr lang="en-US" altLang="en-US" sz="2000" u="sng" dirty="0"/>
              <a:t>Hide the details</a:t>
            </a:r>
            <a:r>
              <a:rPr lang="en-US" altLang="en-US" sz="2000" dirty="0"/>
              <a:t> (in functions or methods)</a:t>
            </a:r>
          </a:p>
          <a:p>
            <a:pPr lvl="1">
              <a:lnSpc>
                <a:spcPct val="105000"/>
              </a:lnSpc>
              <a:buFontTx/>
              <a:buChar char="•"/>
              <a:defRPr/>
            </a:pPr>
            <a:r>
              <a:rPr lang="en-US" altLang="en-US" sz="2000" dirty="0"/>
              <a:t>We like to think at a high level of abstraction (no details)</a:t>
            </a:r>
          </a:p>
          <a:p>
            <a:pPr lvl="1">
              <a:lnSpc>
                <a:spcPct val="105000"/>
              </a:lnSpc>
              <a:buFontTx/>
              <a:buChar char="•"/>
              <a:defRPr/>
            </a:pPr>
            <a:r>
              <a:rPr lang="en-US" altLang="en-US" sz="2000" dirty="0"/>
              <a:t>Too many details overwhelm us!</a:t>
            </a:r>
          </a:p>
          <a:p>
            <a:pPr lvl="1"/>
            <a:endParaRPr lang="en-US" dirty="0"/>
          </a:p>
          <a:p>
            <a:endParaRPr lang="en-US" dirty="0"/>
          </a:p>
        </p:txBody>
      </p:sp>
    </p:spTree>
    <p:extLst>
      <p:ext uri="{BB962C8B-B14F-4D97-AF65-F5344CB8AC3E}">
        <p14:creationId xmlns:p14="http://schemas.microsoft.com/office/powerpoint/2010/main" val="3271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IF-ELSE-IF Statements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Builds on the Pseudocode from Slide 19</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4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PRINTLINE(“You did not enter a number!”)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a:p>
            <a:pPr marL="0" indent="0"/>
            <a:endParaRPr lang="en-US" altLang="en-US" sz="1400" dirty="0"/>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49725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SWITCH/CASE Statements</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Different approach to the same problem (determining if a number is even or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4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SWITCH(</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CASE 0: PRINTLINE(“That number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CASE 1: PRINTLINE(“That number is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CASE default: (“You did not enter a number!”)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SWITCH</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a:p>
            <a:pPr marL="0" indent="0"/>
            <a:endParaRPr lang="en-US" altLang="en-US" sz="1400" dirty="0"/>
          </a:p>
        </p:txBody>
      </p:sp>
      <p:sp>
        <p:nvSpPr>
          <p:cNvPr id="4" name="Rectangle 3" title="Pseudo code logo"/>
          <p:cNvSpPr/>
          <p:nvPr/>
        </p:nvSpPr>
        <p:spPr>
          <a:xfrm>
            <a:off x="7563610" y="1504554"/>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408230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a:t>
            </a:r>
            <a:endParaRPr lang="en-US" dirty="0"/>
          </a:p>
        </p:txBody>
      </p:sp>
      <p:sp>
        <p:nvSpPr>
          <p:cNvPr id="3" name="Content Placeholder 2"/>
          <p:cNvSpPr>
            <a:spLocks noGrp="1"/>
          </p:cNvSpPr>
          <p:nvPr>
            <p:ph idx="1"/>
          </p:nvPr>
        </p:nvSpPr>
        <p:spPr>
          <a:xfrm>
            <a:off x="628649" y="1072663"/>
            <a:ext cx="7886700" cy="445231"/>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Write a IF…ELSE…IF or SWITCH/CASE solution to the problem below:</a:t>
            </a:r>
          </a:p>
          <a:p>
            <a:pPr marL="0" indent="0"/>
            <a:endParaRPr lang="en-US" altLang="en-US" sz="1400" dirty="0"/>
          </a:p>
        </p:txBody>
      </p:sp>
      <p:sp>
        <p:nvSpPr>
          <p:cNvPr id="6" name="Content Placeholder 2"/>
          <p:cNvSpPr txBox="1">
            <a:spLocks/>
          </p:cNvSpPr>
          <p:nvPr/>
        </p:nvSpPr>
        <p:spPr>
          <a:xfrm>
            <a:off x="628649" y="1517894"/>
            <a:ext cx="7886700" cy="4531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You have been tasked with writing the code to program an elevator for a skyscraper that is being built in Downtown Atlanta.</a:t>
            </a:r>
          </a:p>
          <a:p>
            <a:pPr marL="0" indent="0">
              <a:buFont typeface="Arial" panose="020B0604020202020204" pitchFamily="34" charset="0"/>
              <a:buNone/>
            </a:pPr>
            <a:r>
              <a:rPr lang="en-US" altLang="en-US" sz="1400" dirty="0">
                <a:latin typeface="Consolas" panose="020B0609020204030204" pitchFamily="49" charset="0"/>
              </a:rPr>
              <a:t>Due to a new elevator design, there are no individual floor buttons, passengers simply press buttons to enter their desired floor (like inputting a PIN).</a:t>
            </a:r>
          </a:p>
          <a:p>
            <a:pPr marL="0" indent="0">
              <a:buFont typeface="Arial" panose="020B0604020202020204" pitchFamily="34" charset="0"/>
              <a:buNone/>
            </a:pPr>
            <a:r>
              <a:rPr lang="en-US" altLang="en-US" sz="1400" dirty="0">
                <a:latin typeface="Consolas" panose="020B0609020204030204" pitchFamily="49" charset="0"/>
              </a:rPr>
              <a:t>In addition, there is no 13</a:t>
            </a:r>
            <a:r>
              <a:rPr lang="en-US" altLang="en-US" sz="1400" baseline="30000" dirty="0">
                <a:latin typeface="Consolas" panose="020B0609020204030204" pitchFamily="49" charset="0"/>
              </a:rPr>
              <a:t>th</a:t>
            </a:r>
            <a:r>
              <a:rPr lang="en-US" altLang="en-US" sz="1400" dirty="0">
                <a:latin typeface="Consolas" panose="020B0609020204030204" pitchFamily="49" charset="0"/>
              </a:rPr>
              <a:t> floor and the top floor is 100.</a:t>
            </a:r>
          </a:p>
          <a:p>
            <a:pPr marL="0" indent="0">
              <a:buFont typeface="Arial" panose="020B0604020202020204" pitchFamily="34" charset="0"/>
              <a:buNone/>
            </a:pPr>
            <a:endParaRPr lang="en-US" alt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2401032429"/>
              </p:ext>
            </p:extLst>
          </p:nvPr>
        </p:nvGraphicFramePr>
        <p:xfrm>
          <a:off x="1365739" y="3419232"/>
          <a:ext cx="6096000" cy="14833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778283204"/>
                    </a:ext>
                  </a:extLst>
                </a:gridCol>
                <a:gridCol w="2032000">
                  <a:extLst>
                    <a:ext uri="{9D8B030D-6E8A-4147-A177-3AD203B41FA5}">
                      <a16:colId xmlns:a16="http://schemas.microsoft.com/office/drawing/2014/main" val="1051288489"/>
                    </a:ext>
                  </a:extLst>
                </a:gridCol>
                <a:gridCol w="2032000">
                  <a:extLst>
                    <a:ext uri="{9D8B030D-6E8A-4147-A177-3AD203B41FA5}">
                      <a16:colId xmlns:a16="http://schemas.microsoft.com/office/drawing/2014/main" val="922965329"/>
                    </a:ext>
                  </a:extLst>
                </a:gridCol>
              </a:tblGrid>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7633166"/>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084470"/>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0127"/>
                  </a:ext>
                </a:extLst>
              </a:tr>
              <a:tr h="370840">
                <a:tc>
                  <a:txBody>
                    <a:bodyPr/>
                    <a:lstStyle/>
                    <a:p>
                      <a:pPr algn="ctr"/>
                      <a:r>
                        <a:rPr lang="en-US" dirty="0"/>
                        <a:t>CLOSE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OPEN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814407"/>
                  </a:ext>
                </a:extLst>
              </a:tr>
            </a:tbl>
          </a:graphicData>
        </a:graphic>
      </p:graphicFrame>
    </p:spTree>
    <p:extLst>
      <p:ext uri="{BB962C8B-B14F-4D97-AF65-F5344CB8AC3E}">
        <p14:creationId xmlns:p14="http://schemas.microsoft.com/office/powerpoint/2010/main" val="212507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 Solution</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CREATE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inputFloor</a:t>
            </a:r>
            <a:endParaRPr lang="en-US" altLang="en-US" sz="12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PRINT(“Please enter a floor using keypad: “)</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inputFloor</a:t>
            </a: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sz="1200" dirty="0"/>
              <a:t>← READ from user input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SWITCH(</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inputFloor</a:t>
            </a:r>
            <a:r>
              <a:rPr lang="en-US" altLang="en-US" sz="120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CASE 0: PRINTLINE(“Returning to ground floor.”)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CASE 1: PRINTLINE(“Moving to 1</a:t>
            </a:r>
            <a:r>
              <a:rPr lang="en-US" altLang="en-US" sz="1200" baseline="30000" dirty="0">
                <a:latin typeface="Consolas" panose="020B0609020204030204" pitchFamily="49" charset="0"/>
                <a:ea typeface="Consolas" panose="020B0609020204030204" pitchFamily="49" charset="0"/>
                <a:cs typeface="Consolas" panose="020B0609020204030204" pitchFamily="49" charset="0"/>
              </a:rPr>
              <a:t>st</a:t>
            </a:r>
            <a:r>
              <a:rPr lang="en-US" altLang="en-US" sz="12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CASE 2: PRINTLINE(“Moving to 2</a:t>
            </a:r>
            <a:r>
              <a:rPr lang="en-US" altLang="en-US" sz="1200" baseline="30000" dirty="0">
                <a:latin typeface="Consolas" panose="020B0609020204030204" pitchFamily="49" charset="0"/>
                <a:ea typeface="Consolas" panose="020B0609020204030204" pitchFamily="49" charset="0"/>
                <a:cs typeface="Consolas" panose="020B0609020204030204" pitchFamily="49" charset="0"/>
              </a:rPr>
              <a:t>nd</a:t>
            </a:r>
            <a:r>
              <a:rPr lang="en-US" altLang="en-US" sz="12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BREAK //skipped floors 3-99 leaving CASE 13 to use DEFAULT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CASE 100: PRINTLINE(“Moving to 100</a:t>
            </a:r>
            <a:r>
              <a:rPr lang="en-US" altLang="en-US" sz="1200" baseline="30000" dirty="0">
                <a:latin typeface="Consolas" panose="020B0609020204030204" pitchFamily="49" charset="0"/>
                <a:ea typeface="Consolas" panose="020B0609020204030204" pitchFamily="49" charset="0"/>
                <a:cs typeface="Consolas" panose="020B0609020204030204" pitchFamily="49" charset="0"/>
              </a:rPr>
              <a:t>th</a:t>
            </a:r>
            <a:r>
              <a:rPr lang="en-US" altLang="en-US" sz="12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DEFAULT: PRINTLINE(“Staying put, that floor does not exist”)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END SWITCH</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END MAIN</a:t>
            </a:r>
          </a:p>
          <a:p>
            <a:pPr marL="0" indent="0">
              <a:buFont typeface="Arial" panose="020B0604020202020204" pitchFamily="34" charset="0"/>
              <a:buNone/>
            </a:pPr>
            <a:endParaRPr lang="en-US" altLang="en-US" sz="1200" dirty="0"/>
          </a:p>
        </p:txBody>
      </p:sp>
    </p:spTree>
    <p:extLst>
      <p:ext uri="{BB962C8B-B14F-4D97-AF65-F5344CB8AC3E}">
        <p14:creationId xmlns:p14="http://schemas.microsoft.com/office/powerpoint/2010/main" val="405556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WHILE Loops – </a:t>
            </a:r>
            <a:r>
              <a:rPr lang="en-US" altLang="en-US" sz="3200" dirty="0">
                <a:solidFill>
                  <a:schemeClr val="tx1">
                    <a:lumMod val="75000"/>
                    <a:lumOff val="25000"/>
                  </a:schemeClr>
                </a:solidFill>
                <a:ea typeface="Arial" charset="0"/>
                <a:cs typeface="Arial" charset="0"/>
              </a:rPr>
              <a:t>Repetition and Validation</a:t>
            </a:r>
            <a:endParaRPr lang="en-US" sz="3200"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Builds on the Pseudocode from Slide 20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1</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WHILE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&gt;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sz="1400" dirty="0"/>
              <a:t>		I</a:t>
            </a:r>
            <a:r>
              <a:rPr lang="en-US" altLang="en-US" sz="1400" dirty="0">
                <a:latin typeface="Consolas" panose="020B0609020204030204" pitchFamily="49" charset="0"/>
                <a:ea typeface="Consolas" panose="020B0609020204030204" pitchFamily="49" charset="0"/>
                <a:cs typeface="Consolas" panose="020B0609020204030204" pitchFamily="49" charset="0"/>
              </a:rPr>
              <a:t>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PRINTLINE(“That number is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PRINTLINE(“You did not enter a number!”)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WHILE</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34150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DO…WHILE Loops - </a:t>
            </a:r>
            <a:r>
              <a:rPr lang="en-US" altLang="en-US" sz="2800" dirty="0">
                <a:solidFill>
                  <a:schemeClr val="tx1">
                    <a:lumMod val="75000"/>
                    <a:lumOff val="25000"/>
                  </a:schemeClr>
                </a:solidFill>
                <a:ea typeface="Arial" charset="0"/>
                <a:cs typeface="Arial" charset="0"/>
              </a:rPr>
              <a:t>Repetition and Validation</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Builds on the Pseudocode from Slide 20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CREATE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2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sz="1200" dirty="0"/>
              <a:t>DO</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sz="1200" dirty="0"/>
              <a:t>← READ from user input</a:t>
            </a:r>
          </a:p>
          <a:p>
            <a:pPr marL="0" indent="0">
              <a:buNone/>
            </a:pPr>
            <a:r>
              <a:rPr lang="en-US" sz="1200" dirty="0"/>
              <a:t>		BEGIN WHILE</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IF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2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PRINTLINE(“That number is even.”)</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ELSE IF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2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PRINTLINE(“That number is odd.”)</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PRINTLINE(“You did not enter a number!”)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END WHILE</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WHILE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200" dirty="0">
                <a:latin typeface="Consolas" panose="020B0609020204030204" pitchFamily="49" charset="0"/>
                <a:ea typeface="Consolas" panose="020B0609020204030204" pitchFamily="49" charset="0"/>
                <a:cs typeface="Consolas" panose="020B0609020204030204" pitchFamily="49" charset="0"/>
              </a:rPr>
              <a:t> &gt; 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END MAIN</a:t>
            </a:r>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416475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FOR Loops - Repetition</a:t>
            </a:r>
            <a:endParaRPr lang="en-US" dirty="0"/>
          </a:p>
        </p:txBody>
      </p:sp>
      <p:sp>
        <p:nvSpPr>
          <p:cNvPr id="3" name="Content Placeholder 2"/>
          <p:cNvSpPr>
            <a:spLocks noGrp="1"/>
          </p:cNvSpPr>
          <p:nvPr>
            <p:ph idx="1"/>
          </p:nvPr>
        </p:nvSpPr>
        <p:spPr>
          <a:xfrm>
            <a:off x="628649" y="1095864"/>
            <a:ext cx="7886700" cy="4531213"/>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Builds on the Pseudocode from Slide 20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CREATE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4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a:t>
            </a:r>
            <a:r>
              <a:rPr lang="en-US" sz="1400" dirty="0"/>
              <a:t>← READ from user input</a:t>
            </a:r>
          </a:p>
          <a:p>
            <a:pPr marL="0" indent="0">
              <a:buNone/>
            </a:pPr>
            <a:r>
              <a:rPr lang="en-US" sz="1400" dirty="0"/>
              <a:t>	FOR </a:t>
            </a:r>
            <a:r>
              <a:rPr lang="en-US" sz="1400" dirty="0" err="1"/>
              <a:t>i</a:t>
            </a:r>
            <a:r>
              <a:rPr lang="en-US" sz="1400" dirty="0"/>
              <a:t> is 0 to </a:t>
            </a:r>
            <a:r>
              <a:rPr lang="en-US" sz="1400" dirty="0" err="1"/>
              <a:t>inputNum</a:t>
            </a:r>
            <a:r>
              <a:rPr lang="en-US" sz="1400" dirty="0"/>
              <a:t> by 1</a:t>
            </a:r>
          </a:p>
          <a:p>
            <a:pPr marL="0" indent="0">
              <a:buNone/>
            </a:pPr>
            <a:r>
              <a:rPr lang="en-US" sz="1400" dirty="0"/>
              <a:t>	BEGIN FOR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a:t>
            </a:r>
            <a:r>
              <a:rPr lang="en-US" altLang="en-US" sz="1400" dirty="0" err="1">
                <a:latin typeface="Consolas" panose="020B0609020204030204" pitchFamily="49" charset="0"/>
                <a:ea typeface="Consolas" panose="020B0609020204030204" pitchFamily="49" charset="0"/>
                <a:cs typeface="Consolas" panose="020B0609020204030204" pitchFamily="49" charset="0"/>
              </a:rPr>
              <a:t>i</a:t>
            </a:r>
            <a:r>
              <a:rPr lang="en-US" altLang="en-US" sz="1400" dirty="0">
                <a:latin typeface="Consolas" panose="020B0609020204030204" pitchFamily="49" charset="0"/>
                <a:ea typeface="Consolas" panose="020B0609020204030204" pitchFamily="49" charset="0"/>
                <a:cs typeface="Consolas" panose="020B0609020204030204" pitchFamily="49" charset="0"/>
              </a:rPr>
              <a:t> + “ is even.”)</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 IF (</a:t>
            </a:r>
            <a:r>
              <a:rPr lang="en-US" altLang="en-US" sz="14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400" dirty="0">
                <a:latin typeface="Consolas" panose="020B0609020204030204" pitchFamily="49" charset="0"/>
                <a:ea typeface="Consolas" panose="020B0609020204030204" pitchFamily="49" charset="0"/>
                <a:cs typeface="Consolas" panose="020B0609020204030204" pitchFamily="49" charset="0"/>
              </a:rPr>
              <a:t> % 2 != 0)</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a:t>
            </a:r>
            <a:r>
              <a:rPr lang="en-US" altLang="en-US" sz="1400" dirty="0" err="1">
                <a:latin typeface="Consolas" panose="020B0609020204030204" pitchFamily="49" charset="0"/>
                <a:ea typeface="Consolas" panose="020B0609020204030204" pitchFamily="49" charset="0"/>
                <a:cs typeface="Consolas" panose="020B0609020204030204" pitchFamily="49" charset="0"/>
              </a:rPr>
              <a:t>i</a:t>
            </a:r>
            <a:r>
              <a:rPr lang="en-US" altLang="en-US" sz="1400" dirty="0">
                <a:latin typeface="Consolas" panose="020B0609020204030204" pitchFamily="49" charset="0"/>
                <a:ea typeface="Consolas" panose="020B0609020204030204" pitchFamily="49" charset="0"/>
                <a:cs typeface="Consolas" panose="020B0609020204030204" pitchFamily="49" charset="0"/>
              </a:rPr>
              <a:t> + “ is odd.”)</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PRINTLINE(“Not a number!”)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	END FOR</a:t>
            </a:r>
          </a:p>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END MAIN</a:t>
            </a:r>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081234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a:t>
            </a:r>
            <a:endParaRPr lang="en-US" dirty="0"/>
          </a:p>
        </p:txBody>
      </p:sp>
      <p:sp>
        <p:nvSpPr>
          <p:cNvPr id="3" name="Content Placeholder 2"/>
          <p:cNvSpPr>
            <a:spLocks noGrp="1"/>
          </p:cNvSpPr>
          <p:nvPr>
            <p:ph idx="1"/>
          </p:nvPr>
        </p:nvSpPr>
        <p:spPr>
          <a:xfrm>
            <a:off x="628649" y="1072663"/>
            <a:ext cx="7886700" cy="445231"/>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Write a WHILE or DO…WHILE solution to the problem below:</a:t>
            </a:r>
          </a:p>
          <a:p>
            <a:pPr marL="0" indent="0"/>
            <a:endParaRPr lang="en-US" altLang="en-US" sz="1400" dirty="0"/>
          </a:p>
        </p:txBody>
      </p:sp>
      <p:sp>
        <p:nvSpPr>
          <p:cNvPr id="6" name="Content Placeholder 2"/>
          <p:cNvSpPr txBox="1">
            <a:spLocks/>
          </p:cNvSpPr>
          <p:nvPr/>
        </p:nvSpPr>
        <p:spPr>
          <a:xfrm>
            <a:off x="628649" y="1517894"/>
            <a:ext cx="7886700" cy="4531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You have been asked to update the elevator code to keep track of which floor the elevator is going to by incorporating a display which shows the next floor to be visited (only one floor can be entered at a time), the variable to display the next stop is called </a:t>
            </a:r>
            <a:r>
              <a:rPr lang="en-US" altLang="en-US" sz="14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400" dirty="0">
                <a:latin typeface="Consolas" panose="020B0609020204030204" pitchFamily="49" charset="0"/>
                <a:ea typeface="Consolas" panose="020B0609020204030204" pitchFamily="49" charset="0"/>
                <a:cs typeface="Consolas" panose="020B0609020204030204" pitchFamily="49" charset="0"/>
              </a:rPr>
              <a:t>.</a:t>
            </a:r>
            <a:endParaRPr lang="en-US" altLang="en-US" sz="1400" dirty="0">
              <a:latin typeface="Consolas" panose="020B0609020204030204" pitchFamily="49" charset="0"/>
            </a:endParaRPr>
          </a:p>
          <a:p>
            <a:pPr marL="0" indent="0">
              <a:buFont typeface="Arial" panose="020B0604020202020204" pitchFamily="34" charset="0"/>
              <a:buNone/>
            </a:pPr>
            <a:endParaRPr lang="en-US" altLang="en-US" sz="1400" dirty="0">
              <a:latin typeface="Consolas" panose="020B0609020204030204" pitchFamily="49" charset="0"/>
            </a:endParaRPr>
          </a:p>
          <a:p>
            <a:pPr marL="0" indent="0">
              <a:buFont typeface="Arial" panose="020B0604020202020204" pitchFamily="34" charset="0"/>
              <a:buNone/>
            </a:pPr>
            <a:r>
              <a:rPr lang="en-US" altLang="en-US" sz="1400" dirty="0">
                <a:latin typeface="Consolas" panose="020B0609020204030204" pitchFamily="49" charset="0"/>
              </a:rPr>
              <a:t>Remember, there is no 13</a:t>
            </a:r>
            <a:r>
              <a:rPr lang="en-US" altLang="en-US" sz="1400" baseline="30000" dirty="0">
                <a:latin typeface="Consolas" panose="020B0609020204030204" pitchFamily="49" charset="0"/>
              </a:rPr>
              <a:t>th</a:t>
            </a:r>
            <a:r>
              <a:rPr lang="en-US" altLang="en-US" sz="1400" dirty="0">
                <a:latin typeface="Consolas" panose="020B0609020204030204" pitchFamily="49" charset="0"/>
              </a:rPr>
              <a:t> floor and the top floor is 100.</a:t>
            </a:r>
          </a:p>
          <a:p>
            <a:pPr marL="0" indent="0">
              <a:buFont typeface="Arial" panose="020B0604020202020204" pitchFamily="34" charset="0"/>
              <a:buNone/>
            </a:pPr>
            <a:endParaRPr lang="en-US" alt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4018996185"/>
              </p:ext>
            </p:extLst>
          </p:nvPr>
        </p:nvGraphicFramePr>
        <p:xfrm>
          <a:off x="1365739" y="3278555"/>
          <a:ext cx="6096000" cy="1854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778283204"/>
                    </a:ext>
                  </a:extLst>
                </a:gridCol>
                <a:gridCol w="2032000">
                  <a:extLst>
                    <a:ext uri="{9D8B030D-6E8A-4147-A177-3AD203B41FA5}">
                      <a16:colId xmlns:a16="http://schemas.microsoft.com/office/drawing/2014/main" val="1051288489"/>
                    </a:ext>
                  </a:extLst>
                </a:gridCol>
                <a:gridCol w="2032000">
                  <a:extLst>
                    <a:ext uri="{9D8B030D-6E8A-4147-A177-3AD203B41FA5}">
                      <a16:colId xmlns:a16="http://schemas.microsoft.com/office/drawing/2014/main" val="922965329"/>
                    </a:ext>
                  </a:extLst>
                </a:gridCol>
              </a:tblGrid>
              <a:tr h="370840">
                <a:tc gridSpan="3">
                  <a:txBody>
                    <a:bodyPr/>
                    <a:lstStyle/>
                    <a:p>
                      <a:r>
                        <a:rPr lang="en-US" dirty="0"/>
                        <a:t>Next</a:t>
                      </a:r>
                      <a:r>
                        <a:rPr lang="en-US" baseline="0" dirty="0"/>
                        <a:t> Stop: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483679"/>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7633166"/>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084470"/>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0127"/>
                  </a:ext>
                </a:extLst>
              </a:tr>
              <a:tr h="370840">
                <a:tc>
                  <a:txBody>
                    <a:bodyPr/>
                    <a:lstStyle/>
                    <a:p>
                      <a:pPr algn="ctr"/>
                      <a:r>
                        <a:rPr lang="en-US" dirty="0"/>
                        <a:t>CLOSE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OPEN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814407"/>
                  </a:ext>
                </a:extLst>
              </a:tr>
            </a:tbl>
          </a:graphicData>
        </a:graphic>
      </p:graphicFrame>
    </p:spTree>
    <p:extLst>
      <p:ext uri="{BB962C8B-B14F-4D97-AF65-F5344CB8AC3E}">
        <p14:creationId xmlns:p14="http://schemas.microsoft.com/office/powerpoint/2010/main" val="196773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 Solution</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CREATE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 = 0</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sz="1050" dirty="0"/>
              <a:t>DO</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PRINT(“Please enter a floor using keypad ‘0 to shut elevator down’: “)</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sz="1050" dirty="0"/>
              <a:t>← READ from user input</a:t>
            </a:r>
          </a:p>
          <a:p>
            <a:pPr marL="0" indent="0">
              <a:buNone/>
            </a:pPr>
            <a:r>
              <a:rPr lang="en-US" sz="1050" dirty="0"/>
              <a:t>	</a:t>
            </a:r>
            <a:r>
              <a:rPr lang="en-US" altLang="en-US" sz="1050" dirty="0">
                <a:latin typeface="Consolas" panose="020B0609020204030204" pitchFamily="49" charset="0"/>
                <a:ea typeface="Consolas" panose="020B0609020204030204" pitchFamily="49" charset="0"/>
                <a:cs typeface="Consolas" panose="020B0609020204030204" pitchFamily="49" charset="0"/>
              </a:rPr>
              <a:t>	SWITCH(</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CASE 1: PRINTLINE(“Moving to 1</a:t>
            </a:r>
            <a:r>
              <a:rPr lang="en-US" altLang="en-US" sz="1050" baseline="30000" dirty="0">
                <a:latin typeface="Consolas" panose="020B0609020204030204" pitchFamily="49" charset="0"/>
                <a:ea typeface="Consolas" panose="020B0609020204030204" pitchFamily="49" charset="0"/>
                <a:cs typeface="Consolas" panose="020B0609020204030204" pitchFamily="49" charset="0"/>
              </a:rPr>
              <a:t>st</a:t>
            </a:r>
            <a:r>
              <a:rPr lang="en-US" altLang="en-US" sz="105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 = 1</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BREAK //skipped floors 2-99 (13</a:t>
            </a:r>
            <a:r>
              <a:rPr lang="en-US" altLang="en-US" sz="1050" baseline="30000" dirty="0">
                <a:latin typeface="Consolas" panose="020B0609020204030204" pitchFamily="49" charset="0"/>
                <a:ea typeface="Consolas" panose="020B0609020204030204" pitchFamily="49" charset="0"/>
                <a:cs typeface="Consolas" panose="020B0609020204030204" pitchFamily="49" charset="0"/>
              </a:rPr>
              <a:t>th</a:t>
            </a:r>
            <a:r>
              <a:rPr lang="en-US" altLang="en-US" sz="1050" dirty="0">
                <a:latin typeface="Consolas" panose="020B0609020204030204" pitchFamily="49" charset="0"/>
                <a:ea typeface="Consolas" panose="020B0609020204030204" pitchFamily="49" charset="0"/>
                <a:cs typeface="Consolas" panose="020B0609020204030204" pitchFamily="49" charset="0"/>
              </a:rPr>
              <a:t> is covered by default)</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CASE 100: PRINTLINE(“Moving to 100</a:t>
            </a:r>
            <a:r>
              <a:rPr lang="en-US" altLang="en-US" sz="1050" baseline="30000" dirty="0">
                <a:latin typeface="Consolas" panose="020B0609020204030204" pitchFamily="49" charset="0"/>
                <a:ea typeface="Consolas" panose="020B0609020204030204" pitchFamily="49" charset="0"/>
                <a:cs typeface="Consolas" panose="020B0609020204030204" pitchFamily="49" charset="0"/>
              </a:rPr>
              <a:t>th</a:t>
            </a:r>
            <a:r>
              <a:rPr lang="en-US" altLang="en-US" sz="105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 = 100</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DEFAULT : PRINTLINE(“Staying put, that floor does not exist!”)</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END SWITCH</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WHILE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050" dirty="0">
                <a:latin typeface="Consolas" panose="020B0609020204030204" pitchFamily="49" charset="0"/>
                <a:ea typeface="Consolas" panose="020B0609020204030204" pitchFamily="49" charset="0"/>
                <a:cs typeface="Consolas" panose="020B0609020204030204" pitchFamily="49" charset="0"/>
              </a:rPr>
              <a:t> &gt; 0)</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END MAIN</a:t>
            </a:r>
          </a:p>
          <a:p>
            <a:pPr marL="0" indent="0">
              <a:buFont typeface="Arial" panose="020B0604020202020204" pitchFamily="34" charset="0"/>
              <a:buNone/>
            </a:pPr>
            <a:endParaRPr lang="en-US" altLang="en-US" sz="1050" dirty="0"/>
          </a:p>
        </p:txBody>
      </p:sp>
    </p:spTree>
    <p:extLst>
      <p:ext uri="{BB962C8B-B14F-4D97-AF65-F5344CB8AC3E}">
        <p14:creationId xmlns:p14="http://schemas.microsoft.com/office/powerpoint/2010/main" val="3295252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Methods</a:t>
            </a:r>
            <a:endParaRPr lang="en-US" dirty="0"/>
          </a:p>
        </p:txBody>
      </p:sp>
      <p:sp>
        <p:nvSpPr>
          <p:cNvPr id="3" name="Content Placeholder 2"/>
          <p:cNvSpPr>
            <a:spLocks noGrp="1"/>
          </p:cNvSpPr>
          <p:nvPr>
            <p:ph idx="1"/>
          </p:nvPr>
        </p:nvSpPr>
        <p:spPr>
          <a:xfrm>
            <a:off x="628649" y="1072662"/>
            <a:ext cx="7886700" cy="975945"/>
          </a:xfrm>
        </p:spPr>
        <p:txBody>
          <a:bodyPr/>
          <a:lstStyle/>
          <a:p>
            <a:pPr marL="0" indent="0"/>
            <a:r>
              <a:rPr lang="en-US" altLang="en-US" sz="1400" dirty="0"/>
              <a:t>Provides ability to reuse code more easily</a:t>
            </a:r>
          </a:p>
          <a:p>
            <a:pPr marL="0" indent="0"/>
            <a:r>
              <a:rPr lang="en-US" altLang="en-US" sz="1400" dirty="0"/>
              <a:t>Can perform calculations and/or return a value to method call</a:t>
            </a:r>
          </a:p>
          <a:p>
            <a:pPr marL="0" indent="0"/>
            <a:r>
              <a:rPr lang="en-US" altLang="en-US" sz="1400" dirty="0"/>
              <a:t>Must send in the required number of parameters as well as matching parameter data types</a:t>
            </a:r>
          </a:p>
          <a:p>
            <a:pPr marL="0" indent="0"/>
            <a:r>
              <a:rPr lang="en-US" altLang="en-US" sz="1400" i="1" dirty="0"/>
              <a:t>Method header is the method declaration </a:t>
            </a:r>
            <a:r>
              <a:rPr lang="en-US" altLang="en-US" sz="1400" dirty="0"/>
              <a:t>(usually the top line of the method)</a:t>
            </a:r>
            <a:endParaRPr lang="en-US" altLang="en-US" sz="1400" i="1" dirty="0"/>
          </a:p>
          <a:p>
            <a:pPr marL="0" indent="0"/>
            <a:r>
              <a:rPr lang="en-US" altLang="en-US" sz="1400" i="1" dirty="0"/>
              <a:t>Method signature</a:t>
            </a:r>
            <a:r>
              <a:rPr lang="en-US" altLang="en-US" sz="1400" dirty="0"/>
              <a:t> is the combination of the method name and the parameter list.</a:t>
            </a:r>
          </a:p>
          <a:p>
            <a:pPr marL="0" indent="0"/>
            <a:endParaRPr lang="en-US" altLang="en-US" sz="1400" dirty="0"/>
          </a:p>
        </p:txBody>
      </p:sp>
      <p:sp>
        <p:nvSpPr>
          <p:cNvPr id="6" name="Content Placeholder 2"/>
          <p:cNvSpPr txBox="1">
            <a:spLocks/>
          </p:cNvSpPr>
          <p:nvPr/>
        </p:nvSpPr>
        <p:spPr>
          <a:xfrm>
            <a:off x="628649" y="1517894"/>
            <a:ext cx="7886700" cy="4531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1400" dirty="0"/>
          </a:p>
        </p:txBody>
      </p:sp>
      <p:graphicFrame>
        <p:nvGraphicFramePr>
          <p:cNvPr id="7" name="Object 5" descr="This image shows a method represented as a black box, with optional arguments for input and an optional return value" title="A method as a black box"/>
          <p:cNvGraphicFramePr>
            <a:graphicFrameLocks noChangeAspect="1"/>
          </p:cNvGraphicFramePr>
          <p:nvPr>
            <p:extLst>
              <p:ext uri="{D42A27DB-BD31-4B8C-83A1-F6EECF244321}">
                <p14:modId xmlns:p14="http://schemas.microsoft.com/office/powerpoint/2010/main" val="2061244916"/>
              </p:ext>
            </p:extLst>
          </p:nvPr>
        </p:nvGraphicFramePr>
        <p:xfrm>
          <a:off x="628649" y="2564788"/>
          <a:ext cx="7178163" cy="2968138"/>
        </p:xfrm>
        <a:graphic>
          <a:graphicData uri="http://schemas.openxmlformats.org/presentationml/2006/ole">
            <mc:AlternateContent xmlns:mc="http://schemas.openxmlformats.org/markup-compatibility/2006">
              <mc:Choice xmlns:v="urn:schemas-microsoft-com:vml" Requires="v">
                <p:oleObj spid="_x0000_s1033" name="Picture" r:id="rId3" imgW="3489960" imgH="1427988" progId="Word.Picture.8">
                  <p:embed/>
                </p:oleObj>
              </mc:Choice>
              <mc:Fallback>
                <p:oleObj name="Picture" r:id="rId3" imgW="3489960" imgH="1427988" progId="Word.Picture.8">
                  <p:embed/>
                  <p:pic>
                    <p:nvPicPr>
                      <p:cNvPr id="7" name="Object 5" descr="This image shows a method represented as a black box, with optional arguments for input and an optional return value" title="A method as a black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49" y="2564788"/>
                        <a:ext cx="7178163" cy="2968138"/>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59819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a:t>Algorithm in a Flowchart for Sorting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084" y="1887171"/>
            <a:ext cx="3515814" cy="4351338"/>
          </a:xfrm>
        </p:spPr>
      </p:pic>
      <p:sp>
        <p:nvSpPr>
          <p:cNvPr id="6" name="Rectangle 5"/>
          <p:cNvSpPr/>
          <p:nvPr/>
        </p:nvSpPr>
        <p:spPr>
          <a:xfrm>
            <a:off x="4703329" y="5185174"/>
            <a:ext cx="4572000" cy="338554"/>
          </a:xfrm>
          <a:prstGeom prst="rect">
            <a:avLst/>
          </a:prstGeom>
        </p:spPr>
        <p:txBody>
          <a:bodyPr>
            <a:spAutoFit/>
          </a:bodyPr>
          <a:lstStyle/>
          <a:p>
            <a:r>
              <a:rPr lang="en-US" sz="800" dirty="0"/>
              <a:t>Image and Text from https://www.researchgate.net/figure/Sample-flowchart-for-a-sorting-algorithm-This-flowchart-illustrates-the-conditional_fig7_303337342</a:t>
            </a:r>
          </a:p>
        </p:txBody>
      </p:sp>
      <p:sp>
        <p:nvSpPr>
          <p:cNvPr id="7" name="Rectangle 6"/>
          <p:cNvSpPr/>
          <p:nvPr/>
        </p:nvSpPr>
        <p:spPr>
          <a:xfrm>
            <a:off x="4976446" y="2180810"/>
            <a:ext cx="3437792" cy="2554545"/>
          </a:xfrm>
          <a:prstGeom prst="rect">
            <a:avLst/>
          </a:prstGeom>
        </p:spPr>
        <p:txBody>
          <a:bodyPr wrap="square">
            <a:spAutoFit/>
          </a:bodyPr>
          <a:lstStyle/>
          <a:p>
            <a:r>
              <a:rPr lang="en-US" sz="1000" b="1" dirty="0"/>
              <a:t>Sample flowchart for a sorting algorithm. This flowchart illustrates the conditional constructs, loops, and other elements of control flow that comprise an algorithm for sorting, from smallest to largest, an arbitrary list of numbers (the algorithm is known as “bubble sort”). In this type of diagram, arrows symbolize the flow of logic (control flow), rounded rectangles mark the start and end points, slanted parallelograms indicate I/O (e.g., a user-provided list), rectangles indicate specific subroutines or procedures (blocks of statements), and diamonds denote conditional constructs (branch points). Note that this sorting algorithm involves a pair of nested loops over the list size (blue and orange), meaning that the calculation cost will go as the square of the input size (here, an N-element list); this cost can be halved by adjusting the inner loop conditional to be “”, as the largest </a:t>
            </a:r>
            <a:r>
              <a:rPr lang="en-US" sz="1000" b="1" dirty="0" err="1"/>
              <a:t>i</a:t>
            </a:r>
            <a:r>
              <a:rPr lang="en-US" sz="1000" b="1" dirty="0"/>
              <a:t> elements will have already reached their final positions</a:t>
            </a:r>
          </a:p>
        </p:txBody>
      </p:sp>
    </p:spTree>
    <p:extLst>
      <p:ext uri="{BB962C8B-B14F-4D97-AF65-F5344CB8AC3E}">
        <p14:creationId xmlns:p14="http://schemas.microsoft.com/office/powerpoint/2010/main" val="132015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Methods</a:t>
            </a:r>
            <a:endParaRPr lang="en-US" dirty="0"/>
          </a:p>
        </p:txBody>
      </p:sp>
      <p:sp>
        <p:nvSpPr>
          <p:cNvPr id="3" name="Content Placeholder 2"/>
          <p:cNvSpPr>
            <a:spLocks noGrp="1"/>
          </p:cNvSpPr>
          <p:nvPr>
            <p:ph idx="1"/>
          </p:nvPr>
        </p:nvSpPr>
        <p:spPr>
          <a:xfrm>
            <a:off x="628649" y="1072662"/>
            <a:ext cx="7886700" cy="2681653"/>
          </a:xfrm>
        </p:spPr>
        <p:txBody>
          <a:bodyPr/>
          <a:lstStyle/>
          <a:p>
            <a:pPr marL="0" indent="0">
              <a:buNone/>
            </a:pPr>
            <a:r>
              <a:rPr lang="en-US" altLang="en-US" sz="1400" dirty="0"/>
              <a:t>Parameters are passed by reference or by value to a method</a:t>
            </a:r>
          </a:p>
          <a:p>
            <a:r>
              <a:rPr lang="en-US" altLang="en-US" sz="1400" dirty="0"/>
              <a:t>By reference means that the method is given a pointer to the parameter’s memory space and any changes made are permanent</a:t>
            </a:r>
          </a:p>
          <a:p>
            <a:r>
              <a:rPr lang="en-US" altLang="en-US" sz="1400" dirty="0"/>
              <a:t>By value means that the method is given a copy of the parameter’s value and the original memory space is left untouched.</a:t>
            </a:r>
          </a:p>
          <a:p>
            <a:pPr marL="457200" lvl="1" indent="0"/>
            <a:endParaRPr lang="en-US" altLang="en-US" sz="1000" dirty="0"/>
          </a:p>
          <a:p>
            <a:pPr marL="0" indent="0">
              <a:buNone/>
            </a:pPr>
            <a:r>
              <a:rPr lang="en-US" altLang="en-US" sz="1400" dirty="0"/>
              <a:t>Methods either have a return type or must be void</a:t>
            </a:r>
          </a:p>
          <a:p>
            <a:r>
              <a:rPr lang="en-US" altLang="en-US" sz="1400" dirty="0"/>
              <a:t>Return types can be of any data type, there must be a RETURN statement if a return type is declared in the header</a:t>
            </a:r>
          </a:p>
          <a:p>
            <a:r>
              <a:rPr lang="en-US" altLang="en-US" sz="1400" dirty="0"/>
              <a:t>Void means that no data is returned from the method to the calling code</a:t>
            </a:r>
          </a:p>
          <a:p>
            <a:pPr marL="0" indent="0">
              <a:buNone/>
            </a:pPr>
            <a:endParaRPr lang="en-US" altLang="en-US" sz="1400" dirty="0"/>
          </a:p>
          <a:p>
            <a:pPr marL="0" indent="0"/>
            <a:endParaRPr lang="en-US" altLang="en-US" sz="1400" dirty="0"/>
          </a:p>
        </p:txBody>
      </p:sp>
      <p:sp>
        <p:nvSpPr>
          <p:cNvPr id="6" name="Content Placeholder 2"/>
          <p:cNvSpPr txBox="1">
            <a:spLocks/>
          </p:cNvSpPr>
          <p:nvPr/>
        </p:nvSpPr>
        <p:spPr>
          <a:xfrm>
            <a:off x="628649" y="1517894"/>
            <a:ext cx="7886700" cy="4531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1400" dirty="0"/>
          </a:p>
        </p:txBody>
      </p:sp>
    </p:spTree>
    <p:extLst>
      <p:ext uri="{BB962C8B-B14F-4D97-AF65-F5344CB8AC3E}">
        <p14:creationId xmlns:p14="http://schemas.microsoft.com/office/powerpoint/2010/main" val="36393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a:t>
            </a:r>
            <a:endParaRPr lang="en-US" dirty="0"/>
          </a:p>
        </p:txBody>
      </p:sp>
      <p:sp>
        <p:nvSpPr>
          <p:cNvPr id="3" name="Content Placeholder 2"/>
          <p:cNvSpPr>
            <a:spLocks noGrp="1"/>
          </p:cNvSpPr>
          <p:nvPr>
            <p:ph idx="1"/>
          </p:nvPr>
        </p:nvSpPr>
        <p:spPr>
          <a:xfrm>
            <a:off x="628649" y="1072663"/>
            <a:ext cx="7886700" cy="445231"/>
          </a:xfrm>
        </p:spPr>
        <p:txBody>
          <a:bodyPr/>
          <a:lstStyle/>
          <a:p>
            <a:pPr marL="0" inden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Write METHODs for the problem below:</a:t>
            </a:r>
          </a:p>
          <a:p>
            <a:pPr marL="0" indent="0"/>
            <a:endParaRPr lang="en-US" altLang="en-US" sz="1400" dirty="0"/>
          </a:p>
        </p:txBody>
      </p:sp>
      <p:sp>
        <p:nvSpPr>
          <p:cNvPr id="6" name="Content Placeholder 2"/>
          <p:cNvSpPr txBox="1">
            <a:spLocks/>
          </p:cNvSpPr>
          <p:nvPr/>
        </p:nvSpPr>
        <p:spPr>
          <a:xfrm>
            <a:off x="628649" y="1517894"/>
            <a:ext cx="7886700" cy="45312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400" dirty="0">
                <a:latin typeface="Consolas" panose="020B0609020204030204" pitchFamily="49" charset="0"/>
                <a:ea typeface="Consolas" panose="020B0609020204030204" pitchFamily="49" charset="0"/>
                <a:cs typeface="Consolas" panose="020B0609020204030204" pitchFamily="49" charset="0"/>
              </a:rPr>
              <a:t>You have been asked to update the elevator code to write a method that determines which floor the elevator should stop at next based on the elevator’s current floor and the desired stops that have been entered (up to two can be stored at a time now in separate variables).  This method should read in the next two floors, the current floor and return a single value for the next floor to move the elevator to.</a:t>
            </a:r>
          </a:p>
          <a:p>
            <a:pPr marL="0" indent="0">
              <a:buFont typeface="Arial" panose="020B0604020202020204" pitchFamily="34" charset="0"/>
              <a:buNone/>
            </a:pPr>
            <a:r>
              <a:rPr lang="en-US" altLang="en-US" sz="1400" dirty="0">
                <a:latin typeface="Consolas" panose="020B0609020204030204" pitchFamily="49" charset="0"/>
              </a:rPr>
              <a:t>You must also write a method that checks the weight of the current passengers against the ELEVATOR_LIMIT to make sure the elevator can move. This method should return a Boolean value and print a message that it cannot move to being overloaded.</a:t>
            </a:r>
          </a:p>
          <a:p>
            <a:pPr marL="0" indent="0">
              <a:buFont typeface="Arial" panose="020B0604020202020204" pitchFamily="34" charset="0"/>
              <a:buNone/>
            </a:pPr>
            <a:r>
              <a:rPr lang="en-US" altLang="en-US" sz="1400" dirty="0">
                <a:latin typeface="Consolas" panose="020B0609020204030204" pitchFamily="49" charset="0"/>
              </a:rPr>
              <a:t>Remember, there is no 13</a:t>
            </a:r>
            <a:r>
              <a:rPr lang="en-US" altLang="en-US" sz="1400" baseline="30000" dirty="0">
                <a:latin typeface="Consolas" panose="020B0609020204030204" pitchFamily="49" charset="0"/>
              </a:rPr>
              <a:t>th</a:t>
            </a:r>
            <a:r>
              <a:rPr lang="en-US" altLang="en-US" sz="1400" dirty="0">
                <a:latin typeface="Consolas" panose="020B0609020204030204" pitchFamily="49" charset="0"/>
              </a:rPr>
              <a:t> floor and the top floor is 100.</a:t>
            </a:r>
          </a:p>
          <a:p>
            <a:pPr marL="0" indent="0">
              <a:buFont typeface="Arial" panose="020B0604020202020204" pitchFamily="34" charset="0"/>
              <a:buNone/>
            </a:pPr>
            <a:endParaRPr lang="en-US" altLang="en-US" sz="1400" dirty="0">
              <a:latin typeface="Consolas" panose="020B0609020204030204" pitchFamily="49" charset="0"/>
            </a:endParaRPr>
          </a:p>
          <a:p>
            <a:pPr marL="0" indent="0">
              <a:buFont typeface="Arial" panose="020B0604020202020204" pitchFamily="34" charset="0"/>
              <a:buNone/>
            </a:pPr>
            <a:r>
              <a:rPr lang="en-US" altLang="en-US" sz="1400" dirty="0">
                <a:latin typeface="Consolas" panose="020B0609020204030204" pitchFamily="49" charset="0"/>
              </a:rPr>
              <a:t>Also, convert the main program</a:t>
            </a:r>
          </a:p>
          <a:p>
            <a:pPr marL="0" indent="0">
              <a:buFont typeface="Arial" panose="020B0604020202020204" pitchFamily="34" charset="0"/>
              <a:buNone/>
            </a:pPr>
            <a:r>
              <a:rPr lang="en-US" altLang="en-US" sz="1400" dirty="0">
                <a:latin typeface="Consolas" panose="020B0609020204030204" pitchFamily="49" charset="0"/>
              </a:rPr>
              <a:t>into a method for ease of use.</a:t>
            </a:r>
          </a:p>
          <a:p>
            <a:pPr marL="0" indent="0">
              <a:buFont typeface="Arial" panose="020B0604020202020204" pitchFamily="34" charset="0"/>
              <a:buNone/>
            </a:pPr>
            <a:endParaRPr lang="en-US" alt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2306641447"/>
              </p:ext>
            </p:extLst>
          </p:nvPr>
        </p:nvGraphicFramePr>
        <p:xfrm>
          <a:off x="4133461" y="3984171"/>
          <a:ext cx="4381887" cy="1882295"/>
        </p:xfrm>
        <a:graphic>
          <a:graphicData uri="http://schemas.openxmlformats.org/drawingml/2006/table">
            <a:tbl>
              <a:tblPr firstRow="1" bandRow="1">
                <a:tableStyleId>{2D5ABB26-0587-4C30-8999-92F81FD0307C}</a:tableStyleId>
              </a:tblPr>
              <a:tblGrid>
                <a:gridCol w="1460629">
                  <a:extLst>
                    <a:ext uri="{9D8B030D-6E8A-4147-A177-3AD203B41FA5}">
                      <a16:colId xmlns:a16="http://schemas.microsoft.com/office/drawing/2014/main" val="2778283204"/>
                    </a:ext>
                  </a:extLst>
                </a:gridCol>
                <a:gridCol w="1460629">
                  <a:extLst>
                    <a:ext uri="{9D8B030D-6E8A-4147-A177-3AD203B41FA5}">
                      <a16:colId xmlns:a16="http://schemas.microsoft.com/office/drawing/2014/main" val="1051288489"/>
                    </a:ext>
                  </a:extLst>
                </a:gridCol>
                <a:gridCol w="1460629">
                  <a:extLst>
                    <a:ext uri="{9D8B030D-6E8A-4147-A177-3AD203B41FA5}">
                      <a16:colId xmlns:a16="http://schemas.microsoft.com/office/drawing/2014/main" val="922965329"/>
                    </a:ext>
                  </a:extLst>
                </a:gridCol>
              </a:tblGrid>
              <a:tr h="376459">
                <a:tc gridSpan="3">
                  <a:txBody>
                    <a:bodyPr/>
                    <a:lstStyle/>
                    <a:p>
                      <a:r>
                        <a:rPr lang="en-US" dirty="0"/>
                        <a:t>Next</a:t>
                      </a:r>
                      <a:r>
                        <a:rPr lang="en-US" baseline="0" dirty="0"/>
                        <a:t> Stops: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483679"/>
                  </a:ext>
                </a:extLst>
              </a:tr>
              <a:tr h="376459">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7633166"/>
                  </a:ext>
                </a:extLst>
              </a:tr>
              <a:tr h="376459">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084470"/>
                  </a:ext>
                </a:extLst>
              </a:tr>
              <a:tr h="376459">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0127"/>
                  </a:ext>
                </a:extLst>
              </a:tr>
              <a:tr h="376459">
                <a:tc>
                  <a:txBody>
                    <a:bodyPr/>
                    <a:lstStyle/>
                    <a:p>
                      <a:pPr algn="ctr"/>
                      <a:r>
                        <a:rPr lang="en-US" dirty="0"/>
                        <a:t>CLOSE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OPEN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814407"/>
                  </a:ext>
                </a:extLst>
              </a:tr>
            </a:tbl>
          </a:graphicData>
        </a:graphic>
      </p:graphicFrame>
    </p:spTree>
    <p:extLst>
      <p:ext uri="{BB962C8B-B14F-4D97-AF65-F5344CB8AC3E}">
        <p14:creationId xmlns:p14="http://schemas.microsoft.com/office/powerpoint/2010/main" val="47739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 Solution</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METHOD BOOLEAN OVERLIMIT(parameters: </a:t>
            </a:r>
            <a:r>
              <a:rPr lang="en-US" altLang="en-US" sz="1050" dirty="0" err="1">
                <a:latin typeface="Consolas" panose="020B0609020204030204" pitchFamily="49" charset="0"/>
                <a:ea typeface="Consolas" panose="020B0609020204030204" pitchFamily="49" charset="0"/>
                <a:cs typeface="Consolas" panose="020B0609020204030204" pitchFamily="49" charset="0"/>
              </a:rPr>
              <a:t>PassengersWeightTotal</a:t>
            </a:r>
            <a:r>
              <a:rPr lang="en-US" altLang="en-US" sz="105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BEGIN METHOD</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IF (</a:t>
            </a:r>
            <a:r>
              <a:rPr lang="en-US" altLang="en-US" sz="1050" dirty="0" err="1">
                <a:latin typeface="Consolas" panose="020B0609020204030204" pitchFamily="49" charset="0"/>
                <a:ea typeface="Consolas" panose="020B0609020204030204" pitchFamily="49" charset="0"/>
                <a:cs typeface="Consolas" panose="020B0609020204030204" pitchFamily="49" charset="0"/>
              </a:rPr>
              <a:t>PassengersWeightTotal</a:t>
            </a:r>
            <a:r>
              <a:rPr lang="en-US" altLang="en-US" sz="1050" dirty="0">
                <a:latin typeface="Consolas" panose="020B0609020204030204" pitchFamily="49" charset="0"/>
                <a:ea typeface="Consolas" panose="020B0609020204030204" pitchFamily="49" charset="0"/>
                <a:cs typeface="Consolas" panose="020B0609020204030204" pitchFamily="49" charset="0"/>
              </a:rPr>
              <a:t> &gt;= </a:t>
            </a:r>
            <a:r>
              <a:rPr lang="en-US" altLang="en-US" sz="1050" dirty="0">
                <a:solidFill>
                  <a:schemeClr val="tx1">
                    <a:lumMod val="75000"/>
                    <a:lumOff val="25000"/>
                  </a:schemeClr>
                </a:solidFill>
              </a:rPr>
              <a:t>ELEVATOR_LIMIT)</a:t>
            </a:r>
          </a:p>
          <a:p>
            <a:pPr marL="0" indent="0">
              <a:buNone/>
            </a:pPr>
            <a:r>
              <a:rPr lang="en-US" altLang="en-US" sz="1050" dirty="0">
                <a:solidFill>
                  <a:schemeClr val="tx1">
                    <a:lumMod val="75000"/>
                    <a:lumOff val="25000"/>
                  </a:schemeClr>
                </a:solidFill>
                <a:latin typeface="Consolas" panose="020B0609020204030204" pitchFamily="49" charset="0"/>
                <a:ea typeface="Consolas" panose="020B0609020204030204" pitchFamily="49" charset="0"/>
                <a:cs typeface="Consolas" panose="020B0609020204030204" pitchFamily="49" charset="0"/>
              </a:rPr>
              <a:t>	    PRINTLINE(“Unable to move, elevator weight limit exceeded, please exit elevator.”)</a:t>
            </a:r>
          </a:p>
          <a:p>
            <a:pPr marL="0" indent="0">
              <a:buNone/>
            </a:pPr>
            <a:r>
              <a:rPr lang="en-US" altLang="en-US" sz="1050" dirty="0">
                <a:solidFill>
                  <a:schemeClr val="tx1">
                    <a:lumMod val="75000"/>
                    <a:lumOff val="25000"/>
                  </a:schemeClr>
                </a:solidFill>
                <a:latin typeface="Consolas" panose="020B0609020204030204" pitchFamily="49" charset="0"/>
                <a:ea typeface="Consolas" panose="020B0609020204030204" pitchFamily="49" charset="0"/>
                <a:cs typeface="Consolas" panose="020B0609020204030204" pitchFamily="49" charset="0"/>
              </a:rPr>
              <a:t>	    RETURN TRUE</a:t>
            </a:r>
          </a:p>
          <a:p>
            <a:pPr marL="0" indent="0">
              <a:buNone/>
            </a:pPr>
            <a:r>
              <a:rPr lang="en-US" altLang="en-US" sz="1050" dirty="0">
                <a:solidFill>
                  <a:schemeClr val="tx1">
                    <a:lumMod val="75000"/>
                    <a:lumOff val="25000"/>
                  </a:schemeClr>
                </a:solidFill>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050" dirty="0">
                <a:solidFill>
                  <a:schemeClr val="tx1">
                    <a:lumMod val="75000"/>
                    <a:lumOff val="25000"/>
                  </a:schemeClr>
                </a:solidFill>
                <a:latin typeface="Consolas" panose="020B0609020204030204" pitchFamily="49" charset="0"/>
                <a:ea typeface="Consolas" panose="020B0609020204030204" pitchFamily="49" charset="0"/>
                <a:cs typeface="Consolas" panose="020B0609020204030204" pitchFamily="49" charset="0"/>
              </a:rPr>
              <a:t>	    RETURN FALSE</a:t>
            </a:r>
          </a:p>
          <a:p>
            <a:pPr marL="0" indent="0">
              <a:buNone/>
            </a:pPr>
            <a:r>
              <a:rPr lang="en-US" altLang="en-US" sz="1050" dirty="0">
                <a:solidFill>
                  <a:schemeClr val="tx1">
                    <a:lumMod val="75000"/>
                    <a:lumOff val="25000"/>
                  </a:schemeClr>
                </a:solidFill>
                <a:latin typeface="Consolas" panose="020B0609020204030204" pitchFamily="49" charset="0"/>
                <a:ea typeface="Consolas" panose="020B0609020204030204" pitchFamily="49" charset="0"/>
                <a:cs typeface="Consolas" panose="020B0609020204030204" pitchFamily="49" charset="0"/>
              </a:rPr>
              <a:t>	END IF</a:t>
            </a:r>
            <a:endParaRPr lang="en-US" altLang="en-US" sz="105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END METHOD</a:t>
            </a:r>
          </a:p>
          <a:p>
            <a:pPr marL="0" indent="0">
              <a:buNone/>
            </a:pPr>
            <a:endParaRPr lang="en-US" altLang="en-US" sz="105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METHOD INTEGER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NextFloorToVisit</a:t>
            </a:r>
            <a:r>
              <a:rPr lang="en-US" altLang="en-US" sz="1050" dirty="0">
                <a:latin typeface="Consolas" panose="020B0609020204030204" pitchFamily="49" charset="0"/>
                <a:ea typeface="Consolas" panose="020B0609020204030204" pitchFamily="49" charset="0"/>
                <a:cs typeface="Consolas" panose="020B0609020204030204" pitchFamily="49" charset="0"/>
              </a:rPr>
              <a:t>(parameters: Floor1, Floor2, </a:t>
            </a:r>
            <a:r>
              <a:rPr lang="en-US" altLang="en-US" sz="1050" dirty="0" err="1">
                <a:latin typeface="Consolas" panose="020B0609020204030204" pitchFamily="49" charset="0"/>
                <a:ea typeface="Consolas" panose="020B0609020204030204" pitchFamily="49" charset="0"/>
                <a:cs typeface="Consolas" panose="020B0609020204030204" pitchFamily="49" charset="0"/>
              </a:rPr>
              <a:t>curFloor</a:t>
            </a:r>
            <a:r>
              <a:rPr lang="en-US" altLang="en-US" sz="105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BEGIN METHOD</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CREATE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NextFloor</a:t>
            </a:r>
            <a:r>
              <a:rPr lang="en-US" altLang="en-US" sz="1050" dirty="0">
                <a:latin typeface="Consolas" panose="020B0609020204030204" pitchFamily="49" charset="0"/>
                <a:ea typeface="Consolas" panose="020B0609020204030204" pitchFamily="49" charset="0"/>
                <a:cs typeface="Consolas" panose="020B0609020204030204" pitchFamily="49" charset="0"/>
              </a:rPr>
              <a:t> = </a:t>
            </a:r>
            <a:r>
              <a:rPr lang="en-US" altLang="en-US" sz="1050" dirty="0" err="1">
                <a:latin typeface="Consolas" panose="020B0609020204030204" pitchFamily="49" charset="0"/>
                <a:ea typeface="Consolas" panose="020B0609020204030204" pitchFamily="49" charset="0"/>
                <a:cs typeface="Consolas" panose="020B0609020204030204" pitchFamily="49" charset="0"/>
              </a:rPr>
              <a:t>curFloor</a:t>
            </a:r>
            <a:endParaRPr lang="en-US" altLang="en-US" sz="105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IF (|</a:t>
            </a:r>
            <a:r>
              <a:rPr lang="en-US" altLang="en-US" sz="1050" dirty="0" err="1">
                <a:latin typeface="Consolas" panose="020B0609020204030204" pitchFamily="49" charset="0"/>
                <a:ea typeface="Consolas" panose="020B0609020204030204" pitchFamily="49" charset="0"/>
                <a:cs typeface="Consolas" panose="020B0609020204030204" pitchFamily="49" charset="0"/>
              </a:rPr>
              <a:t>curFloor</a:t>
            </a:r>
            <a:r>
              <a:rPr lang="en-US" altLang="en-US" sz="1050" dirty="0">
                <a:latin typeface="Consolas" panose="020B0609020204030204" pitchFamily="49" charset="0"/>
                <a:ea typeface="Consolas" panose="020B0609020204030204" pitchFamily="49" charset="0"/>
                <a:cs typeface="Consolas" panose="020B0609020204030204" pitchFamily="49" charset="0"/>
              </a:rPr>
              <a:t> – Floor1| &lt; |</a:t>
            </a:r>
            <a:r>
              <a:rPr lang="en-US" altLang="en-US" sz="1050" dirty="0" err="1">
                <a:latin typeface="Consolas" panose="020B0609020204030204" pitchFamily="49" charset="0"/>
                <a:ea typeface="Consolas" panose="020B0609020204030204" pitchFamily="49" charset="0"/>
                <a:cs typeface="Consolas" panose="020B0609020204030204" pitchFamily="49" charset="0"/>
              </a:rPr>
              <a:t>curFloor</a:t>
            </a:r>
            <a:r>
              <a:rPr lang="en-US" altLang="en-US" sz="1050" dirty="0">
                <a:latin typeface="Consolas" panose="020B0609020204030204" pitchFamily="49" charset="0"/>
                <a:ea typeface="Consolas" panose="020B0609020204030204" pitchFamily="49" charset="0"/>
                <a:cs typeface="Consolas" panose="020B0609020204030204" pitchFamily="49" charset="0"/>
              </a:rPr>
              <a:t> – Floor2|)</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NextFloor</a:t>
            </a:r>
            <a:r>
              <a:rPr lang="en-US" altLang="en-US" sz="1050" dirty="0">
                <a:latin typeface="Consolas" panose="020B0609020204030204" pitchFamily="49" charset="0"/>
                <a:ea typeface="Consolas" panose="020B0609020204030204" pitchFamily="49" charset="0"/>
                <a:cs typeface="Consolas" panose="020B0609020204030204" pitchFamily="49" charset="0"/>
              </a:rPr>
              <a:t> = Floor1</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NextFloor</a:t>
            </a:r>
            <a:r>
              <a:rPr lang="en-US" altLang="en-US" sz="1050" dirty="0">
                <a:latin typeface="Consolas" panose="020B0609020204030204" pitchFamily="49" charset="0"/>
                <a:ea typeface="Consolas" panose="020B0609020204030204" pitchFamily="49" charset="0"/>
                <a:cs typeface="Consolas" panose="020B0609020204030204" pitchFamily="49" charset="0"/>
              </a:rPr>
              <a:t> = Floor2 </a:t>
            </a: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	RETURN </a:t>
            </a:r>
            <a:r>
              <a:rPr lang="en-US" altLang="en-US" sz="1050" dirty="0" err="1">
                <a:latin typeface="Consolas" panose="020B0609020204030204" pitchFamily="49" charset="0"/>
                <a:ea typeface="Consolas" panose="020B0609020204030204" pitchFamily="49" charset="0"/>
                <a:cs typeface="Consolas" panose="020B0609020204030204" pitchFamily="49" charset="0"/>
              </a:rPr>
              <a:t>NextFloor</a:t>
            </a:r>
            <a:endParaRPr lang="en-US" altLang="en-US" sz="105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050" dirty="0">
                <a:latin typeface="Consolas" panose="020B0609020204030204" pitchFamily="49" charset="0"/>
                <a:ea typeface="Consolas" panose="020B0609020204030204" pitchFamily="49" charset="0"/>
                <a:cs typeface="Consolas" panose="020B0609020204030204" pitchFamily="49" charset="0"/>
              </a:rPr>
              <a:t>END METHOD</a:t>
            </a:r>
          </a:p>
          <a:p>
            <a:pPr marL="0" indent="0">
              <a:buNone/>
            </a:pPr>
            <a:endParaRPr lang="en-US" altLang="en-US" sz="1050" dirty="0">
              <a:latin typeface="Consolas" panose="020B0609020204030204" pitchFamily="49" charset="0"/>
              <a:ea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altLang="en-US" sz="1050" dirty="0"/>
          </a:p>
        </p:txBody>
      </p:sp>
    </p:spTree>
    <p:extLst>
      <p:ext uri="{BB962C8B-B14F-4D97-AF65-F5344CB8AC3E}">
        <p14:creationId xmlns:p14="http://schemas.microsoft.com/office/powerpoint/2010/main" val="2621963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dirty="0">
                <a:solidFill>
                  <a:schemeClr val="tx1">
                    <a:lumMod val="75000"/>
                    <a:lumOff val="25000"/>
                  </a:schemeClr>
                </a:solidFill>
                <a:ea typeface="Arial" charset="0"/>
                <a:cs typeface="Arial" charset="0"/>
              </a:rPr>
              <a:t>In-Class Exercise Solution</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METHOD VOID </a:t>
            </a:r>
            <a:r>
              <a:rPr lang="en-US" altLang="en-US" sz="900" dirty="0" err="1">
                <a:latin typeface="Consolas" panose="020B0609020204030204" pitchFamily="49" charset="0"/>
                <a:ea typeface="Consolas" panose="020B0609020204030204" pitchFamily="49" charset="0"/>
                <a:cs typeface="Consolas" panose="020B0609020204030204" pitchFamily="49" charset="0"/>
              </a:rPr>
              <a:t>goToFloor</a:t>
            </a:r>
            <a:r>
              <a:rPr lang="en-US" altLang="en-US" sz="900" dirty="0">
                <a:latin typeface="Consolas" panose="020B0609020204030204" pitchFamily="49" charset="0"/>
                <a:ea typeface="Consolas" panose="020B0609020204030204" pitchFamily="49" charset="0"/>
                <a:cs typeface="Consolas" panose="020B0609020204030204" pitchFamily="49" charset="0"/>
              </a:rPr>
              <a:t>(parameters: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BEGIN METHOD</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SWITCH(</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CASE 0: PRINTLINE(“Returning to ground floor.”)</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 = 0,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 0</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CASE 1: PRINTLINE(“Moving to 1</a:t>
            </a:r>
            <a:r>
              <a:rPr lang="en-US" altLang="en-US" sz="900" baseline="30000" dirty="0">
                <a:latin typeface="Consolas" panose="020B0609020204030204" pitchFamily="49" charset="0"/>
                <a:ea typeface="Consolas" panose="020B0609020204030204" pitchFamily="49" charset="0"/>
                <a:cs typeface="Consolas" panose="020B0609020204030204" pitchFamily="49" charset="0"/>
              </a:rPr>
              <a:t>st</a:t>
            </a:r>
            <a:r>
              <a:rPr lang="en-US" altLang="en-US" sz="9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 = 1,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 1</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BREAK //skipped floors 2-98 (13 is covered by the DEFAULT statement)</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CASE 99: PRINTLINE(“Moving to 99</a:t>
            </a:r>
            <a:r>
              <a:rPr lang="en-US" altLang="en-US" sz="900" baseline="30000" dirty="0">
                <a:latin typeface="Consolas" panose="020B0609020204030204" pitchFamily="49" charset="0"/>
                <a:ea typeface="Consolas" panose="020B0609020204030204" pitchFamily="49" charset="0"/>
                <a:cs typeface="Consolas" panose="020B0609020204030204" pitchFamily="49" charset="0"/>
              </a:rPr>
              <a:t>th</a:t>
            </a:r>
            <a:r>
              <a:rPr lang="en-US" altLang="en-US" sz="9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 = 99,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 99</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CASE 100: PRINTLINE(“Moving to 100</a:t>
            </a:r>
            <a:r>
              <a:rPr lang="en-US" altLang="en-US" sz="900" baseline="30000" dirty="0">
                <a:latin typeface="Consolas" panose="020B0609020204030204" pitchFamily="49" charset="0"/>
                <a:ea typeface="Consolas" panose="020B0609020204030204" pitchFamily="49" charset="0"/>
                <a:cs typeface="Consolas" panose="020B0609020204030204" pitchFamily="49" charset="0"/>
              </a:rPr>
              <a:t>th</a:t>
            </a:r>
            <a:r>
              <a:rPr lang="en-US" altLang="en-US" sz="900" dirty="0">
                <a:latin typeface="Consolas" panose="020B0609020204030204" pitchFamily="49" charset="0"/>
                <a:ea typeface="Consolas" panose="020B0609020204030204" pitchFamily="49" charset="0"/>
                <a:cs typeface="Consolas" panose="020B0609020204030204" pitchFamily="49" charset="0"/>
              </a:rPr>
              <a:t> floor.”)</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 = 100,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 100</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BREAK</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DEFAULT: PRINTLINE(“Staying put, that floor does not exist!”)</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900" dirty="0">
                <a:latin typeface="Consolas" panose="020B0609020204030204" pitchFamily="49" charset="0"/>
                <a:ea typeface="Consolas" panose="020B0609020204030204" pitchFamily="49" charset="0"/>
                <a:cs typeface="Consolas" panose="020B0609020204030204" pitchFamily="49" charset="0"/>
              </a:rPr>
              <a:t> =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900" dirty="0">
                <a:latin typeface="Consolas" panose="020B0609020204030204" pitchFamily="49" charset="0"/>
                <a:ea typeface="Consolas" panose="020B0609020204030204" pitchFamily="49" charset="0"/>
                <a:cs typeface="Consolas" panose="020B0609020204030204" pitchFamily="49" charset="0"/>
              </a:rPr>
              <a:t> = </a:t>
            </a:r>
            <a:r>
              <a:rPr lang="en-US" altLang="en-US" sz="900" dirty="0" err="1">
                <a:latin typeface="Consolas" panose="020B0609020204030204" pitchFamily="49" charset="0"/>
                <a:ea typeface="Consolas" panose="020B0609020204030204" pitchFamily="49" charset="0"/>
                <a:cs typeface="Consolas" panose="020B0609020204030204" pitchFamily="49" charset="0"/>
              </a:rPr>
              <a:t>currentFloor</a:t>
            </a:r>
            <a:endParaRPr lang="en-US" altLang="en-US" sz="9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END SWITCH</a:t>
            </a:r>
          </a:p>
          <a:p>
            <a:pPr marL="0" indent="0">
              <a:buNone/>
            </a:pPr>
            <a:r>
              <a:rPr lang="en-US" altLang="en-US" sz="900" dirty="0">
                <a:latin typeface="Consolas" panose="020B0609020204030204" pitchFamily="49" charset="0"/>
                <a:ea typeface="Consolas" panose="020B0609020204030204" pitchFamily="49" charset="0"/>
                <a:cs typeface="Consolas" panose="020B0609020204030204" pitchFamily="49" charset="0"/>
              </a:rPr>
              <a:t>END METHOD</a:t>
            </a:r>
          </a:p>
          <a:p>
            <a:pPr marL="0" indent="0">
              <a:buNone/>
            </a:pPr>
            <a:endParaRPr lang="en-US" altLang="en-US" sz="900" dirty="0">
              <a:latin typeface="Consolas" panose="020B0609020204030204" pitchFamily="49" charset="0"/>
              <a:ea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altLang="en-US" sz="900" dirty="0"/>
          </a:p>
        </p:txBody>
      </p:sp>
    </p:spTree>
    <p:extLst>
      <p:ext uri="{BB962C8B-B14F-4D97-AF65-F5344CB8AC3E}">
        <p14:creationId xmlns:p14="http://schemas.microsoft.com/office/powerpoint/2010/main" val="422707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altLang="en-US" sz="4000" dirty="0">
                <a:solidFill>
                  <a:schemeClr val="tx1">
                    <a:lumMod val="75000"/>
                    <a:lumOff val="25000"/>
                  </a:schemeClr>
                </a:solidFill>
                <a:ea typeface="Arial" charset="0"/>
                <a:cs typeface="Arial" charset="0"/>
              </a:rPr>
              <a:t>In-Class Exercise Solution Concluded</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CREATE inputFloor1, inputFloor2 = 0, </a:t>
            </a:r>
            <a:r>
              <a:rPr lang="en-US" altLang="en-US" sz="12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200" dirty="0">
                <a:latin typeface="Consolas" panose="020B0609020204030204" pitchFamily="49" charset="0"/>
                <a:ea typeface="Consolas" panose="020B0609020204030204" pitchFamily="49" charset="0"/>
                <a:cs typeface="Consolas" panose="020B0609020204030204" pitchFamily="49" charset="0"/>
              </a:rPr>
              <a:t> = 0, </a:t>
            </a:r>
            <a:r>
              <a:rPr lang="en-US" altLang="en-US" sz="12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1200" dirty="0">
                <a:latin typeface="Consolas" panose="020B0609020204030204" pitchFamily="49" charset="0"/>
                <a:ea typeface="Consolas" panose="020B0609020204030204" pitchFamily="49" charset="0"/>
                <a:cs typeface="Consolas" panose="020B0609020204030204" pitchFamily="49" charset="0"/>
              </a:rPr>
              <a:t> = 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DO</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PRINT(“Please enter a floor using keypad ‘0 to shut elevator down‘: “)</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inputFloor1 </a:t>
            </a:r>
            <a:r>
              <a:rPr lang="en-US" sz="1200" dirty="0"/>
              <a:t>← READ from user</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PRINT(“Please enter a floor using keypad ‘0 to shut elevator down’: “)</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inputFloor2 </a:t>
            </a:r>
            <a:r>
              <a:rPr lang="en-US" sz="1200" dirty="0"/>
              <a:t>← READ from user</a:t>
            </a:r>
            <a:endParaRPr lang="en-US" altLang="en-US" sz="12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altLang="en-US" sz="12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sz="1200" dirty="0"/>
              <a:t>← </a:t>
            </a:r>
            <a:r>
              <a:rPr lang="en-US" altLang="en-US" sz="1200" dirty="0" err="1">
                <a:latin typeface="Consolas" panose="020B0609020204030204" pitchFamily="49" charset="0"/>
                <a:ea typeface="Consolas" panose="020B0609020204030204" pitchFamily="49" charset="0"/>
                <a:cs typeface="Consolas" panose="020B0609020204030204" pitchFamily="49" charset="0"/>
              </a:rPr>
              <a:t>NextFloorToVisit</a:t>
            </a:r>
            <a:r>
              <a:rPr lang="en-US" altLang="en-US" sz="1200" dirty="0">
                <a:latin typeface="Consolas" panose="020B0609020204030204" pitchFamily="49" charset="0"/>
                <a:ea typeface="Consolas" panose="020B0609020204030204" pitchFamily="49" charset="0"/>
                <a:cs typeface="Consolas" panose="020B0609020204030204" pitchFamily="49" charset="0"/>
              </a:rPr>
              <a:t>(inputFloor1, inputFloor2, </a:t>
            </a:r>
            <a:r>
              <a:rPr lang="en-US" altLang="en-US" sz="1200" dirty="0" err="1">
                <a:latin typeface="Consolas" panose="020B0609020204030204" pitchFamily="49" charset="0"/>
                <a:ea typeface="Consolas" panose="020B0609020204030204" pitchFamily="49" charset="0"/>
                <a:cs typeface="Consolas" panose="020B0609020204030204" pitchFamily="49" charset="0"/>
              </a:rPr>
              <a:t>currentFloor</a:t>
            </a:r>
            <a:r>
              <a:rPr lang="en-US" altLang="en-US" sz="120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IF (! OVERLIMIT)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r>
              <a:rPr lang="en-US" altLang="en-US" sz="1200" dirty="0" err="1">
                <a:latin typeface="Consolas" panose="020B0609020204030204" pitchFamily="49" charset="0"/>
                <a:ea typeface="Consolas" panose="020B0609020204030204" pitchFamily="49" charset="0"/>
                <a:cs typeface="Consolas" panose="020B0609020204030204" pitchFamily="49" charset="0"/>
              </a:rPr>
              <a:t>goToFloor</a:t>
            </a:r>
            <a:r>
              <a:rPr lang="en-US" altLang="en-US" sz="1200" dirty="0">
                <a:latin typeface="Consolas" panose="020B0609020204030204" pitchFamily="49" charset="0"/>
                <a:ea typeface="Consolas" panose="020B0609020204030204" pitchFamily="49" charset="0"/>
                <a:cs typeface="Consolas" panose="020B0609020204030204" pitchFamily="49" charset="0"/>
              </a:rPr>
              <a:t>(</a:t>
            </a:r>
            <a:r>
              <a:rPr lang="en-US" altLang="en-US" sz="1200" dirty="0" err="1">
                <a:latin typeface="Consolas" panose="020B0609020204030204" pitchFamily="49" charset="0"/>
                <a:ea typeface="Consolas" panose="020B0609020204030204" pitchFamily="49" charset="0"/>
                <a:cs typeface="Consolas" panose="020B0609020204030204" pitchFamily="49" charset="0"/>
              </a:rPr>
              <a:t>NextStop</a:t>
            </a:r>
            <a:r>
              <a:rPr lang="en-US" altLang="en-US" sz="1200"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END If</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WHILE (</a:t>
            </a:r>
            <a:r>
              <a:rPr lang="en-US" altLang="en-US" sz="12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200" dirty="0">
                <a:latin typeface="Consolas" panose="020B0609020204030204" pitchFamily="49" charset="0"/>
                <a:ea typeface="Consolas" panose="020B0609020204030204" pitchFamily="49" charset="0"/>
                <a:cs typeface="Consolas" panose="020B0609020204030204" pitchFamily="49" charset="0"/>
              </a:rPr>
              <a:t> != 0)</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END DO…WHILE</a:t>
            </a: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END MAIN</a:t>
            </a:r>
          </a:p>
          <a:p>
            <a:pPr marL="0" indent="0">
              <a:buNone/>
            </a:pPr>
            <a:endParaRPr lang="en-US" sz="1200" dirty="0"/>
          </a:p>
          <a:p>
            <a:pPr marL="0" indent="0">
              <a:buNone/>
            </a:pPr>
            <a:endParaRPr lang="en-US" altLang="en-US" sz="12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200" dirty="0">
                <a:latin typeface="Consolas" panose="020B0609020204030204" pitchFamily="49" charset="0"/>
                <a:ea typeface="Consolas" panose="020B0609020204030204" pitchFamily="49" charset="0"/>
                <a:cs typeface="Consolas" panose="020B0609020204030204" pitchFamily="49" charset="0"/>
              </a:rPr>
              <a:t>	</a:t>
            </a:r>
            <a:endParaRPr lang="en-US" altLang="en-US" sz="1200" dirty="0"/>
          </a:p>
        </p:txBody>
      </p:sp>
    </p:spTree>
    <p:extLst>
      <p:ext uri="{BB962C8B-B14F-4D97-AF65-F5344CB8AC3E}">
        <p14:creationId xmlns:p14="http://schemas.microsoft.com/office/powerpoint/2010/main" val="5769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pPr algn="ctr"/>
            <a:r>
              <a:rPr lang="en-US" altLang="en-US" sz="4000" dirty="0">
                <a:solidFill>
                  <a:schemeClr val="tx1">
                    <a:lumMod val="75000"/>
                    <a:lumOff val="25000"/>
                  </a:schemeClr>
                </a:solidFill>
                <a:ea typeface="Arial" charset="0"/>
                <a:cs typeface="Arial" charset="0"/>
              </a:rPr>
              <a:t>End of Review</a:t>
            </a:r>
            <a:endParaRPr lang="en-US" dirty="0"/>
          </a:p>
        </p:txBody>
      </p:sp>
      <p:sp>
        <p:nvSpPr>
          <p:cNvPr id="6" name="Content Placeholder 2"/>
          <p:cNvSpPr txBox="1">
            <a:spLocks/>
          </p:cNvSpPr>
          <p:nvPr/>
        </p:nvSpPr>
        <p:spPr>
          <a:xfrm>
            <a:off x="628649" y="1011116"/>
            <a:ext cx="7886700" cy="5037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sz="2400" dirty="0"/>
          </a:p>
        </p:txBody>
      </p:sp>
      <p:sp>
        <p:nvSpPr>
          <p:cNvPr id="3" name="TextBox 2">
            <a:extLst>
              <a:ext uri="{FF2B5EF4-FFF2-40B4-BE49-F238E27FC236}">
                <a16:creationId xmlns:a16="http://schemas.microsoft.com/office/drawing/2014/main" id="{6EAB44E6-C35F-934F-B545-6989B4DBB854}"/>
              </a:ext>
            </a:extLst>
          </p:cNvPr>
          <p:cNvSpPr txBox="1"/>
          <p:nvPr/>
        </p:nvSpPr>
        <p:spPr>
          <a:xfrm>
            <a:off x="2556811" y="2422116"/>
            <a:ext cx="4404048" cy="1107996"/>
          </a:xfrm>
          <a:prstGeom prst="rect">
            <a:avLst/>
          </a:prstGeom>
          <a:noFill/>
        </p:spPr>
        <p:txBody>
          <a:bodyPr wrap="square" rtlCol="0">
            <a:spAutoFit/>
          </a:bodyPr>
          <a:lstStyle/>
          <a:p>
            <a:r>
              <a:rPr lang="en-US" sz="6600" dirty="0"/>
              <a:t>Questions?</a:t>
            </a:r>
          </a:p>
        </p:txBody>
      </p:sp>
    </p:spTree>
    <p:extLst>
      <p:ext uri="{BB962C8B-B14F-4D97-AF65-F5344CB8AC3E}">
        <p14:creationId xmlns:p14="http://schemas.microsoft.com/office/powerpoint/2010/main" val="246182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Skeleton</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END MAIN</a:t>
            </a: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a:p>
            <a:r>
              <a:rPr lang="en-US" altLang="en-US" dirty="0"/>
              <a:t>Note: every time you BEGIN something, you must END it!</a:t>
            </a:r>
          </a:p>
          <a:p>
            <a:r>
              <a:rPr lang="en-US" altLang="en-US" dirty="0"/>
              <a:t>Write them as pairs!</a:t>
            </a: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79679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C# Skeleton</a:t>
            </a:r>
          </a:p>
        </p:txBody>
      </p:sp>
      <p:sp>
        <p:nvSpPr>
          <p:cNvPr id="3" name="Content Placeholder 2"/>
          <p:cNvSpPr>
            <a:spLocks noGrp="1"/>
          </p:cNvSpPr>
          <p:nvPr>
            <p:ph idx="1"/>
          </p:nvPr>
        </p:nvSpPr>
        <p:spPr>
          <a:xfrm>
            <a:off x="628650" y="1825625"/>
            <a:ext cx="8392258" cy="3564060"/>
          </a:xfrm>
        </p:spPr>
        <p:txBody>
          <a:bodyPr/>
          <a:lstStyle/>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using</a:t>
            </a:r>
            <a:r>
              <a:rPr lang="en-US" altLang="en-US" dirty="0">
                <a:latin typeface="Consolas" panose="020B0609020204030204" pitchFamily="49" charset="0"/>
                <a:ea typeface="Consolas" panose="020B0609020204030204" pitchFamily="49" charset="0"/>
                <a:cs typeface="Consolas" panose="020B0609020204030204" pitchFamily="49" charset="0"/>
              </a:rPr>
              <a:t> System;</a:t>
            </a:r>
          </a:p>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class</a:t>
            </a:r>
            <a:r>
              <a:rPr lang="en-US" altLang="en-US" dirty="0">
                <a:latin typeface="Consolas" panose="020B0609020204030204" pitchFamily="49" charset="0"/>
                <a:ea typeface="Consolas" panose="020B0609020204030204" pitchFamily="49" charset="0"/>
                <a:cs typeface="Consolas" panose="020B0609020204030204" pitchFamily="49" charset="0"/>
              </a:rPr>
              <a:t> </a:t>
            </a:r>
            <a:r>
              <a:rPr lang="en-US" altLang="en-US" dirty="0" err="1">
                <a:latin typeface="Consolas" panose="020B0609020204030204" pitchFamily="49" charset="0"/>
                <a:ea typeface="Consolas" panose="020B0609020204030204" pitchFamily="49" charset="0"/>
                <a:cs typeface="Consolas" panose="020B0609020204030204" pitchFamily="49" charset="0"/>
              </a:rPr>
              <a:t>MainClass</a:t>
            </a: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  public static</a:t>
            </a:r>
            <a:r>
              <a:rPr lang="en-US" altLang="en-US" dirty="0">
                <a:latin typeface="Consolas" panose="020B0609020204030204" pitchFamily="49" charset="0"/>
                <a:ea typeface="Consolas" panose="020B0609020204030204" pitchFamily="49" charset="0"/>
                <a:cs typeface="Consolas" panose="020B0609020204030204" pitchFamily="49" charset="0"/>
              </a:rPr>
              <a:t> void Main (</a:t>
            </a: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string</a:t>
            </a:r>
            <a:r>
              <a:rPr lang="en-US" altLang="en-US" dirty="0">
                <a:latin typeface="Consolas" panose="020B0609020204030204" pitchFamily="49" charset="0"/>
                <a:ea typeface="Consolas" panose="020B0609020204030204" pitchFamily="49" charset="0"/>
                <a:cs typeface="Consolas" panose="020B0609020204030204" pitchFamily="49" charset="0"/>
              </a:rPr>
              <a:t>[] </a:t>
            </a:r>
            <a:r>
              <a:rPr lang="en-US" altLang="en-US" dirty="0" err="1">
                <a:latin typeface="Consolas" panose="020B0609020204030204" pitchFamily="49" charset="0"/>
                <a:ea typeface="Consolas" panose="020B0609020204030204" pitchFamily="49" charset="0"/>
                <a:cs typeface="Consolas" panose="020B0609020204030204" pitchFamily="49" charset="0"/>
              </a:rPr>
              <a:t>args</a:t>
            </a: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dirty="0"/>
              <a:t>Note: The opening “{“ means BEGIN </a:t>
            </a:r>
          </a:p>
          <a:p>
            <a:pPr marL="0" indent="0">
              <a:buNone/>
            </a:pPr>
            <a:r>
              <a:rPr lang="en-US" altLang="en-US" dirty="0"/>
              <a:t>and the closing “}” means END</a:t>
            </a: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p:txBody>
      </p:sp>
      <p:pic>
        <p:nvPicPr>
          <p:cNvPr id="4" name="Picture 12" descr="mage result for C# icon" title="C Shar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3675"/>
            <a:ext cx="1700213" cy="163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37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Java Skeleton</a:t>
            </a:r>
          </a:p>
        </p:txBody>
      </p:sp>
      <p:sp>
        <p:nvSpPr>
          <p:cNvPr id="3" name="Content Placeholder 2"/>
          <p:cNvSpPr>
            <a:spLocks noGrp="1"/>
          </p:cNvSpPr>
          <p:nvPr>
            <p:ph idx="1"/>
          </p:nvPr>
        </p:nvSpPr>
        <p:spPr>
          <a:xfrm>
            <a:off x="628650" y="1825625"/>
            <a:ext cx="8515350" cy="3564060"/>
          </a:xfrm>
        </p:spPr>
        <p:txBody>
          <a:bodyPr/>
          <a:lstStyle/>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class</a:t>
            </a:r>
            <a:r>
              <a:rPr lang="en-US" altLang="en-US" dirty="0">
                <a:latin typeface="Consolas" panose="020B0609020204030204" pitchFamily="49" charset="0"/>
                <a:ea typeface="Consolas" panose="020B0609020204030204" pitchFamily="49" charset="0"/>
                <a:cs typeface="Consolas" panose="020B0609020204030204" pitchFamily="49" charset="0"/>
              </a:rPr>
              <a:t> </a:t>
            </a:r>
            <a:r>
              <a:rPr lang="en-US" altLang="en-US" dirty="0" err="1">
                <a:latin typeface="Consolas" panose="020B0609020204030204" pitchFamily="49" charset="0"/>
                <a:ea typeface="Consolas" panose="020B0609020204030204" pitchFamily="49" charset="0"/>
                <a:cs typeface="Consolas" panose="020B0609020204030204" pitchFamily="49" charset="0"/>
              </a:rPr>
              <a:t>MainClass</a:t>
            </a: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  public static void</a:t>
            </a:r>
            <a:r>
              <a:rPr lang="en-US" altLang="en-US" dirty="0">
                <a:latin typeface="Consolas" panose="020B0609020204030204" pitchFamily="49" charset="0"/>
                <a:ea typeface="Consolas" panose="020B0609020204030204" pitchFamily="49" charset="0"/>
                <a:cs typeface="Consolas" panose="020B0609020204030204" pitchFamily="49" charset="0"/>
              </a:rPr>
              <a:t> main (String[] </a:t>
            </a:r>
            <a:r>
              <a:rPr lang="en-US" altLang="en-US" dirty="0" err="1">
                <a:latin typeface="Consolas" panose="020B0609020204030204" pitchFamily="49" charset="0"/>
                <a:ea typeface="Consolas" panose="020B0609020204030204" pitchFamily="49" charset="0"/>
                <a:cs typeface="Consolas" panose="020B0609020204030204" pitchFamily="49" charset="0"/>
              </a:rPr>
              <a:t>args</a:t>
            </a:r>
            <a:r>
              <a:rPr lang="en-US" altLang="en-US"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  	</a:t>
            </a:r>
            <a:r>
              <a:rPr lang="en-US" altLang="en-US"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p:txBody>
      </p:sp>
      <p:pic>
        <p:nvPicPr>
          <p:cNvPr id="4" name="Picture 10" descr="elated image" title="Ja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923" y="138419"/>
            <a:ext cx="1868488" cy="1868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650" y="5284150"/>
            <a:ext cx="2880212" cy="369332"/>
          </a:xfrm>
          <a:prstGeom prst="rect">
            <a:avLst/>
          </a:prstGeom>
        </p:spPr>
        <p:txBody>
          <a:bodyPr wrap="none">
            <a:spAutoFit/>
          </a:bodyPr>
          <a:lstStyle/>
          <a:p>
            <a:r>
              <a:rPr lang="en-US" altLang="en-US" dirty="0"/>
              <a:t>Note: Capitalization matters!</a:t>
            </a:r>
          </a:p>
        </p:txBody>
      </p:sp>
    </p:spTree>
    <p:extLst>
      <p:ext uri="{BB962C8B-B14F-4D97-AF65-F5344CB8AC3E}">
        <p14:creationId xmlns:p14="http://schemas.microsoft.com/office/powerpoint/2010/main" val="24574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C++ Skeleton</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#include</a:t>
            </a:r>
            <a:r>
              <a:rPr lang="en-US" altLang="en-US" dirty="0">
                <a:latin typeface="Consolas" panose="020B0609020204030204" pitchFamily="49" charset="0"/>
                <a:ea typeface="Consolas" panose="020B0609020204030204" pitchFamily="49" charset="0"/>
                <a:cs typeface="Consolas" panose="020B0609020204030204" pitchFamily="49" charset="0"/>
              </a:rPr>
              <a:t> &lt;</a:t>
            </a:r>
            <a:r>
              <a:rPr lang="en-US" altLang="en-US" dirty="0" err="1">
                <a:latin typeface="Consolas" panose="020B0609020204030204" pitchFamily="49" charset="0"/>
                <a:ea typeface="Consolas" panose="020B0609020204030204" pitchFamily="49" charset="0"/>
                <a:cs typeface="Consolas" panose="020B0609020204030204" pitchFamily="49" charset="0"/>
              </a:rPr>
              <a:t>iostream</a:t>
            </a:r>
            <a:r>
              <a:rPr lang="en-US" altLang="en-US" dirty="0">
                <a:latin typeface="Consolas" panose="020B0609020204030204" pitchFamily="49" charset="0"/>
                <a:ea typeface="Consolas" panose="020B0609020204030204" pitchFamily="49" charset="0"/>
                <a:cs typeface="Consolas" panose="020B0609020204030204" pitchFamily="49" charset="0"/>
              </a:rPr>
              <a:t>&gt;</a:t>
            </a:r>
          </a:p>
          <a:p>
            <a:pPr marL="0" indent="0">
              <a:buNone/>
            </a:pPr>
            <a:endParaRPr lang="en-US" altLang="en-US"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dirty="0" err="1">
                <a:solidFill>
                  <a:srgbClr val="0000FF"/>
                </a:solidFill>
                <a:latin typeface="Consolas" panose="020B0609020204030204" pitchFamily="49" charset="0"/>
                <a:ea typeface="Consolas" panose="020B0609020204030204" pitchFamily="49" charset="0"/>
                <a:cs typeface="Consolas" panose="020B0609020204030204" pitchFamily="49" charset="0"/>
              </a:rPr>
              <a:t>int</a:t>
            </a:r>
            <a:r>
              <a:rPr lang="en-US" altLang="en-US" dirty="0">
                <a:latin typeface="Consolas" panose="020B0609020204030204" pitchFamily="49" charset="0"/>
                <a:ea typeface="Consolas" panose="020B0609020204030204" pitchFamily="49" charset="0"/>
                <a:cs typeface="Consolas" panose="020B0609020204030204" pitchFamily="49" charset="0"/>
              </a:rPr>
              <a:t> main () </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ea typeface="Consolas" panose="020B0609020204030204" pitchFamily="49" charset="0"/>
                <a:cs typeface="Consolas" panose="020B0609020204030204" pitchFamily="49" charset="0"/>
              </a:rPr>
              <a:t>return</a:t>
            </a:r>
            <a:r>
              <a:rPr lang="en-US" altLang="en-US" dirty="0">
                <a:latin typeface="Consolas" panose="020B0609020204030204" pitchFamily="49" charset="0"/>
                <a:ea typeface="Consolas" panose="020B0609020204030204" pitchFamily="49" charset="0"/>
                <a:cs typeface="Consolas" panose="020B0609020204030204" pitchFamily="49" charset="0"/>
              </a:rPr>
              <a:t> 0;</a:t>
            </a:r>
          </a:p>
          <a:p>
            <a:pPr marL="0" indent="0">
              <a:buNone/>
            </a:pPr>
            <a:r>
              <a:rPr lang="en-US" altLang="en-US" dirty="0">
                <a:latin typeface="Consolas" panose="020B0609020204030204" pitchFamily="49" charset="0"/>
                <a:ea typeface="Consolas" panose="020B0609020204030204" pitchFamily="49" charset="0"/>
                <a:cs typeface="Consolas" panose="020B0609020204030204" pitchFamily="49" charset="0"/>
              </a:rPr>
              <a:t>}</a:t>
            </a:r>
          </a:p>
        </p:txBody>
      </p:sp>
      <p:pic>
        <p:nvPicPr>
          <p:cNvPr id="5" name="Picture 4" descr="A logo showing C++" title="C++ Logo">
            <a:extLst>
              <a:ext uri="{FF2B5EF4-FFF2-40B4-BE49-F238E27FC236}">
                <a16:creationId xmlns:a16="http://schemas.microsoft.com/office/drawing/2014/main" id="{3AA05AE6-856C-B54D-A51D-BB8FDE414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766" y="365127"/>
            <a:ext cx="1658584" cy="1861926"/>
          </a:xfrm>
          <a:prstGeom prst="rect">
            <a:avLst/>
          </a:prstGeom>
        </p:spPr>
      </p:pic>
    </p:spTree>
    <p:extLst>
      <p:ext uri="{BB962C8B-B14F-4D97-AF65-F5344CB8AC3E}">
        <p14:creationId xmlns:p14="http://schemas.microsoft.com/office/powerpoint/2010/main" val="10711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260373" cy="707536"/>
          </a:xfrm>
        </p:spPr>
        <p:txBody>
          <a:bodyPr/>
          <a:lstStyle/>
          <a:p>
            <a:r>
              <a:rPr lang="en-US" dirty="0"/>
              <a:t>Pseudocode Variables &amp; Input</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BEGIN MAIN</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CREATE </a:t>
            </a:r>
            <a:r>
              <a:rPr lang="en-US" altLang="en-US" sz="1600" dirty="0" err="1">
                <a:latin typeface="Consolas" panose="020B0609020204030204" pitchFamily="49" charset="0"/>
                <a:ea typeface="Consolas" panose="020B0609020204030204" pitchFamily="49" charset="0"/>
                <a:cs typeface="Consolas" panose="020B0609020204030204" pitchFamily="49" charset="0"/>
              </a:rPr>
              <a:t>inputNum</a:t>
            </a:r>
            <a:endParaRPr lang="en-US" altLang="en-US" sz="16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PRINT(“Please enter a number: “)</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en-US" sz="1600" dirty="0" err="1">
                <a:latin typeface="Consolas" panose="020B0609020204030204" pitchFamily="49" charset="0"/>
                <a:ea typeface="Consolas" panose="020B0609020204030204" pitchFamily="49" charset="0"/>
                <a:cs typeface="Consolas" panose="020B0609020204030204" pitchFamily="49" charset="0"/>
              </a:rPr>
              <a:t>inputNum</a:t>
            </a:r>
            <a:r>
              <a:rPr lang="en-US" altLang="en-US" sz="1600" dirty="0">
                <a:latin typeface="Consolas" panose="020B0609020204030204" pitchFamily="49" charset="0"/>
                <a:ea typeface="Consolas" panose="020B0609020204030204" pitchFamily="49" charset="0"/>
                <a:cs typeface="Consolas" panose="020B0609020204030204" pitchFamily="49" charset="0"/>
              </a:rPr>
              <a:t> </a:t>
            </a:r>
            <a:r>
              <a:rPr lang="en-US" sz="1600" dirty="0"/>
              <a:t>← READ from user input</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END MAIN</a:t>
            </a:r>
          </a:p>
          <a:p>
            <a:pPr marL="0" indent="0">
              <a:buNone/>
            </a:pPr>
            <a:endParaRPr lang="en-US" altLang="en-US" sz="1600" dirty="0">
              <a:latin typeface="Consolas" panose="020B0609020204030204" pitchFamily="49" charset="0"/>
              <a:ea typeface="Consolas" panose="020B0609020204030204" pitchFamily="49" charset="0"/>
              <a:cs typeface="Consolas" panose="020B0609020204030204" pitchFamily="49" charset="0"/>
            </a:endParaRPr>
          </a:p>
        </p:txBody>
      </p:sp>
      <p:sp>
        <p:nvSpPr>
          <p:cNvPr id="4" name="Rectangle 3" title="Pseudo code logo"/>
          <p:cNvSpPr/>
          <p:nvPr/>
        </p:nvSpPr>
        <p:spPr>
          <a:xfrm>
            <a:off x="7631723"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38167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C# Variables &amp; Input</a:t>
            </a:r>
          </a:p>
        </p:txBody>
      </p:sp>
      <p:sp>
        <p:nvSpPr>
          <p:cNvPr id="3" name="Content Placeholder 2"/>
          <p:cNvSpPr>
            <a:spLocks noGrp="1"/>
          </p:cNvSpPr>
          <p:nvPr>
            <p:ph idx="1"/>
          </p:nvPr>
        </p:nvSpPr>
        <p:spPr>
          <a:xfrm>
            <a:off x="628650" y="1825624"/>
            <a:ext cx="8392258" cy="4003675"/>
          </a:xfrm>
        </p:spPr>
        <p:txBody>
          <a:bodyPr/>
          <a:lstStyle/>
          <a:p>
            <a:pPr marL="0" indent="0">
              <a:buNone/>
            </a:pPr>
            <a:r>
              <a:rPr lang="en-US" sz="2000" dirty="0"/>
              <a:t>using System;</a:t>
            </a:r>
          </a:p>
          <a:p>
            <a:pPr marL="0" indent="0">
              <a:buNone/>
            </a:pPr>
            <a:br>
              <a:rPr lang="en-US" sz="2000" dirty="0"/>
            </a:br>
            <a:r>
              <a:rPr lang="en-US" sz="2000" dirty="0"/>
              <a:t>class main </a:t>
            </a:r>
          </a:p>
          <a:p>
            <a:pPr marL="0" indent="0">
              <a:buNone/>
            </a:pPr>
            <a:r>
              <a:rPr lang="en-US" sz="2000" dirty="0"/>
              <a:t>{</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a:t>
            </a:r>
            <a:r>
              <a:rPr lang="en-US" sz="2000" dirty="0" err="1"/>
              <a:t>Console.Write</a:t>
            </a:r>
            <a:r>
              <a:rPr lang="en-US" sz="2000" dirty="0"/>
              <a:t>("Please enter a integer: ");</a:t>
            </a:r>
          </a:p>
          <a:p>
            <a:pPr marL="0" indent="0">
              <a:buNone/>
            </a:pPr>
            <a:r>
              <a:rPr lang="en-US" sz="2000" dirty="0"/>
              <a:t>	int </a:t>
            </a:r>
            <a:r>
              <a:rPr lang="en-US" sz="2000" dirty="0" err="1"/>
              <a:t>inputNum</a:t>
            </a:r>
            <a:r>
              <a:rPr lang="en-US" sz="2000" dirty="0"/>
              <a:t> = Convert.ToInt16(</a:t>
            </a:r>
            <a:r>
              <a:rPr lang="en-US" sz="2000" dirty="0" err="1"/>
              <a:t>Console.ReadLine</a:t>
            </a:r>
            <a:r>
              <a:rPr lang="en-US" sz="2000" dirty="0"/>
              <a:t>());</a:t>
            </a:r>
          </a:p>
          <a:p>
            <a:pPr marL="0" indent="0">
              <a:buNone/>
            </a:pPr>
            <a:r>
              <a:rPr lang="en-US" sz="2000" dirty="0"/>
              <a:t>     }</a:t>
            </a:r>
          </a:p>
          <a:p>
            <a:pPr marL="0" indent="0">
              <a:buNone/>
            </a:pPr>
            <a:r>
              <a:rPr lang="en-US" sz="2000" dirty="0"/>
              <a:t>}</a:t>
            </a:r>
          </a:p>
        </p:txBody>
      </p:sp>
      <p:pic>
        <p:nvPicPr>
          <p:cNvPr id="4" name="Picture 12" descr="mage result for C# icon" title="C Shar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3675"/>
            <a:ext cx="1700213" cy="163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651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TotalTime>
  <Words>2734</Words>
  <Application>Microsoft Macintosh PowerPoint</Application>
  <PresentationFormat>On-screen Show (4:3)</PresentationFormat>
  <Paragraphs>418</Paragraphs>
  <Slides>35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Office Theme</vt:lpstr>
      <vt:lpstr>Picture</vt:lpstr>
      <vt:lpstr>CSE 1321 Modules 1-5 Review</vt:lpstr>
      <vt:lpstr>Module 1 Algorithms and Abstraction</vt:lpstr>
      <vt:lpstr>Algorithm in a Flowchart for Sorting</vt:lpstr>
      <vt:lpstr>Pseudocode Skeleton</vt:lpstr>
      <vt:lpstr>C# Skeleton</vt:lpstr>
      <vt:lpstr>Java Skeleton</vt:lpstr>
      <vt:lpstr>C++ Skeleton</vt:lpstr>
      <vt:lpstr>Pseudocode Variables &amp; Input</vt:lpstr>
      <vt:lpstr>C# Variables &amp; Input</vt:lpstr>
      <vt:lpstr>Java Variables &amp; Input</vt:lpstr>
      <vt:lpstr>C++ Variables &amp; Input</vt:lpstr>
      <vt:lpstr>Escape Sequences</vt:lpstr>
      <vt:lpstr>Data Types</vt:lpstr>
      <vt:lpstr>CONSTANTS and Literals</vt:lpstr>
      <vt:lpstr>Order of Operations</vt:lpstr>
      <vt:lpstr>Shortcut Operators</vt:lpstr>
      <vt:lpstr>Relational and Logical Operators</vt:lpstr>
      <vt:lpstr>IF Statements</vt:lpstr>
      <vt:lpstr>IF-ELSE Statements</vt:lpstr>
      <vt:lpstr>IF-ELSE-IF Statements</vt:lpstr>
      <vt:lpstr>SWITCH/CASE Statements</vt:lpstr>
      <vt:lpstr>In-Class Exercise</vt:lpstr>
      <vt:lpstr>In-Class Exercise Solution</vt:lpstr>
      <vt:lpstr>WHILE Loops – Repetition and Validation</vt:lpstr>
      <vt:lpstr>DO…WHILE Loops - Repetition and Validation</vt:lpstr>
      <vt:lpstr>FOR Loops - Repetition</vt:lpstr>
      <vt:lpstr>In-Class Exercise</vt:lpstr>
      <vt:lpstr>In-Class Exercise Solution</vt:lpstr>
      <vt:lpstr>Methods</vt:lpstr>
      <vt:lpstr>Methods</vt:lpstr>
      <vt:lpstr>In-Class Exercise</vt:lpstr>
      <vt:lpstr>In-Class Exercise Solution</vt:lpstr>
      <vt:lpstr>In-Class Exercise Solution</vt:lpstr>
      <vt:lpstr>In-Class Exercise Solution Concluded</vt:lpstr>
      <vt:lpstr>End of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Kimundi</dc:creator>
  <cp:lastModifiedBy>Brandon Hicks</cp:lastModifiedBy>
  <cp:revision>215</cp:revision>
  <dcterms:created xsi:type="dcterms:W3CDTF">2018-10-09T16:10:29Z</dcterms:created>
  <dcterms:modified xsi:type="dcterms:W3CDTF">2019-12-02T18:36:53Z</dcterms:modified>
</cp:coreProperties>
</file>