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78"/>
  </p:notesMasterIdLst>
  <p:handoutMasterIdLst>
    <p:handoutMasterId r:id="rId79"/>
  </p:handoutMasterIdLst>
  <p:sldIdLst>
    <p:sldId id="420" r:id="rId2"/>
    <p:sldId id="422" r:id="rId3"/>
    <p:sldId id="424" r:id="rId4"/>
    <p:sldId id="425" r:id="rId5"/>
    <p:sldId id="426" r:id="rId6"/>
    <p:sldId id="427" r:id="rId7"/>
    <p:sldId id="429" r:id="rId8"/>
    <p:sldId id="536" r:id="rId9"/>
    <p:sldId id="435" r:id="rId10"/>
    <p:sldId id="477" r:id="rId11"/>
    <p:sldId id="478" r:id="rId12"/>
    <p:sldId id="479" r:id="rId13"/>
    <p:sldId id="438" r:id="rId14"/>
    <p:sldId id="483" r:id="rId15"/>
    <p:sldId id="484" r:id="rId16"/>
    <p:sldId id="485" r:id="rId17"/>
    <p:sldId id="486" r:id="rId18"/>
    <p:sldId id="487" r:id="rId19"/>
    <p:sldId id="488" r:id="rId20"/>
    <p:sldId id="489" r:id="rId21"/>
    <p:sldId id="490" r:id="rId22"/>
    <p:sldId id="491" r:id="rId23"/>
    <p:sldId id="492" r:id="rId24"/>
    <p:sldId id="493" r:id="rId25"/>
    <p:sldId id="494" r:id="rId26"/>
    <p:sldId id="495" r:id="rId27"/>
    <p:sldId id="496" r:id="rId28"/>
    <p:sldId id="497" r:id="rId29"/>
    <p:sldId id="498" r:id="rId30"/>
    <p:sldId id="499" r:id="rId31"/>
    <p:sldId id="500" r:id="rId32"/>
    <p:sldId id="501" r:id="rId33"/>
    <p:sldId id="502" r:id="rId34"/>
    <p:sldId id="503" r:id="rId35"/>
    <p:sldId id="504" r:id="rId36"/>
    <p:sldId id="505" r:id="rId37"/>
    <p:sldId id="506" r:id="rId38"/>
    <p:sldId id="507" r:id="rId39"/>
    <p:sldId id="508" r:id="rId40"/>
    <p:sldId id="440" r:id="rId41"/>
    <p:sldId id="441" r:id="rId42"/>
    <p:sldId id="539" r:id="rId43"/>
    <p:sldId id="443" r:id="rId44"/>
    <p:sldId id="509" r:id="rId45"/>
    <p:sldId id="510" r:id="rId46"/>
    <p:sldId id="511" r:id="rId47"/>
    <p:sldId id="512" r:id="rId48"/>
    <p:sldId id="513" r:id="rId49"/>
    <p:sldId id="515" r:id="rId50"/>
    <p:sldId id="516" r:id="rId51"/>
    <p:sldId id="517" r:id="rId52"/>
    <p:sldId id="518" r:id="rId53"/>
    <p:sldId id="519" r:id="rId54"/>
    <p:sldId id="520" r:id="rId55"/>
    <p:sldId id="521" r:id="rId56"/>
    <p:sldId id="522" r:id="rId57"/>
    <p:sldId id="523" r:id="rId58"/>
    <p:sldId id="524" r:id="rId59"/>
    <p:sldId id="525" r:id="rId60"/>
    <p:sldId id="534" r:id="rId61"/>
    <p:sldId id="526" r:id="rId62"/>
    <p:sldId id="527" r:id="rId63"/>
    <p:sldId id="528" r:id="rId64"/>
    <p:sldId id="529" r:id="rId65"/>
    <p:sldId id="530" r:id="rId66"/>
    <p:sldId id="531" r:id="rId67"/>
    <p:sldId id="532" r:id="rId68"/>
    <p:sldId id="533" r:id="rId69"/>
    <p:sldId id="445" r:id="rId70"/>
    <p:sldId id="446" r:id="rId71"/>
    <p:sldId id="537" r:id="rId72"/>
    <p:sldId id="448" r:id="rId73"/>
    <p:sldId id="449" r:id="rId74"/>
    <p:sldId id="450" r:id="rId75"/>
    <p:sldId id="538" r:id="rId76"/>
    <p:sldId id="472" r:id="rId77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F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363392-EC9C-2F4F-A9C7-B90D666F61DC}" v="5" dt="2019-11-04T14:36:33.38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5" autoAdjust="0"/>
    <p:restoredTop sz="94694" autoAdjust="0"/>
  </p:normalViewPr>
  <p:slideViewPr>
    <p:cSldViewPr>
      <p:cViewPr varScale="1">
        <p:scale>
          <a:sx n="121" d="100"/>
          <a:sy n="121" d="100"/>
        </p:scale>
        <p:origin x="1464" y="17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75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040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6199E5-986C-6B48-BC8A-CF180E6642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75FD1-974F-7445-A936-A5034342EC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637E63E9-B253-B94A-AE48-028EF49232FD}" type="datetimeFigureOut">
              <a:rPr lang="en-US" altLang="en-US"/>
              <a:pPr/>
              <a:t>9/16/20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8B798-64B0-7F47-A55E-F9BC3145EB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74466-60F4-FA4E-976C-9BE1D9D0FB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304B74D7-9A97-8F44-817C-D7C96673C1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830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CCC02D-07F9-CD45-8D94-FCD502661F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FF332-B4E1-5E4B-9E57-0134CF6F53C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CCC3EF90-FCF5-CC41-9A5A-15A8F83B20D0}" type="datetimeFigureOut">
              <a:rPr lang="en-US" altLang="en-US"/>
              <a:pPr/>
              <a:t>9/16/20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DEDE843-E0E6-FF41-BE32-C980B12CB1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BFD7777-8761-3248-B860-370D60236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AF59C-E359-024D-B379-31D7A859ED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3405E-12E8-5D48-8832-AA448DD7D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05043E83-1B97-CD47-9A6A-7D3D30D0D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317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FB9B97A-76C3-2D47-BC49-420F7F09EFAD}" type="slidenum">
              <a:rPr lang="es-PE" altLang="en-US" sz="1200"/>
              <a:pPr eaLnBrk="1" hangingPunct="1"/>
              <a:t>10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408489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CA4C985-FE71-AE40-BE7A-B13CF4A172B5}" type="slidenum">
              <a:rPr lang="es-PE" altLang="en-US" sz="1200"/>
              <a:pPr eaLnBrk="1" hangingPunct="1"/>
              <a:t>22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405822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6FA1297-1CB7-F64D-B671-820145F246D6}" type="slidenum">
              <a:rPr lang="es-PE" altLang="en-US" sz="1200"/>
              <a:pPr eaLnBrk="1" hangingPunct="1"/>
              <a:t>23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1774082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24CBB9F-91F6-DC44-8CB4-CC9A62E91B33}" type="slidenum">
              <a:rPr lang="es-PE" altLang="en-US" sz="1200"/>
              <a:pPr eaLnBrk="1" hangingPunct="1"/>
              <a:t>24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384642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B78207A9-6AA6-4443-8018-4FF1FC1592E8}" type="slidenum">
              <a:rPr lang="es-PE" altLang="en-US" sz="1200"/>
              <a:pPr eaLnBrk="1" hangingPunct="1"/>
              <a:t>25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576358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AAE383B6-31CF-A14E-B8F6-40C5AE9AD101}" type="slidenum">
              <a:rPr lang="es-PE" altLang="en-US" sz="1200"/>
              <a:pPr eaLnBrk="1" hangingPunct="1"/>
              <a:t>26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29682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66D8252E-E23F-2E47-87F5-A27F345E7419}" type="slidenum">
              <a:rPr lang="es-PE" altLang="en-US" sz="1200"/>
              <a:pPr eaLnBrk="1" hangingPunct="1"/>
              <a:t>27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1225506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652251CC-0879-614C-8F7F-73784AA56D9E}" type="slidenum">
              <a:rPr lang="es-PE" altLang="en-US" sz="1200"/>
              <a:pPr eaLnBrk="1" hangingPunct="1"/>
              <a:t>28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1788136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5251852-1930-E84F-9C9F-B131DC8876FD}" type="slidenum">
              <a:rPr lang="es-PE" altLang="en-US" sz="1200"/>
              <a:pPr eaLnBrk="1" hangingPunct="1"/>
              <a:t>29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1671309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F0DDBE76-DC5E-BB4D-9A24-00711E8E73F4}" type="slidenum">
              <a:rPr lang="es-PE" altLang="en-US" sz="1200"/>
              <a:pPr eaLnBrk="1" hangingPunct="1"/>
              <a:t>30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1043130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7E8956C-8937-7B4F-81AF-627D4EC62A94}" type="slidenum">
              <a:rPr lang="es-PE" altLang="en-US" sz="1200"/>
              <a:pPr eaLnBrk="1" hangingPunct="1"/>
              <a:t>31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1320192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469A59DC-B3C2-BF43-83F8-C947BF4EB9A5}" type="slidenum">
              <a:rPr lang="es-PE" altLang="en-US" sz="1200"/>
              <a:pPr eaLnBrk="1" hangingPunct="1"/>
              <a:t>14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518228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65F3CB0B-4946-7646-9503-F8FD0FF50CAC}" type="slidenum">
              <a:rPr lang="es-PE" altLang="en-US" sz="1200"/>
              <a:pPr eaLnBrk="1" hangingPunct="1"/>
              <a:t>32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1747743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38C9DBA-3C8B-B24C-A76D-6BB87EA724A7}" type="slidenum">
              <a:rPr lang="es-PE" altLang="en-US" sz="1200"/>
              <a:pPr eaLnBrk="1" hangingPunct="1"/>
              <a:t>33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105913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BE04600-47C1-814A-9240-702D7A161078}" type="slidenum">
              <a:rPr lang="es-PE" altLang="en-US" sz="1200"/>
              <a:pPr eaLnBrk="1" hangingPunct="1"/>
              <a:t>34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6158871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A7B46DC-731A-D041-B8FF-E03D8C2B568D}" type="slidenum">
              <a:rPr lang="es-PE" altLang="en-US" sz="1200"/>
              <a:pPr eaLnBrk="1" hangingPunct="1"/>
              <a:t>35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8141690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55B7FC6B-FE35-6146-B403-C2DF32856073}" type="slidenum">
              <a:rPr lang="es-PE" altLang="en-US" sz="1200"/>
              <a:pPr eaLnBrk="1" hangingPunct="1"/>
              <a:t>36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8145472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AEBF489B-1A4C-7C48-A6B7-0F3CFE2A7E3B}" type="slidenum">
              <a:rPr lang="es-PE" altLang="en-US" sz="1200"/>
              <a:pPr eaLnBrk="1" hangingPunct="1"/>
              <a:t>37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9581894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AEBF489B-1A4C-7C48-A6B7-0F3CFE2A7E3B}" type="slidenum">
              <a:rPr lang="es-PE" altLang="en-US" sz="1200"/>
              <a:pPr eaLnBrk="1" hangingPunct="1"/>
              <a:t>38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21369291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3DC71D3-8AB0-5E45-BD30-225A73A4BEA4}" type="slidenum">
              <a:rPr lang="es-PE" altLang="en-US" sz="1200"/>
              <a:pPr eaLnBrk="1" hangingPunct="1"/>
              <a:t>44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7735830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6B94069E-11EE-C24D-9408-0603290EDE3E}" type="slidenum">
              <a:rPr lang="es-PE" altLang="en-US" sz="1200"/>
              <a:pPr eaLnBrk="1" hangingPunct="1"/>
              <a:t>45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6774352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5CD210A9-4444-7A40-8720-80D9FC56EA52}" type="slidenum">
              <a:rPr lang="es-PE" altLang="en-US" sz="1200"/>
              <a:pPr eaLnBrk="1" hangingPunct="1"/>
              <a:t>46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1862937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9BD8F85-1AEE-F945-9FFC-67305CC542DC}" type="slidenum">
              <a:rPr lang="es-PE" altLang="en-US" sz="1200"/>
              <a:pPr eaLnBrk="1" hangingPunct="1"/>
              <a:t>15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20608766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B1314616-22B2-5C40-9619-F5972C6C5A19}" type="slidenum">
              <a:rPr lang="es-PE" altLang="en-US" sz="1200"/>
              <a:pPr eaLnBrk="1" hangingPunct="1"/>
              <a:t>47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8078819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2068F40D-3B88-0C4A-BAAA-00524C672DB8}" type="slidenum">
              <a:rPr lang="es-PE" altLang="en-US" sz="1200"/>
              <a:pPr eaLnBrk="1" hangingPunct="1"/>
              <a:t>48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12338985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705824C-BFF2-B447-BFDC-8BE4EB348640}" type="slidenum">
              <a:rPr lang="es-PE" altLang="en-US" sz="1200"/>
              <a:pPr eaLnBrk="1" hangingPunct="1"/>
              <a:t>49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8900396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80133424-546B-0D47-9637-3C447D8A01BC}" type="slidenum">
              <a:rPr lang="es-PE" altLang="en-US" sz="1200"/>
              <a:pPr eaLnBrk="1" hangingPunct="1"/>
              <a:t>50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11298007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B5DF1E5-CF03-C645-BAE7-B5FEE08D6697}" type="slidenum">
              <a:rPr lang="es-PE" altLang="en-US" sz="1200"/>
              <a:pPr eaLnBrk="1" hangingPunct="1"/>
              <a:t>51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11030554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DFB602C-6A70-6248-AD63-F41CBDFCE231}" type="slidenum">
              <a:rPr lang="es-PE" altLang="en-US" sz="1200"/>
              <a:pPr eaLnBrk="1" hangingPunct="1"/>
              <a:t>52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19474686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BF76D9D-C85C-2745-99E5-6C1602BFDEB4}" type="slidenum">
              <a:rPr lang="es-PE" altLang="en-US" sz="1200"/>
              <a:pPr eaLnBrk="1" hangingPunct="1"/>
              <a:t>53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20663808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60E8FFA-50E8-F84A-869C-FCB55D9A5135}" type="slidenum">
              <a:rPr lang="es-PE" altLang="en-US" sz="1200"/>
              <a:pPr eaLnBrk="1" hangingPunct="1"/>
              <a:t>54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3362571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857CC61-F10D-0543-BF9E-5EADD5058E90}" type="slidenum">
              <a:rPr lang="es-PE" altLang="en-US" sz="1200"/>
              <a:pPr eaLnBrk="1" hangingPunct="1"/>
              <a:t>55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9478626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9392DEE-8CEA-B94D-873D-73800EA95100}" type="slidenum">
              <a:rPr lang="es-PE" altLang="en-US" sz="1200"/>
              <a:pPr eaLnBrk="1" hangingPunct="1"/>
              <a:t>56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107173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59DB1C33-1A4F-2A4B-8D43-2DF46182D87A}" type="slidenum">
              <a:rPr lang="es-PE" altLang="en-US" sz="1200"/>
              <a:pPr eaLnBrk="1" hangingPunct="1"/>
              <a:t>16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13974685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68094FE-4653-5B49-978F-74E8F8621D19}" type="slidenum">
              <a:rPr lang="es-PE" altLang="en-US" sz="1200"/>
              <a:pPr eaLnBrk="1" hangingPunct="1"/>
              <a:t>57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1972675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B67F2185-ECF9-C148-97C6-371C3CCC9512}" type="slidenum">
              <a:rPr lang="es-PE" altLang="en-US" sz="1200"/>
              <a:pPr eaLnBrk="1" hangingPunct="1"/>
              <a:t>58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20141462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F689D2AD-C540-0140-8280-D4FDE56C56C0}" type="slidenum">
              <a:rPr lang="es-PE" altLang="en-US" sz="1200"/>
              <a:pPr eaLnBrk="1" hangingPunct="1"/>
              <a:t>59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10430550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FC16E24D-4AC2-E642-8DC1-EF39C7BA518F}" type="slidenum">
              <a:rPr lang="es-PE" altLang="en-US" sz="1200"/>
              <a:pPr eaLnBrk="1" hangingPunct="1"/>
              <a:t>61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10277178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59B62CA-0B84-3C4B-BFB2-A79E700A5501}" type="slidenum">
              <a:rPr lang="es-PE" altLang="en-US" sz="1200"/>
              <a:pPr eaLnBrk="1" hangingPunct="1"/>
              <a:t>62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6946428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4C73C11D-669F-A346-964B-9A9452B6C69C}" type="slidenum">
              <a:rPr lang="es-PE" altLang="en-US" sz="1200"/>
              <a:pPr eaLnBrk="1" hangingPunct="1"/>
              <a:t>63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4229172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8ED44016-B6E2-EC41-80C6-2FFFD01F6678}" type="slidenum">
              <a:rPr lang="es-PE" altLang="en-US" sz="1200"/>
              <a:pPr eaLnBrk="1" hangingPunct="1"/>
              <a:t>64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7968859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70BE266F-F861-F24D-A25D-D5BF6CC42288}" type="slidenum">
              <a:rPr lang="es-PE" altLang="en-US" sz="1200"/>
              <a:pPr eaLnBrk="1" hangingPunct="1"/>
              <a:t>65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3418731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78D8592D-6634-DD46-9A4F-A90B37D3456C}" type="slidenum">
              <a:rPr lang="es-PE" altLang="en-US" sz="1200"/>
              <a:pPr eaLnBrk="1" hangingPunct="1"/>
              <a:t>66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3988867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AFF6AF43-865A-4A40-8C67-BE26B8B577DD}" type="slidenum">
              <a:rPr lang="es-PE" altLang="en-US" sz="1200"/>
              <a:pPr eaLnBrk="1" hangingPunct="1"/>
              <a:t>67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54523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6BED89D2-C01A-0140-AD77-663B6CA84B2C}" type="slidenum">
              <a:rPr lang="es-PE" altLang="en-US" sz="1200"/>
              <a:pPr eaLnBrk="1" hangingPunct="1"/>
              <a:t>17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12151658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24F0DEEB-0BD1-7D44-83C5-BB5A0D963810}" type="slidenum">
              <a:rPr lang="es-PE" altLang="en-US" sz="1200"/>
              <a:pPr eaLnBrk="1" hangingPunct="1"/>
              <a:t>68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1628039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B4CB5FA9-F446-B24C-B4C2-8A403F4BCEFE}" type="slidenum">
              <a:rPr lang="es-PE" altLang="en-US" sz="1200"/>
              <a:pPr eaLnBrk="1" hangingPunct="1"/>
              <a:t>18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1139720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FF655312-EE88-244A-8CEB-D5AE21398BD1}" type="slidenum">
              <a:rPr lang="es-PE" altLang="en-US" sz="1200"/>
              <a:pPr eaLnBrk="1" hangingPunct="1"/>
              <a:t>19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1690758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7A9F9155-1A03-104A-B1CF-8D9CD8EA59A2}" type="slidenum">
              <a:rPr lang="es-PE" altLang="en-US" sz="1200"/>
              <a:pPr eaLnBrk="1" hangingPunct="1"/>
              <a:t>20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916030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PE" alt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393FB9F4-D0D0-924A-AFDC-C4EF15BF9237}" type="slidenum">
              <a:rPr lang="es-PE" altLang="en-US" sz="1200"/>
              <a:pPr eaLnBrk="1" hangingPunct="1"/>
              <a:t>21</a:t>
            </a:fld>
            <a:endParaRPr lang="es-PE" altLang="en-US" sz="1200"/>
          </a:p>
        </p:txBody>
      </p:sp>
    </p:spTree>
    <p:extLst>
      <p:ext uri="{BB962C8B-B14F-4D97-AF65-F5344CB8AC3E}">
        <p14:creationId xmlns:p14="http://schemas.microsoft.com/office/powerpoint/2010/main" val="1599648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98851"/>
            <a:ext cx="2057400" cy="365125"/>
          </a:xfrm>
        </p:spPr>
        <p:txBody>
          <a:bodyPr/>
          <a:lstStyle/>
          <a:p>
            <a:fld id="{2CC35A4E-4F23-134B-9DEB-4F029E473A86}" type="datetime1">
              <a:rPr lang="en-US" altLang="en-US" smtClean="0"/>
              <a:pPr/>
              <a:t>9/16/20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98851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98851"/>
            <a:ext cx="2057400" cy="365125"/>
          </a:xfrm>
        </p:spPr>
        <p:txBody>
          <a:bodyPr/>
          <a:lstStyle/>
          <a:p>
            <a:fld id="{90F4C23C-58C8-A244-9FB3-B88DC40AEFF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216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CAFF-07BA-B341-BFDC-BCA74E3CABDC}" type="datetime1">
              <a:rPr lang="en-US" altLang="en-US" smtClean="0"/>
              <a:pPr/>
              <a:t>9/16/20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FF2D-4CD6-1B46-8F18-5DAA9327A7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71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D098-F60A-5F4A-B137-B49E18113946}" type="datetime1">
              <a:rPr lang="en-US" altLang="en-US" smtClean="0"/>
              <a:pPr/>
              <a:t>9/16/20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8DA9-40A8-6A47-B878-741D3658D36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1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9/16/20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957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5A6F-C9AE-AF4D-BACF-BC80938FD829}" type="datetime1">
              <a:rPr lang="en-US" altLang="en-US" smtClean="0"/>
              <a:pPr/>
              <a:t>9/16/20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3DF5-809C-8343-9FA5-D2B089C3489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358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4CD5-1E61-4441-A209-B298036EC71F}" type="datetime1">
              <a:rPr lang="en-US" altLang="en-US" smtClean="0"/>
              <a:pPr/>
              <a:t>9/16/20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6DC1-3DC0-B342-AF31-EB0B20E5FC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205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E704-E068-5B43-AAA3-725F5C3FD171}" type="datetime1">
              <a:rPr lang="en-US" altLang="en-US" smtClean="0"/>
              <a:pPr/>
              <a:t>9/16/20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E622-A858-F44F-AF52-2A0F9B6C3A9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65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21EA-B40B-4B46-9C22-AD0935635CD1}" type="datetime1">
              <a:rPr lang="en-US" altLang="en-US" smtClean="0"/>
              <a:pPr/>
              <a:t>9/16/20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3CE4-681A-5644-AC7E-81EA8FA894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368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EEAC-D3E0-154B-B539-84AC6912BF71}" type="datetime1">
              <a:rPr lang="en-US" altLang="en-US" smtClean="0"/>
              <a:pPr/>
              <a:t>9/16/20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508D-E372-B546-B6C5-BC075EF52AB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43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16DC-E33F-C14B-9163-D6281A6F4408}" type="datetime1">
              <a:rPr lang="en-US" altLang="en-US" smtClean="0"/>
              <a:pPr/>
              <a:t>9/16/20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D577-89CF-C84C-97D4-7A07F6F97B5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78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6638-88BF-844D-8A5A-0477AB8B2C5F}" type="datetime1">
              <a:rPr lang="en-US" altLang="en-US" smtClean="0"/>
              <a:pPr/>
              <a:t>9/16/20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69C6-0057-DE44-B5C9-1D0699C4691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91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E2BAF-A579-1B4F-90C0-E66E858B50AF}" type="datetime1">
              <a:rPr lang="en-US" altLang="en-US" smtClean="0"/>
              <a:pPr/>
              <a:t>9/16/20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18EA0-40AC-B443-9D2C-89A59ABC462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078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800" b="1" dirty="0"/>
              <a:t>Module 4 </a:t>
            </a:r>
            <a:r>
              <a:rPr lang="mr-IN" altLang="en-US" sz="4800" b="1" dirty="0"/>
              <a:t>–</a:t>
            </a:r>
            <a:r>
              <a:rPr lang="en-US" altLang="en-US" sz="4800" b="1" dirty="0"/>
              <a:t> </a:t>
            </a:r>
            <a:r>
              <a:rPr lang="en-US" altLang="en-US" sz="4800" b="1"/>
              <a:t>Part 2</a:t>
            </a:r>
            <a:br>
              <a:rPr lang="en-US" altLang="en-US" sz="4745" b="1" dirty="0"/>
            </a:br>
            <a:endParaRPr lang="en-US" altLang="en-US" sz="4745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b="1" dirty="0"/>
              <a:t>1D Arrays and Lots of Brackets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F04A90-48D9-4199-BE5F-ECB92E95CD88}" type="datetime1">
              <a:rPr lang="en-US" altLang="en-US"/>
              <a:pPr>
                <a:defRPr/>
              </a:pPr>
              <a:t>9/16/20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CSE 1321 Module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4293E0-D922-E940-94B0-6C053201796F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7" name="Rectangle 6" title="Pseudo code logo">
            <a:extLst>
              <a:ext uri="{FF2B5EF4-FFF2-40B4-BE49-F238E27FC236}">
                <a16:creationId xmlns:a16="http://schemas.microsoft.com/office/drawing/2014/main" id="{266DBC5A-801D-0C4A-832D-12F0B78F9B64}"/>
              </a:ext>
            </a:extLst>
          </p:cNvPr>
          <p:cNvSpPr/>
          <p:nvPr/>
        </p:nvSpPr>
        <p:spPr>
          <a:xfrm>
            <a:off x="7543800" y="388706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8" name="Picture 10" descr="Java Logo">
            <a:extLst>
              <a:ext uri="{FF2B5EF4-FFF2-40B4-BE49-F238E27FC236}">
                <a16:creationId xmlns:a16="http://schemas.microsoft.com/office/drawing/2014/main" id="{A47EF068-EC08-494E-AA63-7A06A70BA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960" y="1517484"/>
            <a:ext cx="1074856" cy="10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 Sharp Logo">
            <a:extLst>
              <a:ext uri="{FF2B5EF4-FFF2-40B4-BE49-F238E27FC236}">
                <a16:creationId xmlns:a16="http://schemas.microsoft.com/office/drawing/2014/main" id="{3A0B6E3C-A598-C844-9BA3-B042B7816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952" y="3007345"/>
            <a:ext cx="994848" cy="95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logo showing C++" title="C++ Logo">
            <a:extLst>
              <a:ext uri="{FF2B5EF4-FFF2-40B4-BE49-F238E27FC236}">
                <a16:creationId xmlns:a16="http://schemas.microsoft.com/office/drawing/2014/main" id="{23DC9A4A-61F4-534D-A612-BA8EB5191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476" y="4594322"/>
            <a:ext cx="794654" cy="89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2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 b="1" dirty="0"/>
              <a:t>4. Initializing a Single Cell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30702" y="1740796"/>
            <a:ext cx="8065695" cy="4022725"/>
          </a:xfrm>
        </p:spPr>
        <p:txBody>
          <a:bodyPr/>
          <a:lstStyle/>
          <a:p>
            <a:pPr eaLnBrk="1" hangingPunct="1"/>
            <a:r>
              <a:rPr lang="en-US" altLang="es-PE" sz="2449" dirty="0"/>
              <a:t>You must specify </a:t>
            </a:r>
            <a:r>
              <a:rPr lang="en-US" altLang="es-PE" sz="2449" u="sng" dirty="0"/>
              <a:t>which index</a:t>
            </a:r>
            <a:r>
              <a:rPr lang="en-US" altLang="es-PE" sz="2449" dirty="0"/>
              <a:t> you are putting information in</a:t>
            </a:r>
          </a:p>
          <a:p>
            <a:pPr eaLnBrk="1" hangingPunct="1"/>
            <a:r>
              <a:rPr lang="en-US" altLang="es-PE" sz="2449" dirty="0"/>
              <a:t>Example:</a:t>
            </a:r>
          </a:p>
          <a:p>
            <a:pPr lvl="1" eaLnBrk="1" hangingPunct="1">
              <a:buFontTx/>
              <a:buNone/>
            </a:pPr>
            <a:r>
              <a:rPr lang="en-US" altLang="es-PE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[50]</a:t>
            </a:r>
          </a:p>
          <a:p>
            <a:pPr lvl="1" eaLnBrk="1" hangingPunct="1">
              <a:buFontTx/>
              <a:buNone/>
            </a:pPr>
            <a:r>
              <a:rPr lang="en-US" altLang="es-PE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es-P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altLang="es-PE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] ← 12</a:t>
            </a:r>
            <a:endParaRPr lang="en-US" altLang="es-PE" sz="2143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eaLnBrk="1" hangingPunct="1"/>
            <a:r>
              <a:rPr lang="en-US" altLang="es-PE" sz="2449" dirty="0"/>
              <a:t>This </a:t>
            </a:r>
            <a:r>
              <a:rPr lang="en-US" altLang="es-PE" sz="2449" dirty="0">
                <a:solidFill>
                  <a:srgbClr val="FF0000"/>
                </a:solidFill>
              </a:rPr>
              <a:t>WILL NOT work</a:t>
            </a:r>
            <a:r>
              <a:rPr lang="en-US" altLang="es-PE" sz="2449" dirty="0"/>
              <a:t>:</a:t>
            </a:r>
          </a:p>
          <a:p>
            <a:pPr lvl="1" eaLnBrk="1" hangingPunct="1">
              <a:buFontTx/>
              <a:buNone/>
            </a:pPr>
            <a:r>
              <a:rPr lang="en-US" altLang="es-PE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[50]</a:t>
            </a:r>
          </a:p>
          <a:p>
            <a:pPr lvl="1" eaLnBrk="1" hangingPunct="1">
              <a:buFontTx/>
              <a:buNone/>
            </a:pPr>
            <a:r>
              <a:rPr lang="en-US" altLang="es-PE" sz="20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← 12</a:t>
            </a:r>
            <a:endParaRPr lang="en-US" altLang="es-PE" sz="2143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/>
            <a:r>
              <a:rPr lang="en-US" altLang="es-PE" sz="2143" dirty="0"/>
              <a:t>Data type on the left of </a:t>
            </a:r>
            <a:r>
              <a:rPr lang="en-US" altLang="es-PE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s-PE" sz="2143" dirty="0"/>
              <a:t> is an </a:t>
            </a:r>
            <a:r>
              <a:rPr lang="en-US" altLang="es-PE" sz="2143" u="sng" dirty="0">
                <a:solidFill>
                  <a:schemeClr val="tx1"/>
                </a:solidFill>
              </a:rPr>
              <a:t>array</a:t>
            </a:r>
          </a:p>
          <a:p>
            <a:pPr lvl="1" eaLnBrk="1" hangingPunct="1"/>
            <a:r>
              <a:rPr lang="en-US" altLang="es-PE" sz="2143" dirty="0"/>
              <a:t>Data type on right of </a:t>
            </a:r>
            <a:r>
              <a:rPr lang="en-US" altLang="es-PE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s-PE" sz="2143" dirty="0"/>
              <a:t> is an </a:t>
            </a:r>
            <a:r>
              <a:rPr lang="en-US" altLang="es-PE" sz="2143" u="sng" dirty="0" err="1">
                <a:solidFill>
                  <a:schemeClr val="tx1"/>
                </a:solidFill>
              </a:rPr>
              <a:t>int</a:t>
            </a:r>
            <a:endParaRPr lang="en-US" altLang="es-PE" sz="2143" u="sng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es-PE" sz="2143" u="sng" dirty="0">
                <a:solidFill>
                  <a:schemeClr val="tx1"/>
                </a:solidFill>
              </a:rPr>
              <a:t>Common error for students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805298" y="3382827"/>
            <a:ext cx="2916230" cy="4665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5971790" y="3382827"/>
            <a:ext cx="0" cy="4665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6555036" y="3382827"/>
            <a:ext cx="0" cy="4665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7138282" y="3382827"/>
            <a:ext cx="0" cy="4665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5388544" y="3382827"/>
            <a:ext cx="0" cy="4665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4897645" y="3032880"/>
            <a:ext cx="312906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0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5446869" y="3032880"/>
            <a:ext cx="312906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1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6030115" y="3032880"/>
            <a:ext cx="312906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2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6613361" y="3032880"/>
            <a:ext cx="312906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solidFill>
                  <a:srgbClr val="FF0000"/>
                </a:solidFill>
                <a:latin typeface="Tahoma" charset="0"/>
              </a:rPr>
              <a:t>3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7196606" y="3032880"/>
            <a:ext cx="312906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4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7813875" y="3382827"/>
            <a:ext cx="373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b="0">
                <a:latin typeface="Tahoma" charset="0"/>
              </a:rPr>
              <a:t>…</a:t>
            </a: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8304774" y="3382827"/>
            <a:ext cx="583246" cy="4665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8208" name="Text Box 17"/>
          <p:cNvSpPr txBox="1">
            <a:spLocks noChangeArrowheads="1"/>
          </p:cNvSpPr>
          <p:nvPr/>
        </p:nvSpPr>
        <p:spPr bwMode="auto">
          <a:xfrm>
            <a:off x="8304774" y="3032880"/>
            <a:ext cx="441146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49</a:t>
            </a:r>
          </a:p>
        </p:txBody>
      </p:sp>
      <p:sp>
        <p:nvSpPr>
          <p:cNvPr id="8209" name="Text Box 18"/>
          <p:cNvSpPr txBox="1">
            <a:spLocks noChangeArrowheads="1"/>
          </p:cNvSpPr>
          <p:nvPr/>
        </p:nvSpPr>
        <p:spPr bwMode="auto">
          <a:xfrm>
            <a:off x="6953588" y="4082723"/>
            <a:ext cx="441146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12</a:t>
            </a:r>
          </a:p>
        </p:txBody>
      </p:sp>
      <p:sp>
        <p:nvSpPr>
          <p:cNvPr id="8210" name="Line 19"/>
          <p:cNvSpPr>
            <a:spLocks noChangeShapeType="1"/>
          </p:cNvSpPr>
          <p:nvPr/>
        </p:nvSpPr>
        <p:spPr bwMode="auto">
          <a:xfrm flipH="1" flipV="1">
            <a:off x="6788334" y="3616125"/>
            <a:ext cx="349948" cy="4665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18" title="Pseudo code logo">
            <a:extLst>
              <a:ext uri="{FF2B5EF4-FFF2-40B4-BE49-F238E27FC236}">
                <a16:creationId xmlns:a16="http://schemas.microsoft.com/office/drawing/2014/main" id="{266DBC5A-801D-0C4A-832D-12F0B78F9B64}"/>
              </a:ext>
            </a:extLst>
          </p:cNvPr>
          <p:cNvSpPr/>
          <p:nvPr/>
        </p:nvSpPr>
        <p:spPr>
          <a:xfrm>
            <a:off x="7618331" y="4827058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9932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B2946C68-EDBF-4E94-910F-442DCA8A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Horrible, but works</a:t>
            </a:r>
            <a:r>
              <a:rPr lang="mr-IN" altLang="en-US" b="1" dirty="0"/>
              <a:t>…</a:t>
            </a:r>
            <a:endParaRPr lang="en-US" altLang="en-US" b="1" dirty="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BD8ADDB0-9203-44D7-81D2-D19F280F4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4E8F00"/>
                </a:solidFill>
              </a:rPr>
              <a:t>// creates empty array with 5 slots, 0-4</a:t>
            </a:r>
            <a:br>
              <a:rPr lang="en-US" altLang="en-US" sz="2400" dirty="0"/>
            </a:br>
            <a:r>
              <a:rPr lang="en-US" altLang="en-US" sz="2400" dirty="0"/>
              <a:t>CREATE </a:t>
            </a:r>
            <a:r>
              <a:rPr lang="en-US" altLang="en-US" sz="2400" dirty="0" err="1"/>
              <a:t>myArray</a:t>
            </a:r>
            <a:r>
              <a:rPr lang="en-US" altLang="en-US" sz="2400" dirty="0"/>
              <a:t> [5] </a:t>
            </a:r>
            <a:br>
              <a:rPr lang="en-US" altLang="en-US" sz="2400" dirty="0">
                <a:solidFill>
                  <a:srgbClr val="4E8F00"/>
                </a:solidFill>
              </a:rPr>
            </a:br>
            <a:br>
              <a:rPr lang="en-US" altLang="en-US" sz="2400" dirty="0"/>
            </a:br>
            <a:r>
              <a:rPr lang="en-US" altLang="en-US" sz="2400" dirty="0">
                <a:solidFill>
                  <a:srgbClr val="4E8F00"/>
                </a:solidFill>
              </a:rPr>
              <a:t>//Assigns literal values to each index in the array.</a:t>
            </a:r>
            <a:br>
              <a:rPr lang="en-US" altLang="en-US" sz="2400" dirty="0"/>
            </a:br>
            <a:r>
              <a:rPr lang="en-US" altLang="en-US" sz="2400" dirty="0" err="1"/>
              <a:t>myArray</a:t>
            </a:r>
            <a:r>
              <a:rPr lang="en-US" altLang="en-US" sz="2400" dirty="0"/>
              <a:t>[0] </a:t>
            </a:r>
            <a:r>
              <a:rPr lang="en-US" altLang="es-PE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sz="2400" dirty="0"/>
              <a:t> 10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400" dirty="0" err="1"/>
              <a:t>myArray</a:t>
            </a:r>
            <a:r>
              <a:rPr lang="en-US" altLang="en-US" sz="2400" dirty="0"/>
              <a:t>[1] </a:t>
            </a:r>
            <a:r>
              <a:rPr lang="en-US" altLang="es-PE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sz="2400" dirty="0"/>
              <a:t> 20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400" dirty="0" err="1">
                <a:solidFill>
                  <a:srgbClr val="000000"/>
                </a:solidFill>
              </a:rPr>
              <a:t>myArray</a:t>
            </a:r>
            <a:r>
              <a:rPr lang="en-US" altLang="en-US" sz="2400" dirty="0">
                <a:solidFill>
                  <a:srgbClr val="000000"/>
                </a:solidFill>
              </a:rPr>
              <a:t>[2] </a:t>
            </a:r>
            <a:r>
              <a:rPr lang="en-US" altLang="es-PE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sz="2400" dirty="0">
                <a:solidFill>
                  <a:srgbClr val="000000"/>
                </a:solidFill>
              </a:rPr>
              <a:t> 30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400" dirty="0" err="1">
                <a:solidFill>
                  <a:srgbClr val="000000"/>
                </a:solidFill>
              </a:rPr>
              <a:t>myArray</a:t>
            </a:r>
            <a:r>
              <a:rPr lang="en-US" altLang="en-US" sz="2400" dirty="0">
                <a:solidFill>
                  <a:srgbClr val="000000"/>
                </a:solidFill>
              </a:rPr>
              <a:t>[3] </a:t>
            </a:r>
            <a:r>
              <a:rPr lang="en-US" altLang="es-PE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sz="2400" dirty="0">
                <a:solidFill>
                  <a:srgbClr val="000000"/>
                </a:solidFill>
              </a:rPr>
              <a:t> 40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400" dirty="0" err="1">
                <a:solidFill>
                  <a:srgbClr val="000000"/>
                </a:solidFill>
              </a:rPr>
              <a:t>myArray</a:t>
            </a:r>
            <a:r>
              <a:rPr lang="en-US" altLang="en-US" sz="2400" dirty="0">
                <a:solidFill>
                  <a:srgbClr val="000000"/>
                </a:solidFill>
              </a:rPr>
              <a:t>[4] </a:t>
            </a:r>
            <a:r>
              <a:rPr lang="en-US" altLang="es-PE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←</a:t>
            </a:r>
            <a:r>
              <a:rPr lang="en-US" altLang="en-US" sz="2400" dirty="0">
                <a:solidFill>
                  <a:srgbClr val="000000"/>
                </a:solidFill>
              </a:rPr>
              <a:t> 50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23556" name="Date Placeholder 3">
            <a:extLst>
              <a:ext uri="{FF2B5EF4-FFF2-40B4-BE49-F238E27FC236}">
                <a16:creationId xmlns:a16="http://schemas.microsoft.com/office/drawing/2014/main" id="{995139E2-9FF8-4481-99EC-08D64332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AA633E5C-BC34-4665-808C-76F9F312FA09}" type="datetime1">
              <a:rPr lang="en-US" altLang="en-US" sz="900" smtClean="0">
                <a:solidFill>
                  <a:srgbClr val="898989"/>
                </a:solidFill>
              </a:rPr>
              <a:pPr/>
              <a:t>9/16/20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23558" name="Footer Placeholder 5">
            <a:extLst>
              <a:ext uri="{FF2B5EF4-FFF2-40B4-BE49-F238E27FC236}">
                <a16:creationId xmlns:a16="http://schemas.microsoft.com/office/drawing/2014/main" id="{15E5CC3B-9F72-4F84-9298-565E6617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900">
                <a:solidFill>
                  <a:srgbClr val="898989"/>
                </a:solidFill>
              </a:rPr>
              <a:t>CSE 1321</a:t>
            </a:r>
          </a:p>
        </p:txBody>
      </p:sp>
      <p:sp>
        <p:nvSpPr>
          <p:cNvPr id="23557" name="Slide Number Placeholder 4">
            <a:extLst>
              <a:ext uri="{FF2B5EF4-FFF2-40B4-BE49-F238E27FC236}">
                <a16:creationId xmlns:a16="http://schemas.microsoft.com/office/drawing/2014/main" id="{A34C7D09-84C3-4FFD-BEB7-AF93B4C9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DD484DF9-D56B-4EF4-A537-BB1A09E09591}" type="slidenum">
              <a:rPr lang="en-US" altLang="en-US" sz="900" smtClean="0">
                <a:solidFill>
                  <a:srgbClr val="898989"/>
                </a:solidFill>
              </a:rPr>
              <a:pPr/>
              <a:t>11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7" name="Rectangle 6" title="Pseudo code logo">
            <a:extLst>
              <a:ext uri="{FF2B5EF4-FFF2-40B4-BE49-F238E27FC236}">
                <a16:creationId xmlns:a16="http://schemas.microsoft.com/office/drawing/2014/main" id="{266DBC5A-801D-0C4A-832D-12F0B78F9B64}"/>
              </a:ext>
            </a:extLst>
          </p:cNvPr>
          <p:cNvSpPr/>
          <p:nvPr/>
        </p:nvSpPr>
        <p:spPr>
          <a:xfrm>
            <a:off x="7794625" y="5055196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5290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Accessing and Modifying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4E8F00"/>
                </a:solidFill>
                <a:latin typeface="Consolas" charset="0"/>
                <a:ea typeface="Consolas" charset="0"/>
                <a:cs typeface="Consolas" charset="0"/>
              </a:rPr>
              <a:t>//Accessing</a:t>
            </a:r>
            <a:br>
              <a:rPr lang="en-US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2400" dirty="0" err="1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secondNumber</a:t>
            </a:r>
            <a:r>
              <a:rPr lang="en-US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en-US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[1];   </a:t>
            </a:r>
            <a:br>
              <a:rPr lang="en-US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PRINT(</a:t>
            </a:r>
            <a:r>
              <a:rPr lang="en-US" altLang="en-US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secondNumber</a:t>
            </a:r>
            <a:r>
              <a:rPr lang="en-US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br>
              <a:rPr lang="en-US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br>
              <a:rPr lang="en-US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2400" dirty="0">
                <a:solidFill>
                  <a:srgbClr val="4E8F00"/>
                </a:solidFill>
                <a:latin typeface="Consolas" charset="0"/>
                <a:ea typeface="Consolas" charset="0"/>
                <a:cs typeface="Consolas" charset="0"/>
              </a:rPr>
              <a:t>//Modifying</a:t>
            </a:r>
            <a:br>
              <a:rPr lang="en-US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[3] = 42;            </a:t>
            </a:r>
            <a:br>
              <a:rPr lang="en-US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PRINT(</a:t>
            </a:r>
            <a:r>
              <a:rPr lang="en-US" altLang="en-US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[3]);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9/16/20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7" name="Picture 10" descr="Java Logo">
            <a:extLst>
              <a:ext uri="{FF2B5EF4-FFF2-40B4-BE49-F238E27FC236}">
                <a16:creationId xmlns:a16="http://schemas.microsoft.com/office/drawing/2014/main" id="{A47EF068-EC08-494E-AA63-7A06A70BA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252" y="3985825"/>
            <a:ext cx="1074856" cy="10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 Sharp Logo">
            <a:extLst>
              <a:ext uri="{FF2B5EF4-FFF2-40B4-BE49-F238E27FC236}">
                <a16:creationId xmlns:a16="http://schemas.microsoft.com/office/drawing/2014/main" id="{3A0B6E3C-A598-C844-9BA3-B042B7816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256" y="2445536"/>
            <a:ext cx="994848" cy="95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logo showing C++" title="C++ Logo">
            <a:extLst>
              <a:ext uri="{FF2B5EF4-FFF2-40B4-BE49-F238E27FC236}">
                <a16:creationId xmlns:a16="http://schemas.microsoft.com/office/drawing/2014/main" id="{498981C3-FD5B-524C-84F4-12A51D64C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009" y="823154"/>
            <a:ext cx="743341" cy="83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01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8AF477E-A80B-4E31-BC8E-9249D3BB25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defTabSz="454923"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Traversing the Array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FDDEDEB-66B9-4720-92B8-3697DFE8BE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4488" indent="-344488" eaLnBrk="1" hangingPunct="1">
              <a:lnSpc>
                <a:spcPct val="80000"/>
              </a:lnSpc>
            </a:pPr>
            <a:r>
              <a:rPr lang="en-US" altLang="en-US" sz="2900" dirty="0"/>
              <a:t>You will </a:t>
            </a:r>
            <a:r>
              <a:rPr lang="en-US" altLang="en-US" sz="2900" u="sng" dirty="0"/>
              <a:t>use a loop</a:t>
            </a:r>
            <a:r>
              <a:rPr lang="en-US" altLang="en-US" sz="2900" dirty="0"/>
              <a:t> to visit every cell of the array</a:t>
            </a:r>
          </a:p>
          <a:p>
            <a:pPr marL="344488" indent="-344488" eaLnBrk="1" hangingPunct="1">
              <a:lnSpc>
                <a:spcPct val="80000"/>
              </a:lnSpc>
            </a:pPr>
            <a:r>
              <a:rPr lang="en-US" altLang="en-US" sz="2900" dirty="0"/>
              <a:t>Problem: create an array of 5 bytes and fill each slot with the number 42</a:t>
            </a:r>
          </a:p>
          <a:p>
            <a:pPr marL="344488" indent="-344488" eaLnBrk="1" hangingPunct="1">
              <a:lnSpc>
                <a:spcPct val="80000"/>
              </a:lnSpc>
            </a:pPr>
            <a:r>
              <a:rPr lang="en-US" altLang="en-US" sz="2900" dirty="0"/>
              <a:t>Solution:</a:t>
            </a:r>
            <a:br>
              <a:rPr lang="en-US" altLang="en-US" sz="2900" dirty="0"/>
            </a:br>
            <a:endParaRPr lang="en-US" altLang="en-US" sz="2900" dirty="0"/>
          </a:p>
          <a:p>
            <a:pPr marL="623888" lvl="1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n-US" sz="24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[5]</a:t>
            </a:r>
          </a:p>
          <a:p>
            <a:pPr marL="623888" lvl="1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altLang="es-PE" sz="2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400" dirty="0">
                <a:latin typeface="Consolas" charset="0"/>
                <a:ea typeface="Consolas" charset="0"/>
                <a:cs typeface="Consolas" charset="0"/>
              </a:rPr>
              <a:t> ← 0 to 4</a:t>
            </a:r>
          </a:p>
          <a:p>
            <a:pPr marL="623888" lvl="1" indent="0" eaLnBrk="1" hangingPunct="1">
              <a:lnSpc>
                <a:spcPct val="80000"/>
              </a:lnSpc>
              <a:buFontTx/>
              <a:buNone/>
            </a:pPr>
            <a:r>
              <a:rPr lang="en-US" altLang="es-PE" sz="2400" dirty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altLang="es-PE" sz="24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4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es-PE" sz="2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400" dirty="0">
                <a:latin typeface="Consolas" charset="0"/>
                <a:ea typeface="Consolas" charset="0"/>
                <a:cs typeface="Consolas" charset="0"/>
              </a:rPr>
              <a:t>] ← 42</a:t>
            </a:r>
          </a:p>
          <a:p>
            <a:pPr marL="623888" lvl="1" indent="0" eaLnBrk="1" hangingPunct="1">
              <a:lnSpc>
                <a:spcPct val="80000"/>
              </a:lnSpc>
              <a:buFontTx/>
              <a:buNone/>
            </a:pPr>
            <a:r>
              <a:rPr lang="en-US" altLang="es-PE" sz="2400" dirty="0">
                <a:latin typeface="Consolas" charset="0"/>
                <a:ea typeface="Consolas" charset="0"/>
                <a:cs typeface="Consolas" charset="0"/>
              </a:rPr>
              <a:t>END FOR</a:t>
            </a:r>
            <a:endParaRPr lang="en-US" altLang="es-PE" dirty="0">
              <a:latin typeface="Consolas" charset="0"/>
              <a:ea typeface="Consolas" charset="0"/>
              <a:cs typeface="Consolas" charset="0"/>
            </a:endParaRPr>
          </a:p>
          <a:p>
            <a:pPr marL="623888" lvl="1" indent="0" eaLnBrk="1" hangingPunct="1">
              <a:lnSpc>
                <a:spcPct val="80000"/>
              </a:lnSpc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D539E-A389-45C3-9342-43E01C7C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CBBBE5-9FB1-4899-AEED-C3E13FFC7DE2}" type="datetime1">
              <a:rPr lang="en-US"/>
              <a:pPr>
                <a:defRPr/>
              </a:pPr>
              <a:t>9/16/20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4BE42-0665-4B73-B237-AF042512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CSE 1321</a:t>
            </a:r>
          </a:p>
        </p:txBody>
      </p:sp>
      <p:sp>
        <p:nvSpPr>
          <p:cNvPr id="32774" name="Slide Number Placeholder 3">
            <a:extLst>
              <a:ext uri="{FF2B5EF4-FFF2-40B4-BE49-F238E27FC236}">
                <a16:creationId xmlns:a16="http://schemas.microsoft.com/office/drawing/2014/main" id="{7B3448E0-B123-425B-B1DF-5EDD3B84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EA0922F2-8D5B-4A87-AFA7-8C7357FDD0E5}" type="slidenum">
              <a:rPr lang="en-US" altLang="en-US" sz="900" smtClean="0">
                <a:solidFill>
                  <a:srgbClr val="898989"/>
                </a:solidFill>
              </a:rPr>
              <a:pPr/>
              <a:t>13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7" name="Rectangle 6" title="Pseudo code logo">
            <a:extLst>
              <a:ext uri="{FF2B5EF4-FFF2-40B4-BE49-F238E27FC236}">
                <a16:creationId xmlns:a16="http://schemas.microsoft.com/office/drawing/2014/main" id="{266DBC5A-801D-0C4A-832D-12F0B78F9B64}"/>
              </a:ext>
            </a:extLst>
          </p:cNvPr>
          <p:cNvSpPr/>
          <p:nvPr/>
        </p:nvSpPr>
        <p:spPr>
          <a:xfrm>
            <a:off x="7794625" y="5029200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9057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Line by Line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[5]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 ← 0 to 4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] ← 42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END FOR</a:t>
            </a:r>
          </a:p>
          <a:p>
            <a:pPr eaLnBrk="1" hangingPunct="1"/>
            <a:endParaRPr lang="en-US" altLang="es-PE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Rectangle 4" title="Pseudo code logo">
            <a:extLst>
              <a:ext uri="{FF2B5EF4-FFF2-40B4-BE49-F238E27FC236}">
                <a16:creationId xmlns:a16="http://schemas.microsoft.com/office/drawing/2014/main" id="{266DBC5A-801D-0C4A-832D-12F0B78F9B64}"/>
              </a:ext>
            </a:extLst>
          </p:cNvPr>
          <p:cNvSpPr/>
          <p:nvPr/>
        </p:nvSpPr>
        <p:spPr>
          <a:xfrm>
            <a:off x="7620000" y="4724400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253891" y="2057400"/>
            <a:ext cx="513257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1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Line by Line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[5]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 ← 0 to 4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] ← 42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END FOR</a:t>
            </a:r>
          </a:p>
          <a:p>
            <a:pPr eaLnBrk="1" hangingPunct="1"/>
            <a:endParaRPr lang="en-US" altLang="es-PE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305823" y="4549319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200571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270561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340550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410540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1422472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solidFill>
                  <a:srgbClr val="FF0000"/>
                </a:solidFill>
                <a:latin typeface="Tahoma" charset="0"/>
              </a:rPr>
              <a:t>0</a:t>
            </a:r>
          </a:p>
        </p:txBody>
      </p:sp>
      <p:sp>
        <p:nvSpPr>
          <p:cNvPr id="14347" name="Text Box 12"/>
          <p:cNvSpPr txBox="1">
            <a:spLocks noChangeArrowheads="1"/>
          </p:cNvSpPr>
          <p:nvPr/>
        </p:nvSpPr>
        <p:spPr bwMode="auto">
          <a:xfrm>
            <a:off x="215882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solidFill>
                  <a:srgbClr val="FF0000"/>
                </a:solidFill>
                <a:latin typeface="Tahoma" charset="0"/>
              </a:rPr>
              <a:t>1</a:t>
            </a:r>
          </a:p>
        </p:txBody>
      </p:sp>
      <p:sp>
        <p:nvSpPr>
          <p:cNvPr id="14348" name="Text Box 13"/>
          <p:cNvSpPr txBox="1">
            <a:spLocks noChangeArrowheads="1"/>
          </p:cNvSpPr>
          <p:nvPr/>
        </p:nvSpPr>
        <p:spPr bwMode="auto">
          <a:xfrm>
            <a:off x="285871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solidFill>
                  <a:srgbClr val="FF0000"/>
                </a:solidFill>
                <a:latin typeface="Tahoma" charset="0"/>
              </a:rPr>
              <a:t>2</a:t>
            </a:r>
          </a:p>
        </p:txBody>
      </p:sp>
      <p:sp>
        <p:nvSpPr>
          <p:cNvPr id="14349" name="Text Box 14"/>
          <p:cNvSpPr txBox="1">
            <a:spLocks noChangeArrowheads="1"/>
          </p:cNvSpPr>
          <p:nvPr/>
        </p:nvSpPr>
        <p:spPr bwMode="auto">
          <a:xfrm>
            <a:off x="355861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solidFill>
                  <a:srgbClr val="FF0000"/>
                </a:solidFill>
                <a:latin typeface="Tahoma" charset="0"/>
              </a:rPr>
              <a:t>3</a:t>
            </a:r>
          </a:p>
        </p:txBody>
      </p:sp>
      <p:sp>
        <p:nvSpPr>
          <p:cNvPr id="14350" name="Text Box 15"/>
          <p:cNvSpPr txBox="1">
            <a:spLocks noChangeArrowheads="1"/>
          </p:cNvSpPr>
          <p:nvPr/>
        </p:nvSpPr>
        <p:spPr bwMode="auto">
          <a:xfrm>
            <a:off x="425850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solidFill>
                  <a:srgbClr val="FF0000"/>
                </a:solidFill>
                <a:latin typeface="Tahoma" charset="0"/>
              </a:rPr>
              <a:t>4</a:t>
            </a:r>
          </a:p>
        </p:txBody>
      </p:sp>
      <p:sp>
        <p:nvSpPr>
          <p:cNvPr id="14351" name="Text Box 16"/>
          <p:cNvSpPr txBox="1">
            <a:spLocks noChangeArrowheads="1"/>
          </p:cNvSpPr>
          <p:nvPr/>
        </p:nvSpPr>
        <p:spPr bwMode="auto">
          <a:xfrm>
            <a:off x="1422472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14352" name="Text Box 17"/>
          <p:cNvSpPr txBox="1">
            <a:spLocks noChangeArrowheads="1"/>
          </p:cNvSpPr>
          <p:nvPr/>
        </p:nvSpPr>
        <p:spPr bwMode="auto">
          <a:xfrm>
            <a:off x="2158821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14353" name="Text Box 18"/>
          <p:cNvSpPr txBox="1">
            <a:spLocks noChangeArrowheads="1"/>
          </p:cNvSpPr>
          <p:nvPr/>
        </p:nvSpPr>
        <p:spPr bwMode="auto">
          <a:xfrm>
            <a:off x="2858716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14354" name="Text Box 19"/>
          <p:cNvSpPr txBox="1">
            <a:spLocks noChangeArrowheads="1"/>
          </p:cNvSpPr>
          <p:nvPr/>
        </p:nvSpPr>
        <p:spPr bwMode="auto">
          <a:xfrm>
            <a:off x="3558611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14355" name="Text Box 20"/>
          <p:cNvSpPr txBox="1">
            <a:spLocks noChangeArrowheads="1"/>
          </p:cNvSpPr>
          <p:nvPr/>
        </p:nvSpPr>
        <p:spPr bwMode="auto">
          <a:xfrm>
            <a:off x="4258506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21" name="Line 4"/>
          <p:cNvSpPr>
            <a:spLocks noChangeShapeType="1"/>
          </p:cNvSpPr>
          <p:nvPr/>
        </p:nvSpPr>
        <p:spPr bwMode="auto">
          <a:xfrm>
            <a:off x="253891" y="2057400"/>
            <a:ext cx="513257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21" title="Pseudo code logo">
            <a:extLst>
              <a:ext uri="{FF2B5EF4-FFF2-40B4-BE49-F238E27FC236}">
                <a16:creationId xmlns:a16="http://schemas.microsoft.com/office/drawing/2014/main" id="{80E71D05-D531-3C43-8411-5ACE7FF3576F}"/>
              </a:ext>
            </a:extLst>
          </p:cNvPr>
          <p:cNvSpPr/>
          <p:nvPr/>
        </p:nvSpPr>
        <p:spPr>
          <a:xfrm>
            <a:off x="7620000" y="4724400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5494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Line by Line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[5]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 ← 0 to 4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] ← 42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END FOR</a:t>
            </a:r>
          </a:p>
          <a:p>
            <a:pPr eaLnBrk="1" hangingPunct="1"/>
            <a:endParaRPr lang="en-US" altLang="es-PE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305823" y="4549319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200571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270561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340550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410540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1422472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215882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285871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2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355861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3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425850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1422472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2158821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2858716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3558611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4258506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6555036" y="3849424"/>
            <a:ext cx="816544" cy="69989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sz="2800" b="0" dirty="0">
                <a:latin typeface="Tahoma" charset="0"/>
              </a:rPr>
              <a:t>0</a:t>
            </a: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6839716" y="3427321"/>
            <a:ext cx="24718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 dirty="0" err="1">
                <a:latin typeface="Tahoma" charset="0"/>
              </a:rPr>
              <a:t>i</a:t>
            </a:r>
            <a:endParaRPr lang="en-US" altLang="es-PE" sz="2143" b="0" dirty="0">
              <a:latin typeface="Tahoma" charset="0"/>
            </a:endParaRPr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253891" y="2519737"/>
            <a:ext cx="513257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3" title="Pseudo code logo">
            <a:extLst>
              <a:ext uri="{FF2B5EF4-FFF2-40B4-BE49-F238E27FC236}">
                <a16:creationId xmlns:a16="http://schemas.microsoft.com/office/drawing/2014/main" id="{86B425BA-4560-AA48-96F4-776A138005B0}"/>
              </a:ext>
            </a:extLst>
          </p:cNvPr>
          <p:cNvSpPr/>
          <p:nvPr/>
        </p:nvSpPr>
        <p:spPr>
          <a:xfrm>
            <a:off x="7620000" y="4724400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046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Line by Line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[5]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 ← 0 to 4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] ← 42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END FOR</a:t>
            </a:r>
          </a:p>
          <a:p>
            <a:pPr eaLnBrk="1" hangingPunct="1"/>
            <a:endParaRPr lang="en-US" altLang="es-PE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305823" y="4549319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200571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270561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340550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410540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1422472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215882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285871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2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355861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3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425850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1422472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2158821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2858716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3558611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4258506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6555036" y="3849424"/>
            <a:ext cx="816544" cy="69989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sz="2800" b="0" dirty="0">
                <a:latin typeface="Tahoma" charset="0"/>
              </a:rPr>
              <a:t>0</a:t>
            </a:r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274440" y="3012897"/>
            <a:ext cx="513257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3" title="Pseudo code logo">
            <a:extLst>
              <a:ext uri="{FF2B5EF4-FFF2-40B4-BE49-F238E27FC236}">
                <a16:creationId xmlns:a16="http://schemas.microsoft.com/office/drawing/2014/main" id="{8B64645D-616D-E346-8A1B-4AFE98880125}"/>
              </a:ext>
            </a:extLst>
          </p:cNvPr>
          <p:cNvSpPr/>
          <p:nvPr/>
        </p:nvSpPr>
        <p:spPr>
          <a:xfrm>
            <a:off x="7620000" y="4724400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CC78A814-2195-8B41-9CAB-7FBFBD1E1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716" y="3427321"/>
            <a:ext cx="24718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 dirty="0" err="1">
                <a:latin typeface="Tahoma" charset="0"/>
              </a:rPr>
              <a:t>i</a:t>
            </a:r>
            <a:endParaRPr lang="en-US" altLang="es-PE" sz="2143" b="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91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Line by Line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[5]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 ← 0 to 4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] ← 42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END FOR</a:t>
            </a:r>
          </a:p>
          <a:p>
            <a:pPr eaLnBrk="1" hangingPunct="1"/>
            <a:endParaRPr lang="en-US" altLang="es-PE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305823" y="4549319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200571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270561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340550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410540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1422472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solidFill>
                  <a:srgbClr val="FF0000"/>
                </a:solidFill>
                <a:latin typeface="Tahoma" charset="0"/>
              </a:rPr>
              <a:t>0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215882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285871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2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355861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3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425850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1422472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2158821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2858716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3558611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4258506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6555036" y="3849424"/>
            <a:ext cx="816544" cy="69989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sz="2800" b="0" dirty="0">
                <a:latin typeface="Tahoma" charset="0"/>
              </a:rPr>
              <a:t>0</a:t>
            </a:r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274440" y="3012897"/>
            <a:ext cx="513257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3" title="Pseudo code logo">
            <a:extLst>
              <a:ext uri="{FF2B5EF4-FFF2-40B4-BE49-F238E27FC236}">
                <a16:creationId xmlns:a16="http://schemas.microsoft.com/office/drawing/2014/main" id="{657FA983-C185-754C-A2FC-3C8114A9DBED}"/>
              </a:ext>
            </a:extLst>
          </p:cNvPr>
          <p:cNvSpPr/>
          <p:nvPr/>
        </p:nvSpPr>
        <p:spPr>
          <a:xfrm>
            <a:off x="7620000" y="4724400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F6748323-DD53-134C-8C82-900095165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716" y="3427321"/>
            <a:ext cx="24718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 dirty="0" err="1">
                <a:latin typeface="Tahoma" charset="0"/>
              </a:rPr>
              <a:t>i</a:t>
            </a:r>
            <a:endParaRPr lang="en-US" altLang="es-PE" sz="2143" b="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008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Line by Line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[5]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 ← 0 to 4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] ← 42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END FOR</a:t>
            </a:r>
          </a:p>
          <a:p>
            <a:pPr eaLnBrk="1" hangingPunct="1"/>
            <a:endParaRPr lang="en-US" altLang="es-PE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305823" y="4549319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200571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270561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340550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410540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1422472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solidFill>
                  <a:srgbClr val="FF0000"/>
                </a:solidFill>
                <a:latin typeface="Tahoma" charset="0"/>
              </a:rPr>
              <a:t>0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215882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285871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2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355861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3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425850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1422472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2158821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2858716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3558611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4258506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6555036" y="3849424"/>
            <a:ext cx="816544" cy="69989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sz="2800" b="0" dirty="0">
                <a:latin typeface="Tahoma" charset="0"/>
              </a:rPr>
              <a:t>0</a:t>
            </a:r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274440" y="3012897"/>
            <a:ext cx="513257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3" title="Pseudo code logo">
            <a:extLst>
              <a:ext uri="{FF2B5EF4-FFF2-40B4-BE49-F238E27FC236}">
                <a16:creationId xmlns:a16="http://schemas.microsoft.com/office/drawing/2014/main" id="{EFE710B1-48CB-D641-87FD-2107B371AF5E}"/>
              </a:ext>
            </a:extLst>
          </p:cNvPr>
          <p:cNvSpPr/>
          <p:nvPr/>
        </p:nvSpPr>
        <p:spPr>
          <a:xfrm>
            <a:off x="7620000" y="4724400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6264EDCB-DDED-A749-8CF8-85CB2AADD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716" y="3427321"/>
            <a:ext cx="24718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 dirty="0" err="1">
                <a:latin typeface="Tahoma" charset="0"/>
              </a:rPr>
              <a:t>i</a:t>
            </a:r>
            <a:endParaRPr lang="en-US" altLang="es-PE" sz="2143" b="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19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80BA707-9786-4367-9E7C-E717F5B9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b="1" dirty="0"/>
              <a:t>Motivation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301AEED3-25F5-47E0-AC2F-664ECC30F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Problem: store five integer numbers.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Solution: create five variables!</a:t>
            </a:r>
          </a:p>
          <a:p>
            <a:pPr marL="0" indent="0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CREATE number1 ← 10   </a:t>
            </a:r>
            <a:b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CREATE number2 ← 20    </a:t>
            </a:r>
            <a:b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CREATE number3 ← 30      </a:t>
            </a:r>
            <a:b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CREATE number4 ← 40    </a:t>
            </a:r>
            <a:b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CREATE number5 ← 50    </a:t>
            </a:r>
          </a:p>
          <a:p>
            <a:pPr marL="0" indent="0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PRINT("number1:  ", number1)</a:t>
            </a:r>
            <a:b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PRINT("number2:  ", number2)</a:t>
            </a:r>
            <a:b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PRINT("number3:  ", number3)</a:t>
            </a:r>
            <a:b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PRINT("number4:  ", number4)</a:t>
            </a:r>
            <a:b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PRINT("number5:  ", number5)</a:t>
            </a:r>
            <a:endParaRPr lang="en-US" altLang="en-US" sz="2400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What if we want 5,000,000?  </a:t>
            </a:r>
            <a:r>
              <a:rPr lang="en-US" altLang="en-US" sz="2400" u="sng" dirty="0"/>
              <a:t>USE AN ARRAY</a:t>
            </a:r>
            <a:r>
              <a:rPr lang="en-US" altLang="en-US" sz="2400" dirty="0"/>
              <a:t>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1E03B-7952-4C0C-B49E-A05E1E7C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B4A119-8E2D-482D-B8E3-D96708933B48}" type="datetime1">
              <a:rPr lang="en-US"/>
              <a:pPr>
                <a:defRPr/>
              </a:pPr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75291-F08C-4F90-BAB4-CCAFD4DF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CSE 1321</a:t>
            </a:r>
          </a:p>
        </p:txBody>
      </p:sp>
      <p:sp>
        <p:nvSpPr>
          <p:cNvPr id="17413" name="Slide Number Placeholder 4">
            <a:extLst>
              <a:ext uri="{FF2B5EF4-FFF2-40B4-BE49-F238E27FC236}">
                <a16:creationId xmlns:a16="http://schemas.microsoft.com/office/drawing/2014/main" id="{3CD370FB-9167-4699-BBD7-6DB53065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1D162091-0782-429C-B42C-96FFECA1A4D0}" type="slidenum">
              <a:rPr lang="en-US" altLang="en-US" sz="900" smtClean="0">
                <a:solidFill>
                  <a:srgbClr val="898989"/>
                </a:solidFill>
              </a:rPr>
              <a:pPr/>
              <a:t>2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945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Line by Line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[5]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 ← 0 to 4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] ← 42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END FOR</a:t>
            </a:r>
          </a:p>
          <a:p>
            <a:pPr eaLnBrk="1" hangingPunct="1"/>
            <a:endParaRPr lang="en-US" altLang="es-PE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 flipV="1">
            <a:off x="825945" y="2611012"/>
            <a:ext cx="116649" cy="874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305823" y="4549319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200571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270561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340550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410540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1422472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215882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85871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2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355861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3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425850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1422472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2158821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2858716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3558611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4258506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6555036" y="3849424"/>
            <a:ext cx="816544" cy="69989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sz="2800" b="0" dirty="0">
                <a:latin typeface="Tahoma" charset="0"/>
              </a:rPr>
              <a:t>0</a:t>
            </a:r>
          </a:p>
        </p:txBody>
      </p:sp>
      <p:sp>
        <p:nvSpPr>
          <p:cNvPr id="19478" name="Freeform 22"/>
          <p:cNvSpPr>
            <a:spLocks/>
          </p:cNvSpPr>
          <p:nvPr/>
        </p:nvSpPr>
        <p:spPr bwMode="auto">
          <a:xfrm>
            <a:off x="486271" y="2696839"/>
            <a:ext cx="349948" cy="699895"/>
          </a:xfrm>
          <a:custGeom>
            <a:avLst/>
            <a:gdLst>
              <a:gd name="T0" fmla="*/ 362902500 w 144"/>
              <a:gd name="T1" fmla="*/ 544353750 h 384"/>
              <a:gd name="T2" fmla="*/ 0 w 144"/>
              <a:gd name="T3" fmla="*/ 272176875 h 384"/>
              <a:gd name="T4" fmla="*/ 362902500 w 144"/>
              <a:gd name="T5" fmla="*/ 0 h 3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384">
                <a:moveTo>
                  <a:pt x="144" y="384"/>
                </a:moveTo>
                <a:cubicBezTo>
                  <a:pt x="72" y="320"/>
                  <a:pt x="0" y="256"/>
                  <a:pt x="0" y="192"/>
                </a:cubicBezTo>
                <a:cubicBezTo>
                  <a:pt x="0" y="128"/>
                  <a:pt x="72" y="64"/>
                  <a:pt x="144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3" title="Pseudo code logo">
            <a:extLst>
              <a:ext uri="{FF2B5EF4-FFF2-40B4-BE49-F238E27FC236}">
                <a16:creationId xmlns:a16="http://schemas.microsoft.com/office/drawing/2014/main" id="{A0B6E132-9B2F-5541-BB3B-CDDC79FFED46}"/>
              </a:ext>
            </a:extLst>
          </p:cNvPr>
          <p:cNvSpPr/>
          <p:nvPr/>
        </p:nvSpPr>
        <p:spPr>
          <a:xfrm>
            <a:off x="7620000" y="4724400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1054C377-EE05-144D-94D2-A81D6580C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716" y="3427321"/>
            <a:ext cx="24718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 dirty="0" err="1">
                <a:latin typeface="Tahoma" charset="0"/>
              </a:rPr>
              <a:t>i</a:t>
            </a:r>
            <a:endParaRPr lang="en-US" altLang="es-PE" sz="2143" b="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626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Line by Line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[5]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 ← 0 to 4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] ← 42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END FOR</a:t>
            </a:r>
          </a:p>
          <a:p>
            <a:pPr eaLnBrk="1" hangingPunct="1"/>
            <a:endParaRPr lang="en-US" altLang="es-PE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305823" y="4549319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200571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270561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340550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410540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1422472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215882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285871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2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355861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3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425850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1422472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2158821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2858716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3558611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4258506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6555036" y="3849424"/>
            <a:ext cx="816544" cy="69989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sz="2800" b="0" dirty="0">
                <a:latin typeface="Tahoma" charset="0"/>
              </a:rPr>
              <a:t>1</a:t>
            </a:r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244867" y="2514600"/>
            <a:ext cx="513257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3" title="Pseudo code logo">
            <a:extLst>
              <a:ext uri="{FF2B5EF4-FFF2-40B4-BE49-F238E27FC236}">
                <a16:creationId xmlns:a16="http://schemas.microsoft.com/office/drawing/2014/main" id="{F2066B6C-146C-BA46-8CEF-F347686F429B}"/>
              </a:ext>
            </a:extLst>
          </p:cNvPr>
          <p:cNvSpPr/>
          <p:nvPr/>
        </p:nvSpPr>
        <p:spPr>
          <a:xfrm>
            <a:off x="7620000" y="4724400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8B6D58F0-CA59-C24B-83CD-18BDC1196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716" y="3427321"/>
            <a:ext cx="24718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 dirty="0" err="1">
                <a:latin typeface="Tahoma" charset="0"/>
              </a:rPr>
              <a:t>i</a:t>
            </a:r>
            <a:endParaRPr lang="en-US" altLang="es-PE" sz="2143" b="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5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Line by Line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[5]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 ← 0 to 4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] ← 42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END FOR</a:t>
            </a:r>
          </a:p>
          <a:p>
            <a:pPr eaLnBrk="1" hangingPunct="1"/>
            <a:endParaRPr lang="en-US" altLang="es-PE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305823" y="4549319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200571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270561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340550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410540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1422472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215882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solidFill>
                  <a:srgbClr val="FF0000"/>
                </a:solidFill>
                <a:latin typeface="Tahoma" charset="0"/>
              </a:rPr>
              <a:t>1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285871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2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355861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3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425850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1422472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2158821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2858716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3558611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4258506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6555036" y="3849424"/>
            <a:ext cx="816544" cy="69989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sz="2800" b="0" dirty="0">
                <a:latin typeface="Tahoma" charset="0"/>
              </a:rPr>
              <a:t>1</a:t>
            </a:r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327061" y="3007760"/>
            <a:ext cx="513257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3" title="Pseudo code logo">
            <a:extLst>
              <a:ext uri="{FF2B5EF4-FFF2-40B4-BE49-F238E27FC236}">
                <a16:creationId xmlns:a16="http://schemas.microsoft.com/office/drawing/2014/main" id="{CFF353D3-4B84-094C-BA8E-D4CB1799C226}"/>
              </a:ext>
            </a:extLst>
          </p:cNvPr>
          <p:cNvSpPr/>
          <p:nvPr/>
        </p:nvSpPr>
        <p:spPr>
          <a:xfrm>
            <a:off x="7620000" y="4724400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57DC1E1D-1FE4-8C4A-888C-3A146462A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716" y="3427321"/>
            <a:ext cx="24718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 dirty="0" err="1">
                <a:latin typeface="Tahoma" charset="0"/>
              </a:rPr>
              <a:t>i</a:t>
            </a:r>
            <a:endParaRPr lang="en-US" altLang="es-PE" sz="2143" b="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201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Line by Line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[5]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 ← 0 to 4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] ← 42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END FOR</a:t>
            </a:r>
          </a:p>
          <a:p>
            <a:pPr eaLnBrk="1" hangingPunct="1"/>
            <a:endParaRPr lang="en-US" altLang="es-PE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305823" y="4549319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200571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270561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340550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410540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1422472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215882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solidFill>
                  <a:srgbClr val="FF0000"/>
                </a:solidFill>
                <a:latin typeface="Tahoma" charset="0"/>
              </a:rPr>
              <a:t>1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285871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2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355861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3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425850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1422472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2158821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2858716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3558611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4258506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6555036" y="3849424"/>
            <a:ext cx="816544" cy="69989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sz="2800" b="0" dirty="0">
                <a:latin typeface="Tahoma" charset="0"/>
              </a:rPr>
              <a:t>1</a:t>
            </a:r>
          </a:p>
        </p:txBody>
      </p:sp>
      <p:sp>
        <p:nvSpPr>
          <p:cNvPr id="24" name="Line 4"/>
          <p:cNvSpPr>
            <a:spLocks noChangeShapeType="1"/>
          </p:cNvSpPr>
          <p:nvPr/>
        </p:nvSpPr>
        <p:spPr bwMode="auto">
          <a:xfrm>
            <a:off x="327061" y="3007760"/>
            <a:ext cx="513257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22" title="Pseudo code logo">
            <a:extLst>
              <a:ext uri="{FF2B5EF4-FFF2-40B4-BE49-F238E27FC236}">
                <a16:creationId xmlns:a16="http://schemas.microsoft.com/office/drawing/2014/main" id="{03D15A67-0BC5-AC41-8189-E306839F548F}"/>
              </a:ext>
            </a:extLst>
          </p:cNvPr>
          <p:cNvSpPr/>
          <p:nvPr/>
        </p:nvSpPr>
        <p:spPr>
          <a:xfrm>
            <a:off x="7620000" y="4724400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ACE010F0-39B5-2845-9C18-15FC72DB5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716" y="3427321"/>
            <a:ext cx="24718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 dirty="0" err="1">
                <a:latin typeface="Tahoma" charset="0"/>
              </a:rPr>
              <a:t>i</a:t>
            </a:r>
            <a:endParaRPr lang="en-US" altLang="es-PE" sz="2143" b="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07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Line by Line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[5]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 ← 0 to 4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] ← 42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END FOR</a:t>
            </a:r>
          </a:p>
          <a:p>
            <a:pPr eaLnBrk="1" hangingPunct="1"/>
            <a:endParaRPr lang="en-US" altLang="es-PE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305823" y="4549319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200571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270561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340550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410540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1422472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215882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285871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2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355861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3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425850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1422472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2158821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2858716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3558611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4258506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6555036" y="3849424"/>
            <a:ext cx="816544" cy="69989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sz="2800" b="0" dirty="0">
                <a:latin typeface="Tahoma" charset="0"/>
              </a:rPr>
              <a:t>1</a:t>
            </a:r>
          </a:p>
        </p:txBody>
      </p:sp>
      <p:sp>
        <p:nvSpPr>
          <p:cNvPr id="24" name="Line 4"/>
          <p:cNvSpPr>
            <a:spLocks noChangeShapeType="1"/>
          </p:cNvSpPr>
          <p:nvPr/>
        </p:nvSpPr>
        <p:spPr bwMode="auto">
          <a:xfrm flipV="1">
            <a:off x="825945" y="2611012"/>
            <a:ext cx="116649" cy="874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486271" y="2696839"/>
            <a:ext cx="349948" cy="699895"/>
          </a:xfrm>
          <a:custGeom>
            <a:avLst/>
            <a:gdLst>
              <a:gd name="T0" fmla="*/ 362902500 w 144"/>
              <a:gd name="T1" fmla="*/ 544353750 h 384"/>
              <a:gd name="T2" fmla="*/ 0 w 144"/>
              <a:gd name="T3" fmla="*/ 272176875 h 384"/>
              <a:gd name="T4" fmla="*/ 362902500 w 144"/>
              <a:gd name="T5" fmla="*/ 0 h 3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384">
                <a:moveTo>
                  <a:pt x="144" y="384"/>
                </a:moveTo>
                <a:cubicBezTo>
                  <a:pt x="72" y="320"/>
                  <a:pt x="0" y="256"/>
                  <a:pt x="0" y="192"/>
                </a:cubicBezTo>
                <a:cubicBezTo>
                  <a:pt x="0" y="128"/>
                  <a:pt x="72" y="64"/>
                  <a:pt x="144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25" title="Pseudo code logo">
            <a:extLst>
              <a:ext uri="{FF2B5EF4-FFF2-40B4-BE49-F238E27FC236}">
                <a16:creationId xmlns:a16="http://schemas.microsoft.com/office/drawing/2014/main" id="{0FFF6182-901A-7D48-9B82-732658896CC9}"/>
              </a:ext>
            </a:extLst>
          </p:cNvPr>
          <p:cNvSpPr/>
          <p:nvPr/>
        </p:nvSpPr>
        <p:spPr>
          <a:xfrm>
            <a:off x="7620000" y="4724400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7" name="Text Box 21">
            <a:extLst>
              <a:ext uri="{FF2B5EF4-FFF2-40B4-BE49-F238E27FC236}">
                <a16:creationId xmlns:a16="http://schemas.microsoft.com/office/drawing/2014/main" id="{F5992F56-4D64-4C49-827D-775044864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716" y="3427321"/>
            <a:ext cx="24718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 dirty="0" err="1">
                <a:latin typeface="Tahoma" charset="0"/>
              </a:rPr>
              <a:t>i</a:t>
            </a:r>
            <a:endParaRPr lang="en-US" altLang="es-PE" sz="2143" b="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891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Line by Line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[5]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 ← 0 to 4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] ← 42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END FOR</a:t>
            </a:r>
          </a:p>
          <a:p>
            <a:pPr eaLnBrk="1" hangingPunct="1"/>
            <a:endParaRPr lang="en-US" altLang="es-PE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305823" y="4549319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200571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270561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340550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410540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1422472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215882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285871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2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355861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3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425850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1422472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2158821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2858716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3558611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4258506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6555036" y="3849424"/>
            <a:ext cx="816544" cy="69989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sz="2800" b="0" dirty="0">
                <a:latin typeface="Tahoma" charset="0"/>
              </a:rPr>
              <a:t>2</a:t>
            </a:r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306512" y="2545423"/>
            <a:ext cx="513257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3" title="Pseudo code logo">
            <a:extLst>
              <a:ext uri="{FF2B5EF4-FFF2-40B4-BE49-F238E27FC236}">
                <a16:creationId xmlns:a16="http://schemas.microsoft.com/office/drawing/2014/main" id="{875CC400-E1F5-4745-9B98-F175BA31611B}"/>
              </a:ext>
            </a:extLst>
          </p:cNvPr>
          <p:cNvSpPr/>
          <p:nvPr/>
        </p:nvSpPr>
        <p:spPr>
          <a:xfrm>
            <a:off x="7620000" y="4724400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69B495BE-7FDF-A84B-ADF3-8816F1F45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716" y="3427321"/>
            <a:ext cx="24718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 dirty="0" err="1">
                <a:latin typeface="Tahoma" charset="0"/>
              </a:rPr>
              <a:t>i</a:t>
            </a:r>
            <a:endParaRPr lang="en-US" altLang="es-PE" sz="2143" b="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173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Line by Line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[5]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 ← 0 to 4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] ← 42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END FOR</a:t>
            </a:r>
          </a:p>
          <a:p>
            <a:pPr eaLnBrk="1" hangingPunct="1"/>
            <a:endParaRPr lang="en-US" altLang="es-PE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305823" y="4549319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200571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270561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340550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410540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1422472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215882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285871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solidFill>
                  <a:srgbClr val="FF0000"/>
                </a:solidFill>
                <a:latin typeface="Tahoma" charset="0"/>
              </a:rPr>
              <a:t>2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355861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3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425850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1422472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2158821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2858716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3558611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4258506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6555036" y="3849424"/>
            <a:ext cx="816544" cy="69989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sz="2800" b="0" dirty="0">
                <a:latin typeface="Tahoma" charset="0"/>
              </a:rPr>
              <a:t>2</a:t>
            </a:r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327061" y="3007760"/>
            <a:ext cx="513257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3" title="Pseudo code logo">
            <a:extLst>
              <a:ext uri="{FF2B5EF4-FFF2-40B4-BE49-F238E27FC236}">
                <a16:creationId xmlns:a16="http://schemas.microsoft.com/office/drawing/2014/main" id="{A6E794E4-3857-A64A-AD0A-D053D5F81FB7}"/>
              </a:ext>
            </a:extLst>
          </p:cNvPr>
          <p:cNvSpPr/>
          <p:nvPr/>
        </p:nvSpPr>
        <p:spPr>
          <a:xfrm>
            <a:off x="7620000" y="4724400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A3181069-B668-E44A-B449-BB7F9BA96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716" y="3427321"/>
            <a:ext cx="24718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 dirty="0" err="1">
                <a:latin typeface="Tahoma" charset="0"/>
              </a:rPr>
              <a:t>i</a:t>
            </a:r>
            <a:endParaRPr lang="en-US" altLang="es-PE" sz="2143" b="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195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Line by Line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[5]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 ← 0 to 4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] ← 42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END FOR</a:t>
            </a:r>
          </a:p>
          <a:p>
            <a:pPr eaLnBrk="1" hangingPunct="1"/>
            <a:endParaRPr lang="en-US" altLang="es-PE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305823" y="4549319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200571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270561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340550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410540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1422472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215882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285871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solidFill>
                  <a:srgbClr val="FF0000"/>
                </a:solidFill>
                <a:latin typeface="Tahoma" charset="0"/>
              </a:rPr>
              <a:t>2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55861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3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425850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1422472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2158821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2858716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3558611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4258506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6555036" y="3849424"/>
            <a:ext cx="816544" cy="69989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sz="2800" b="0" dirty="0">
                <a:latin typeface="Tahoma" charset="0"/>
              </a:rPr>
              <a:t>2</a:t>
            </a:r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327061" y="3007760"/>
            <a:ext cx="513257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3" title="Pseudo code logo">
            <a:extLst>
              <a:ext uri="{FF2B5EF4-FFF2-40B4-BE49-F238E27FC236}">
                <a16:creationId xmlns:a16="http://schemas.microsoft.com/office/drawing/2014/main" id="{3F0D921C-48AC-1148-9DDC-DEC94DFD1581}"/>
              </a:ext>
            </a:extLst>
          </p:cNvPr>
          <p:cNvSpPr/>
          <p:nvPr/>
        </p:nvSpPr>
        <p:spPr>
          <a:xfrm>
            <a:off x="7620000" y="4724400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57309E68-DF51-6F4A-9C32-800036361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716" y="3427321"/>
            <a:ext cx="24718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 dirty="0" err="1">
                <a:latin typeface="Tahoma" charset="0"/>
              </a:rPr>
              <a:t>i</a:t>
            </a:r>
            <a:endParaRPr lang="en-US" altLang="es-PE" sz="2143" b="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949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Line by Line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[5]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 ← 0 to 4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] ← 42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END FOR</a:t>
            </a:r>
          </a:p>
          <a:p>
            <a:pPr eaLnBrk="1" hangingPunct="1"/>
            <a:endParaRPr lang="en-US" altLang="es-PE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305823" y="4549319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200571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270561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340550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410540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1422472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215882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285871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2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355861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3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425850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1422472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2158821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2858716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3558611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4258506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6555036" y="3849424"/>
            <a:ext cx="816544" cy="69989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sz="2800" b="0" dirty="0">
                <a:latin typeface="Tahoma" charset="0"/>
              </a:rPr>
              <a:t>2</a:t>
            </a:r>
          </a:p>
        </p:txBody>
      </p:sp>
      <p:sp>
        <p:nvSpPr>
          <p:cNvPr id="24" name="Line 4"/>
          <p:cNvSpPr>
            <a:spLocks noChangeShapeType="1"/>
          </p:cNvSpPr>
          <p:nvPr/>
        </p:nvSpPr>
        <p:spPr bwMode="auto">
          <a:xfrm flipV="1">
            <a:off x="825945" y="2611012"/>
            <a:ext cx="116649" cy="874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486271" y="2696839"/>
            <a:ext cx="349948" cy="699895"/>
          </a:xfrm>
          <a:custGeom>
            <a:avLst/>
            <a:gdLst>
              <a:gd name="T0" fmla="*/ 362902500 w 144"/>
              <a:gd name="T1" fmla="*/ 544353750 h 384"/>
              <a:gd name="T2" fmla="*/ 0 w 144"/>
              <a:gd name="T3" fmla="*/ 272176875 h 384"/>
              <a:gd name="T4" fmla="*/ 362902500 w 144"/>
              <a:gd name="T5" fmla="*/ 0 h 3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384">
                <a:moveTo>
                  <a:pt x="144" y="384"/>
                </a:moveTo>
                <a:cubicBezTo>
                  <a:pt x="72" y="320"/>
                  <a:pt x="0" y="256"/>
                  <a:pt x="0" y="192"/>
                </a:cubicBezTo>
                <a:cubicBezTo>
                  <a:pt x="0" y="128"/>
                  <a:pt x="72" y="64"/>
                  <a:pt x="144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25" title="Pseudo code logo">
            <a:extLst>
              <a:ext uri="{FF2B5EF4-FFF2-40B4-BE49-F238E27FC236}">
                <a16:creationId xmlns:a16="http://schemas.microsoft.com/office/drawing/2014/main" id="{A69EF15A-E9CB-E54A-910B-53030882DFE9}"/>
              </a:ext>
            </a:extLst>
          </p:cNvPr>
          <p:cNvSpPr/>
          <p:nvPr/>
        </p:nvSpPr>
        <p:spPr>
          <a:xfrm>
            <a:off x="7620000" y="4724400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7" name="Text Box 21">
            <a:extLst>
              <a:ext uri="{FF2B5EF4-FFF2-40B4-BE49-F238E27FC236}">
                <a16:creationId xmlns:a16="http://schemas.microsoft.com/office/drawing/2014/main" id="{0545EB48-E58D-2647-B90C-F9183AFFC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716" y="3427321"/>
            <a:ext cx="24718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 dirty="0" err="1">
                <a:latin typeface="Tahoma" charset="0"/>
              </a:rPr>
              <a:t>i</a:t>
            </a:r>
            <a:endParaRPr lang="en-US" altLang="es-PE" sz="2143" b="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574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Line by Line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[5]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 ← 0 to 4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] ← 42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END FOR</a:t>
            </a:r>
          </a:p>
          <a:p>
            <a:pPr eaLnBrk="1" hangingPunct="1"/>
            <a:endParaRPr lang="en-US" altLang="es-PE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305823" y="4549319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200571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270561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340550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410540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1422472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215882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285871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2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355861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3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425850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1422472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2158821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2858716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3558611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4258506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6555036" y="3849424"/>
            <a:ext cx="816544" cy="69989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sz="2800" b="0" dirty="0">
                <a:latin typeface="Tahoma" charset="0"/>
              </a:rPr>
              <a:t>3</a:t>
            </a:r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309068" y="2529155"/>
            <a:ext cx="513257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3" title="Pseudo code logo">
            <a:extLst>
              <a:ext uri="{FF2B5EF4-FFF2-40B4-BE49-F238E27FC236}">
                <a16:creationId xmlns:a16="http://schemas.microsoft.com/office/drawing/2014/main" id="{214778EA-9554-A74D-B23B-A34F26E4BFFF}"/>
              </a:ext>
            </a:extLst>
          </p:cNvPr>
          <p:cNvSpPr/>
          <p:nvPr/>
        </p:nvSpPr>
        <p:spPr>
          <a:xfrm>
            <a:off x="7620000" y="4724400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3191A664-248D-6845-A195-C7B32F636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716" y="3427321"/>
            <a:ext cx="24718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 dirty="0" err="1">
                <a:latin typeface="Tahoma" charset="0"/>
              </a:rPr>
              <a:t>i</a:t>
            </a:r>
            <a:endParaRPr lang="en-US" altLang="es-PE" sz="2143" b="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97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CDC26CB-7964-4002-8242-761FAD896B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87339"/>
            <a:ext cx="7737475" cy="1312862"/>
          </a:xfrm>
        </p:spPr>
        <p:txBody>
          <a:bodyPr rtlCol="0">
            <a:normAutofit/>
          </a:bodyPr>
          <a:lstStyle/>
          <a:p>
            <a:pPr defTabSz="454923" eaLnBrk="1" fontAlgn="auto" hangingPunct="1">
              <a:spcAft>
                <a:spcPts val="0"/>
              </a:spcAft>
              <a:defRPr/>
            </a:pPr>
            <a:r>
              <a:rPr lang="en-US" altLang="en-US" sz="3600" b="1" dirty="0"/>
              <a:t>Topics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0839BA2-92CC-49C2-AD74-3C357138BC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90688"/>
            <a:ext cx="7886700" cy="4351337"/>
          </a:xfrm>
        </p:spPr>
        <p:txBody>
          <a:bodyPr/>
          <a:lstStyle/>
          <a:p>
            <a:pPr marL="514350" indent="-514350" defTabSz="454025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sz="3100" dirty="0"/>
              <a:t>Arrays and Their Properties</a:t>
            </a:r>
          </a:p>
          <a:p>
            <a:pPr marL="514350" indent="-514350" defTabSz="454025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sz="3100" dirty="0"/>
              <a:t>Creating Arrays and Initializing Arrays</a:t>
            </a:r>
          </a:p>
          <a:p>
            <a:pPr marL="514350" indent="-514350" defTabSz="454025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sz="3100" dirty="0"/>
              <a:t>Accessing Array Elements</a:t>
            </a:r>
          </a:p>
          <a:p>
            <a:pPr marL="514350" indent="-514350" defTabSz="454025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sz="3100" dirty="0"/>
              <a:t>Modifying Array Elements</a:t>
            </a:r>
          </a:p>
          <a:p>
            <a:pPr marL="514350" indent="-514350" defTabSz="454025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sz="3100" dirty="0"/>
              <a:t>Loops and Arrays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1242D-A0B0-45B8-899A-E0A088DD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E21316-821E-4E72-988C-224A0D70BBB3}" type="datetime1">
              <a:rPr lang="en-US"/>
              <a:pPr>
                <a:defRPr/>
              </a:pPr>
              <a:t>9/16/20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EF6D6-B741-46AC-89CD-7ADAF7B8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CSE 1321</a:t>
            </a:r>
          </a:p>
        </p:txBody>
      </p:sp>
      <p:sp>
        <p:nvSpPr>
          <p:cNvPr id="19462" name="Slide Number Placeholder 3">
            <a:extLst>
              <a:ext uri="{FF2B5EF4-FFF2-40B4-BE49-F238E27FC236}">
                <a16:creationId xmlns:a16="http://schemas.microsoft.com/office/drawing/2014/main" id="{1F936B82-B97A-4559-A0E4-AB4B5BB8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9C48BDCB-5B9F-4F67-AABC-24FFCB19B92E}" type="slidenum">
              <a:rPr lang="en-US" altLang="en-US" sz="900" smtClean="0">
                <a:solidFill>
                  <a:srgbClr val="898989"/>
                </a:solidFill>
              </a:rPr>
              <a:pPr/>
              <a:t>3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551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Line by Line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[5]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 ← 0 to 4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] ← 42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END FOR</a:t>
            </a:r>
          </a:p>
          <a:p>
            <a:pPr eaLnBrk="1" hangingPunct="1"/>
            <a:endParaRPr lang="en-US" altLang="es-PE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305823" y="4549319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200571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270561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340550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410540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1422472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215882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285871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2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355861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solidFill>
                  <a:srgbClr val="FF0000"/>
                </a:solidFill>
                <a:latin typeface="Tahoma" charset="0"/>
              </a:rPr>
              <a:t>3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425850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1422472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2158821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2858716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3558611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4258506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6555036" y="3849424"/>
            <a:ext cx="816544" cy="69989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sz="2800" b="0" dirty="0">
                <a:latin typeface="Tahoma" charset="0"/>
              </a:rPr>
              <a:t>3</a:t>
            </a:r>
          </a:p>
        </p:txBody>
      </p:sp>
      <p:sp>
        <p:nvSpPr>
          <p:cNvPr id="24" name="Line 4"/>
          <p:cNvSpPr>
            <a:spLocks noChangeShapeType="1"/>
          </p:cNvSpPr>
          <p:nvPr/>
        </p:nvSpPr>
        <p:spPr bwMode="auto">
          <a:xfrm>
            <a:off x="309068" y="2529155"/>
            <a:ext cx="513257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22" title="Pseudo code logo">
            <a:extLst>
              <a:ext uri="{FF2B5EF4-FFF2-40B4-BE49-F238E27FC236}">
                <a16:creationId xmlns:a16="http://schemas.microsoft.com/office/drawing/2014/main" id="{091544DD-1FAE-2E48-B0FB-00D1D6A67DAE}"/>
              </a:ext>
            </a:extLst>
          </p:cNvPr>
          <p:cNvSpPr/>
          <p:nvPr/>
        </p:nvSpPr>
        <p:spPr>
          <a:xfrm>
            <a:off x="7620000" y="4724400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204CE38F-3CBE-D341-A67D-40F95B662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716" y="3427321"/>
            <a:ext cx="24718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 dirty="0" err="1">
                <a:latin typeface="Tahoma" charset="0"/>
              </a:rPr>
              <a:t>i</a:t>
            </a:r>
            <a:endParaRPr lang="en-US" altLang="es-PE" sz="2143" b="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478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Line by Line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[5]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 ← 0 to 4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] ← 42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END FOR</a:t>
            </a:r>
          </a:p>
          <a:p>
            <a:pPr eaLnBrk="1" hangingPunct="1"/>
            <a:endParaRPr lang="en-US" altLang="es-PE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305823" y="4549319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200571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270561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340550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410540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1422472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215882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285871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2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355861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solidFill>
                  <a:srgbClr val="FF0000"/>
                </a:solidFill>
                <a:latin typeface="Tahoma" charset="0"/>
              </a:rPr>
              <a:t>3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425850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1422472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2158821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2858716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3558611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4258506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6555036" y="3849424"/>
            <a:ext cx="816544" cy="69989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sz="2800" b="0" dirty="0">
                <a:latin typeface="Tahoma" charset="0"/>
              </a:rPr>
              <a:t>3</a:t>
            </a:r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309068" y="2971800"/>
            <a:ext cx="513257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3" title="Pseudo code logo">
            <a:extLst>
              <a:ext uri="{FF2B5EF4-FFF2-40B4-BE49-F238E27FC236}">
                <a16:creationId xmlns:a16="http://schemas.microsoft.com/office/drawing/2014/main" id="{DCA2940E-8C28-C140-991F-ED7C1B2D1AD5}"/>
              </a:ext>
            </a:extLst>
          </p:cNvPr>
          <p:cNvSpPr/>
          <p:nvPr/>
        </p:nvSpPr>
        <p:spPr>
          <a:xfrm>
            <a:off x="7620000" y="4724400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17B80D88-A6F8-7B45-BF8D-6F9AE0599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716" y="3427321"/>
            <a:ext cx="24718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 dirty="0" err="1">
                <a:latin typeface="Tahoma" charset="0"/>
              </a:rPr>
              <a:t>i</a:t>
            </a:r>
            <a:endParaRPr lang="en-US" altLang="es-PE" sz="2143" b="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118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Line by Line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[5]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 ← 0 to 4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] ← 42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END FOR</a:t>
            </a:r>
          </a:p>
          <a:p>
            <a:pPr eaLnBrk="1" hangingPunct="1"/>
            <a:endParaRPr lang="en-US" altLang="es-PE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305823" y="4549319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200571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70561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340550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410540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1422472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215882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285871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2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355861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3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425850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1422472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2158821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2858716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3558611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4258506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6555036" y="3849424"/>
            <a:ext cx="816544" cy="69989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sz="2800" b="0" dirty="0">
                <a:latin typeface="Tahoma" charset="0"/>
              </a:rPr>
              <a:t>3</a:t>
            </a:r>
          </a:p>
        </p:txBody>
      </p:sp>
      <p:sp>
        <p:nvSpPr>
          <p:cNvPr id="24" name="Line 4"/>
          <p:cNvSpPr>
            <a:spLocks noChangeShapeType="1"/>
          </p:cNvSpPr>
          <p:nvPr/>
        </p:nvSpPr>
        <p:spPr bwMode="auto">
          <a:xfrm flipV="1">
            <a:off x="825945" y="2611012"/>
            <a:ext cx="116649" cy="874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486271" y="2696839"/>
            <a:ext cx="349948" cy="699895"/>
          </a:xfrm>
          <a:custGeom>
            <a:avLst/>
            <a:gdLst>
              <a:gd name="T0" fmla="*/ 362902500 w 144"/>
              <a:gd name="T1" fmla="*/ 544353750 h 384"/>
              <a:gd name="T2" fmla="*/ 0 w 144"/>
              <a:gd name="T3" fmla="*/ 272176875 h 384"/>
              <a:gd name="T4" fmla="*/ 362902500 w 144"/>
              <a:gd name="T5" fmla="*/ 0 h 3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384">
                <a:moveTo>
                  <a:pt x="144" y="384"/>
                </a:moveTo>
                <a:cubicBezTo>
                  <a:pt x="72" y="320"/>
                  <a:pt x="0" y="256"/>
                  <a:pt x="0" y="192"/>
                </a:cubicBezTo>
                <a:cubicBezTo>
                  <a:pt x="0" y="128"/>
                  <a:pt x="72" y="64"/>
                  <a:pt x="144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25" title="Pseudo code logo">
            <a:extLst>
              <a:ext uri="{FF2B5EF4-FFF2-40B4-BE49-F238E27FC236}">
                <a16:creationId xmlns:a16="http://schemas.microsoft.com/office/drawing/2014/main" id="{061CFD3F-4684-A84A-9207-649B19C99A8A}"/>
              </a:ext>
            </a:extLst>
          </p:cNvPr>
          <p:cNvSpPr/>
          <p:nvPr/>
        </p:nvSpPr>
        <p:spPr>
          <a:xfrm>
            <a:off x="7620000" y="4724400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7" name="Text Box 21">
            <a:extLst>
              <a:ext uri="{FF2B5EF4-FFF2-40B4-BE49-F238E27FC236}">
                <a16:creationId xmlns:a16="http://schemas.microsoft.com/office/drawing/2014/main" id="{C0DB5BF2-B60F-0F41-B287-3025090B9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716" y="3427321"/>
            <a:ext cx="24718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 dirty="0" err="1">
                <a:latin typeface="Tahoma" charset="0"/>
              </a:rPr>
              <a:t>i</a:t>
            </a:r>
            <a:endParaRPr lang="en-US" altLang="es-PE" sz="2143" b="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046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Line by Line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[5]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 ← 0 to 4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] ← 42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END FOR</a:t>
            </a:r>
          </a:p>
          <a:p>
            <a:pPr eaLnBrk="1" hangingPunct="1"/>
            <a:endParaRPr lang="en-US" altLang="es-PE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305823" y="4549319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200571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270561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340550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410540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1422472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215882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285871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2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355861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3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425850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1422472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2158821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2858716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3558611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4258506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6555036" y="3849424"/>
            <a:ext cx="816544" cy="69989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sz="2800" b="0" dirty="0">
                <a:latin typeface="Tahoma" charset="0"/>
              </a:rPr>
              <a:t>4</a:t>
            </a:r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309068" y="2529155"/>
            <a:ext cx="513257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3" title="Pseudo code logo">
            <a:extLst>
              <a:ext uri="{FF2B5EF4-FFF2-40B4-BE49-F238E27FC236}">
                <a16:creationId xmlns:a16="http://schemas.microsoft.com/office/drawing/2014/main" id="{689441E5-E631-9440-99F2-3D6CCD252B42}"/>
              </a:ext>
            </a:extLst>
          </p:cNvPr>
          <p:cNvSpPr/>
          <p:nvPr/>
        </p:nvSpPr>
        <p:spPr>
          <a:xfrm>
            <a:off x="7620000" y="4724400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5D24D886-C023-094C-A6A1-2D938B35F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716" y="3427321"/>
            <a:ext cx="24718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 dirty="0" err="1">
                <a:latin typeface="Tahoma" charset="0"/>
              </a:rPr>
              <a:t>i</a:t>
            </a:r>
            <a:endParaRPr lang="en-US" altLang="es-PE" sz="2143" b="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890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Line by Line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[5]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 ← 0 to 4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] ← 42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END FOR</a:t>
            </a:r>
          </a:p>
          <a:p>
            <a:pPr eaLnBrk="1" hangingPunct="1"/>
            <a:endParaRPr lang="en-US" altLang="es-PE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305823" y="4549319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200571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270561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340550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410540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1422472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215882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285871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2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355861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3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425850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solidFill>
                  <a:srgbClr val="FF0000"/>
                </a:solidFill>
                <a:latin typeface="Tahoma" charset="0"/>
              </a:rPr>
              <a:t>4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1422472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2158821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2858716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3558611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4258506" y="4665969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6555036" y="3849424"/>
            <a:ext cx="816544" cy="69989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sz="2800" b="0" dirty="0">
                <a:latin typeface="Tahoma" charset="0"/>
              </a:rPr>
              <a:t>4</a:t>
            </a:r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288519" y="3001766"/>
            <a:ext cx="513257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3" title="Pseudo code logo">
            <a:extLst>
              <a:ext uri="{FF2B5EF4-FFF2-40B4-BE49-F238E27FC236}">
                <a16:creationId xmlns:a16="http://schemas.microsoft.com/office/drawing/2014/main" id="{690EF674-97E6-B045-A63D-B73A73BAEEFB}"/>
              </a:ext>
            </a:extLst>
          </p:cNvPr>
          <p:cNvSpPr/>
          <p:nvPr/>
        </p:nvSpPr>
        <p:spPr>
          <a:xfrm>
            <a:off x="7620000" y="4724400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7E89D39F-6A8A-F543-A2DF-CE5CEA9F7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716" y="3427321"/>
            <a:ext cx="24718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 dirty="0" err="1">
                <a:latin typeface="Tahoma" charset="0"/>
              </a:rPr>
              <a:t>i</a:t>
            </a:r>
            <a:endParaRPr lang="en-US" altLang="es-PE" sz="2143" b="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0877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Line by Line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[5]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 ← 0 to 4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] ← 42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END FOR</a:t>
            </a:r>
          </a:p>
          <a:p>
            <a:pPr eaLnBrk="1" hangingPunct="1"/>
            <a:endParaRPr lang="en-US" altLang="es-PE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1305823" y="4549319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200571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270561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340550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410540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1422472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215882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285871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2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355861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3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425850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solidFill>
                  <a:srgbClr val="FF0000"/>
                </a:solidFill>
                <a:latin typeface="Tahoma" charset="0"/>
              </a:rPr>
              <a:t>4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1422472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2158821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2858716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3558611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4258506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6555036" y="3849424"/>
            <a:ext cx="816544" cy="69989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sz="2800" b="0" dirty="0">
                <a:latin typeface="Tahoma" charset="0"/>
              </a:rPr>
              <a:t>4</a:t>
            </a:r>
          </a:p>
        </p:txBody>
      </p:sp>
      <p:sp>
        <p:nvSpPr>
          <p:cNvPr id="24" name="Line 4"/>
          <p:cNvSpPr>
            <a:spLocks noChangeShapeType="1"/>
          </p:cNvSpPr>
          <p:nvPr/>
        </p:nvSpPr>
        <p:spPr bwMode="auto">
          <a:xfrm>
            <a:off x="288519" y="3001766"/>
            <a:ext cx="513257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22" title="Pseudo code logo">
            <a:extLst>
              <a:ext uri="{FF2B5EF4-FFF2-40B4-BE49-F238E27FC236}">
                <a16:creationId xmlns:a16="http://schemas.microsoft.com/office/drawing/2014/main" id="{F2B9C676-5BD9-BD42-AC33-254561C1F716}"/>
              </a:ext>
            </a:extLst>
          </p:cNvPr>
          <p:cNvSpPr/>
          <p:nvPr/>
        </p:nvSpPr>
        <p:spPr>
          <a:xfrm>
            <a:off x="7620000" y="4724400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F709D76C-3032-5948-BB75-C0A78C7AF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716" y="3427321"/>
            <a:ext cx="24718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 dirty="0" err="1">
                <a:latin typeface="Tahoma" charset="0"/>
              </a:rPr>
              <a:t>i</a:t>
            </a:r>
            <a:endParaRPr lang="en-US" altLang="es-PE" sz="2143" b="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304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Line by Line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[5]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 ← 0 to 4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] ← 42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END FOR</a:t>
            </a:r>
          </a:p>
          <a:p>
            <a:pPr eaLnBrk="1" hangingPunct="1"/>
            <a:endParaRPr lang="en-US" altLang="es-PE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305823" y="4549319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200571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270561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340550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410540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1422472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215882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285871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2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355861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3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425850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1422472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2158821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2858716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3558611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4258506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6555036" y="3849424"/>
            <a:ext cx="816544" cy="69989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sz="2800" b="0" dirty="0">
                <a:latin typeface="Tahoma" charset="0"/>
              </a:rPr>
              <a:t>4</a:t>
            </a:r>
          </a:p>
        </p:txBody>
      </p:sp>
      <p:sp>
        <p:nvSpPr>
          <p:cNvPr id="24" name="Line 4"/>
          <p:cNvSpPr>
            <a:spLocks noChangeShapeType="1"/>
          </p:cNvSpPr>
          <p:nvPr/>
        </p:nvSpPr>
        <p:spPr bwMode="auto">
          <a:xfrm flipV="1">
            <a:off x="825945" y="2611012"/>
            <a:ext cx="116649" cy="874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486271" y="2696839"/>
            <a:ext cx="349948" cy="699895"/>
          </a:xfrm>
          <a:custGeom>
            <a:avLst/>
            <a:gdLst>
              <a:gd name="T0" fmla="*/ 362902500 w 144"/>
              <a:gd name="T1" fmla="*/ 544353750 h 384"/>
              <a:gd name="T2" fmla="*/ 0 w 144"/>
              <a:gd name="T3" fmla="*/ 272176875 h 384"/>
              <a:gd name="T4" fmla="*/ 362902500 w 144"/>
              <a:gd name="T5" fmla="*/ 0 h 3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384">
                <a:moveTo>
                  <a:pt x="144" y="384"/>
                </a:moveTo>
                <a:cubicBezTo>
                  <a:pt x="72" y="320"/>
                  <a:pt x="0" y="256"/>
                  <a:pt x="0" y="192"/>
                </a:cubicBezTo>
                <a:cubicBezTo>
                  <a:pt x="0" y="128"/>
                  <a:pt x="72" y="64"/>
                  <a:pt x="144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25" title="Pseudo code logo">
            <a:extLst>
              <a:ext uri="{FF2B5EF4-FFF2-40B4-BE49-F238E27FC236}">
                <a16:creationId xmlns:a16="http://schemas.microsoft.com/office/drawing/2014/main" id="{12443B9E-AB85-2D47-96BF-B95FA777C236}"/>
              </a:ext>
            </a:extLst>
          </p:cNvPr>
          <p:cNvSpPr/>
          <p:nvPr/>
        </p:nvSpPr>
        <p:spPr>
          <a:xfrm>
            <a:off x="7620000" y="4724400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7" name="Text Box 21">
            <a:extLst>
              <a:ext uri="{FF2B5EF4-FFF2-40B4-BE49-F238E27FC236}">
                <a16:creationId xmlns:a16="http://schemas.microsoft.com/office/drawing/2014/main" id="{6A2D102F-176F-8546-A7C7-F6099A462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716" y="3427321"/>
            <a:ext cx="24718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 dirty="0" err="1">
                <a:latin typeface="Tahoma" charset="0"/>
              </a:rPr>
              <a:t>i</a:t>
            </a:r>
            <a:endParaRPr lang="en-US" altLang="es-PE" sz="2143" b="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2108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Line by Line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[5]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 ← 0 to 4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] ← 42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END FOR</a:t>
            </a:r>
          </a:p>
          <a:p>
            <a:pPr eaLnBrk="1" hangingPunct="1"/>
            <a:endParaRPr lang="en-US" altLang="es-PE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305823" y="4549319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200571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270561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340550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410540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1422472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215882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285871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2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355861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3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425850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1422472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2158821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2858716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3558611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4258506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6555036" y="3849424"/>
            <a:ext cx="816544" cy="69989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sz="2800" b="0" dirty="0">
                <a:latin typeface="Tahoma" charset="0"/>
              </a:rPr>
              <a:t>5</a:t>
            </a:r>
          </a:p>
        </p:txBody>
      </p:sp>
      <p:sp>
        <p:nvSpPr>
          <p:cNvPr id="25" name="Line 4"/>
          <p:cNvSpPr>
            <a:spLocks noChangeShapeType="1"/>
          </p:cNvSpPr>
          <p:nvPr/>
        </p:nvSpPr>
        <p:spPr bwMode="auto">
          <a:xfrm>
            <a:off x="309068" y="2529155"/>
            <a:ext cx="513257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22" title="Pseudo code logo">
            <a:extLst>
              <a:ext uri="{FF2B5EF4-FFF2-40B4-BE49-F238E27FC236}">
                <a16:creationId xmlns:a16="http://schemas.microsoft.com/office/drawing/2014/main" id="{84050480-3DCF-9743-9B45-781B7F982ED9}"/>
              </a:ext>
            </a:extLst>
          </p:cNvPr>
          <p:cNvSpPr/>
          <p:nvPr/>
        </p:nvSpPr>
        <p:spPr>
          <a:xfrm>
            <a:off x="7620000" y="4724400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4" name="Text Box 21">
            <a:extLst>
              <a:ext uri="{FF2B5EF4-FFF2-40B4-BE49-F238E27FC236}">
                <a16:creationId xmlns:a16="http://schemas.microsoft.com/office/drawing/2014/main" id="{837E0D9D-E7A5-7A42-BC7C-33B4071CC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716" y="3427321"/>
            <a:ext cx="24718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 dirty="0" err="1">
                <a:latin typeface="Tahoma" charset="0"/>
              </a:rPr>
              <a:t>i</a:t>
            </a:r>
            <a:endParaRPr lang="en-US" altLang="es-PE" sz="2143" b="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461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 dirty="0"/>
              <a:t>Line by Line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[5]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 ← 0 to 4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es-PE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] ← 42</a:t>
            </a:r>
          </a:p>
          <a:p>
            <a:pPr lvl="1" eaLnBrk="1" hangingPunct="1">
              <a:buFontTx/>
              <a:buNone/>
            </a:pPr>
            <a:r>
              <a:rPr lang="en-US" altLang="es-PE" sz="2800" dirty="0">
                <a:latin typeface="Consolas" charset="0"/>
                <a:ea typeface="Consolas" charset="0"/>
                <a:cs typeface="Consolas" charset="0"/>
              </a:rPr>
              <a:t>END FOR</a:t>
            </a:r>
          </a:p>
          <a:p>
            <a:pPr eaLnBrk="1" hangingPunct="1"/>
            <a:endParaRPr lang="en-US" altLang="es-PE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305823" y="4549319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200571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270561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3405508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4105403" y="4549319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1422472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215882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285871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2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3558611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3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4258506" y="408272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1422472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2158821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2858716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3558611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4258506" y="4665969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6555036" y="3849424"/>
            <a:ext cx="816544" cy="69989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sz="2800" b="0" dirty="0">
                <a:latin typeface="Tahoma" charset="0"/>
              </a:rPr>
              <a:t>5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947489" y="1633090"/>
            <a:ext cx="74405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solidFill>
                  <a:schemeClr val="tx2"/>
                </a:solidFill>
                <a:latin typeface="Tahoma" charset="0"/>
              </a:rPr>
              <a:t>false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 flipH="1">
            <a:off x="4272902" y="1983037"/>
            <a:ext cx="1698887" cy="5461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4"/>
          <p:cNvSpPr>
            <a:spLocks noChangeShapeType="1"/>
          </p:cNvSpPr>
          <p:nvPr/>
        </p:nvSpPr>
        <p:spPr bwMode="auto">
          <a:xfrm>
            <a:off x="309068" y="2529155"/>
            <a:ext cx="513257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25" title="Pseudo code logo">
            <a:extLst>
              <a:ext uri="{FF2B5EF4-FFF2-40B4-BE49-F238E27FC236}">
                <a16:creationId xmlns:a16="http://schemas.microsoft.com/office/drawing/2014/main" id="{C903BA54-0511-5149-A1BF-221316E4920B}"/>
              </a:ext>
            </a:extLst>
          </p:cNvPr>
          <p:cNvSpPr/>
          <p:nvPr/>
        </p:nvSpPr>
        <p:spPr>
          <a:xfrm>
            <a:off x="7620000" y="4724400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7" name="Text Box 21">
            <a:extLst>
              <a:ext uri="{FF2B5EF4-FFF2-40B4-BE49-F238E27FC236}">
                <a16:creationId xmlns:a16="http://schemas.microsoft.com/office/drawing/2014/main" id="{A92ACEDE-5B12-8E42-81C7-8FC0E387D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716" y="3427321"/>
            <a:ext cx="24718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 dirty="0" err="1">
                <a:latin typeface="Tahoma" charset="0"/>
              </a:rPr>
              <a:t>i</a:t>
            </a:r>
            <a:endParaRPr lang="en-US" altLang="es-PE" sz="2143" b="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682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Length of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sz="2800" dirty="0"/>
              <a:t> Most languages have either a:</a:t>
            </a:r>
          </a:p>
          <a:p>
            <a:pPr lvl="1"/>
            <a:r>
              <a:rPr lang="en-US" sz="2400" dirty="0"/>
              <a:t>Length attribute; OR</a:t>
            </a:r>
          </a:p>
          <a:p>
            <a:pPr lvl="1"/>
            <a:r>
              <a:rPr lang="en-US" sz="2400" dirty="0"/>
              <a:t>Length method</a:t>
            </a:r>
          </a:p>
          <a:p>
            <a:pPr lvl="1"/>
            <a:r>
              <a:rPr lang="en-US" sz="2400" dirty="0"/>
              <a:t>C++ does not have either, you must declare a size variable and use it to initialize your array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So, loop from 0 to the array’s length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Let’s see an exciting example!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9/16/20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17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088A145-A3E1-47AC-B1BB-EB0A2C795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2325" y="287339"/>
            <a:ext cx="7543800" cy="1312862"/>
          </a:xfrm>
        </p:spPr>
        <p:txBody>
          <a:bodyPr rtlCol="0">
            <a:normAutofit/>
          </a:bodyPr>
          <a:lstStyle/>
          <a:p>
            <a:pPr defTabSz="454923" eaLnBrk="1" fontAlgn="auto" hangingPunct="1">
              <a:spcAft>
                <a:spcPts val="0"/>
              </a:spcAft>
              <a:defRPr/>
            </a:pPr>
            <a:r>
              <a:rPr lang="en-US" altLang="en-US" sz="3600" b="1" dirty="0"/>
              <a:t>1.  Arrays and Their Properties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3A0A108-EE65-46BB-BB56-363EB4EDFA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846263"/>
            <a:ext cx="8321675" cy="4613275"/>
          </a:xfrm>
        </p:spPr>
        <p:txBody>
          <a:bodyPr rtlCol="0">
            <a:normAutofit/>
          </a:bodyPr>
          <a:lstStyle/>
          <a:p>
            <a:pPr marL="341192" indent="-341192" defTabSz="454923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en-US" sz="3184" dirty="0"/>
              <a:t>Hold several values </a:t>
            </a:r>
            <a:r>
              <a:rPr lang="en-US" altLang="en-US" sz="3184" i="1" dirty="0"/>
              <a:t>of the same type</a:t>
            </a:r>
            <a:r>
              <a:rPr lang="en-US" altLang="en-US" sz="3184" dirty="0"/>
              <a:t> (homogeneous)</a:t>
            </a:r>
            <a:endParaRPr lang="en-US" altLang="en-US" sz="2984" dirty="0"/>
          </a:p>
          <a:p>
            <a:pPr marL="341192" indent="-341192" defTabSz="454923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en-US" sz="3184" dirty="0"/>
              <a:t>Instant access by specifying a slot number (called an </a:t>
            </a:r>
            <a:r>
              <a:rPr lang="en-US" altLang="en-US" sz="3184" i="1" dirty="0"/>
              <a:t>index</a:t>
            </a:r>
            <a:r>
              <a:rPr lang="en-US" altLang="en-US" sz="3184" dirty="0"/>
              <a:t> number) using brackets [ ]</a:t>
            </a:r>
          </a:p>
          <a:p>
            <a:pPr marL="341192" indent="-341192" defTabSz="454923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en-US" sz="3184" dirty="0"/>
              <a:t>Linear (one after the other)</a:t>
            </a:r>
          </a:p>
          <a:p>
            <a:pPr marL="341192" indent="-341192" defTabSz="454923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en-US" sz="3184" dirty="0"/>
              <a:t>Static – once their size is set, it’s set…</a:t>
            </a:r>
          </a:p>
          <a:p>
            <a:pPr marL="341192" indent="-341192" defTabSz="454923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en-US" sz="3184" dirty="0"/>
              <a:t>Clearly, this is a complex data type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CD30D-0562-43BC-8BE8-88DF232A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ABA45C-68BB-4AEC-B19C-ABB897C833F6}" type="datetime1">
              <a:rPr lang="en-US"/>
              <a:pPr>
                <a:defRPr/>
              </a:pPr>
              <a:t>9/16/20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AE2A6E-F299-4524-8939-D92B7E5A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CSE 1321</a:t>
            </a:r>
          </a:p>
        </p:txBody>
      </p:sp>
      <p:sp>
        <p:nvSpPr>
          <p:cNvPr id="20486" name="Slide Number Placeholder 3">
            <a:extLst>
              <a:ext uri="{FF2B5EF4-FFF2-40B4-BE49-F238E27FC236}">
                <a16:creationId xmlns:a16="http://schemas.microsoft.com/office/drawing/2014/main" id="{7E1F3F84-E683-4F4B-9E10-C5C57784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26945297-668A-4CE3-93A6-1857593747C4}" type="slidenum">
              <a:rPr lang="en-US" altLang="en-US" sz="900" smtClean="0">
                <a:solidFill>
                  <a:srgbClr val="898989"/>
                </a:solidFill>
              </a:rPr>
              <a:pPr/>
              <a:t>4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1667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6D63EF1C-78A2-4E3F-AE94-168B1942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Traversing an Array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AD3CA43D-E8B6-4BA6-8146-B19177E45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71447"/>
            <a:ext cx="8915400" cy="4756151"/>
          </a:xfrm>
        </p:spPr>
        <p:txBody>
          <a:bodyPr rtlCol="0">
            <a:normAutofit fontScale="92500" lnSpcReduction="20000"/>
          </a:bodyPr>
          <a:lstStyle/>
          <a:p>
            <a:pPr marL="0" indent="0" algn="l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a FOR, WHILE or DO-WHILE starting at index 0 </a:t>
            </a:r>
          </a:p>
          <a:p>
            <a:pPr marL="0" indent="0" algn="l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going thru length (&lt;) or length-1 (&lt;=)</a:t>
            </a:r>
            <a:br>
              <a:rPr lang="en-US" altLang="en-US" sz="2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sz="2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600" dirty="0">
                <a:solidFill>
                  <a:prstClr val="black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</a:t>
            </a:r>
            <a:r>
              <a:rPr lang="en-US" altLang="en-US" sz="2600" dirty="0">
                <a:solidFill>
                  <a:srgbClr val="0432F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for </a:t>
            </a:r>
            <a:r>
              <a:rPr lang="en-US" altLang="en-US" sz="2600" dirty="0">
                <a:solidFill>
                  <a:prstClr val="black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432F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int</a:t>
            </a:r>
            <a:r>
              <a:rPr lang="en-US" altLang="en-US" sz="2600" dirty="0">
                <a:solidFill>
                  <a:prstClr val="black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</a:t>
            </a:r>
            <a:r>
              <a:rPr lang="en-US" altLang="en-US" sz="2600" dirty="0" err="1">
                <a:solidFill>
                  <a:prstClr val="black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i</a:t>
            </a:r>
            <a:r>
              <a:rPr lang="en-US" altLang="en-US" sz="2600" dirty="0">
                <a:solidFill>
                  <a:prstClr val="black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=0; </a:t>
            </a:r>
            <a:r>
              <a:rPr lang="en-US" altLang="en-US" sz="2600" dirty="0" err="1">
                <a:solidFill>
                  <a:prstClr val="black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i</a:t>
            </a:r>
            <a:r>
              <a:rPr lang="en-US" altLang="en-US" sz="2600" dirty="0">
                <a:solidFill>
                  <a:prstClr val="black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&lt; </a:t>
            </a:r>
            <a:r>
              <a:rPr lang="en-US" altLang="en-US" sz="2600" dirty="0" err="1">
                <a:solidFill>
                  <a:prstClr val="black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data_storage.length</a:t>
            </a:r>
            <a:r>
              <a:rPr lang="en-US" altLang="en-US" sz="2600" dirty="0">
                <a:solidFill>
                  <a:prstClr val="black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; </a:t>
            </a:r>
            <a:r>
              <a:rPr lang="en-US" altLang="en-US" sz="2600" dirty="0" err="1">
                <a:solidFill>
                  <a:prstClr val="black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i</a:t>
            </a:r>
            <a:r>
              <a:rPr lang="en-US" altLang="en-US" sz="2600" dirty="0">
                <a:solidFill>
                  <a:prstClr val="black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++)</a:t>
            </a:r>
          </a:p>
          <a:p>
            <a:pPr marL="0" indent="0" algn="l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600" dirty="0">
                <a:solidFill>
                  <a:prstClr val="black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{  </a:t>
            </a:r>
            <a:br>
              <a:rPr lang="en-US" altLang="en-US" sz="2600" dirty="0">
                <a:solidFill>
                  <a:prstClr val="black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</a:br>
            <a:r>
              <a:rPr lang="en-US" altLang="en-US" sz="2600" dirty="0">
                <a:solidFill>
                  <a:prstClr val="black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  </a:t>
            </a:r>
            <a:r>
              <a:rPr lang="en-US" altLang="en-US" sz="2600" dirty="0">
                <a:solidFill>
                  <a:srgbClr val="4E8F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// do something</a:t>
            </a:r>
            <a:r>
              <a:rPr lang="en-US" altLang="en-US" sz="2600" dirty="0">
                <a:solidFill>
                  <a:prstClr val="black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</a:t>
            </a:r>
            <a:br>
              <a:rPr lang="en-US" altLang="en-US" sz="2600" dirty="0">
                <a:solidFill>
                  <a:prstClr val="black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</a:br>
            <a:r>
              <a:rPr lang="en-US" altLang="en-US" sz="2600" dirty="0">
                <a:solidFill>
                  <a:prstClr val="black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}</a:t>
            </a:r>
            <a:br>
              <a:rPr lang="en-US" altLang="en-US" sz="2600" dirty="0">
                <a:solidFill>
                  <a:prstClr val="black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</a:br>
            <a:endParaRPr lang="en-US" altLang="en-US" sz="2600" dirty="0">
              <a:solidFill>
                <a:prstClr val="black"/>
              </a:solidFill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 marL="0" indent="0" algn="l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6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altLang="en-US" sz="2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use a </a:t>
            </a:r>
            <a:r>
              <a:rPr lang="en-US" altLang="en-US" sz="26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en-US" sz="2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</a:p>
          <a:p>
            <a:pPr marL="0" indent="0" algn="l" eaLnBrk="1" fontAlgn="auto" hangingPunct="1">
              <a:spcAft>
                <a:spcPts val="0"/>
              </a:spcAft>
              <a:buNone/>
              <a:defRPr/>
            </a:pPr>
            <a:endParaRPr lang="en-US" altLang="en-US" sz="2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600" dirty="0">
                <a:solidFill>
                  <a:prstClr val="black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</a:t>
            </a:r>
            <a:r>
              <a:rPr lang="en-US" altLang="en-US" sz="2600" dirty="0">
                <a:solidFill>
                  <a:srgbClr val="0432F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prstClr val="black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(</a:t>
            </a:r>
            <a:r>
              <a:rPr lang="en-US" altLang="en-US" sz="2600" dirty="0">
                <a:solidFill>
                  <a:srgbClr val="0432FF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int</a:t>
            </a:r>
            <a:r>
              <a:rPr lang="en-US" altLang="en-US" sz="2600" dirty="0">
                <a:solidFill>
                  <a:prstClr val="black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t : </a:t>
            </a:r>
            <a:r>
              <a:rPr lang="en-US" altLang="en-US" sz="2600" dirty="0" err="1">
                <a:solidFill>
                  <a:prstClr val="black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data_storage</a:t>
            </a:r>
            <a:r>
              <a:rPr lang="en-US" altLang="en-US" sz="2600" dirty="0">
                <a:solidFill>
                  <a:prstClr val="black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</a:t>
            </a:r>
          </a:p>
          <a:p>
            <a:pPr marL="0" indent="0" algn="l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600" dirty="0">
                <a:solidFill>
                  <a:prstClr val="black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{  </a:t>
            </a:r>
            <a:br>
              <a:rPr lang="en-US" altLang="en-US" sz="2600" dirty="0">
                <a:solidFill>
                  <a:prstClr val="black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</a:br>
            <a:r>
              <a:rPr lang="en-US" altLang="en-US" sz="2600" dirty="0">
                <a:solidFill>
                  <a:prstClr val="black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  </a:t>
            </a:r>
            <a:r>
              <a:rPr lang="en-US" altLang="en-US" sz="2600" dirty="0">
                <a:solidFill>
                  <a:srgbClr val="4E8F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//do something, but not assignment!</a:t>
            </a:r>
          </a:p>
          <a:p>
            <a:pPr marL="0" indent="0" algn="l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600" dirty="0">
                <a:solidFill>
                  <a:prstClr val="black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}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BF636-8843-416D-BAA5-E7DAA36B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11AEE9-EB0B-4776-95C9-55E7D0A15EAA}" type="datetime1">
              <a:rPr lang="en-US"/>
              <a:pPr>
                <a:defRPr/>
              </a:pPr>
              <a:t>9/16/20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7D68B-9278-4ACD-B112-0F0FB754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</a:t>
            </a:r>
          </a:p>
        </p:txBody>
      </p:sp>
      <p:sp>
        <p:nvSpPr>
          <p:cNvPr id="34821" name="Slide Number Placeholder 3">
            <a:extLst>
              <a:ext uri="{FF2B5EF4-FFF2-40B4-BE49-F238E27FC236}">
                <a16:creationId xmlns:a16="http://schemas.microsoft.com/office/drawing/2014/main" id="{6B542CD3-9A14-4A42-BCF6-7D1F4FD2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73A84C1A-AC22-41A6-9641-F5A67E0AD889}" type="slidenum">
              <a:rPr lang="en-US" altLang="en-US" sz="900" smtClean="0">
                <a:solidFill>
                  <a:srgbClr val="898989"/>
                </a:solidFill>
              </a:rPr>
              <a:pPr/>
              <a:t>40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pic>
        <p:nvPicPr>
          <p:cNvPr id="7" name="Picture 10" descr="Java Logo">
            <a:extLst>
              <a:ext uri="{FF2B5EF4-FFF2-40B4-BE49-F238E27FC236}">
                <a16:creationId xmlns:a16="http://schemas.microsoft.com/office/drawing/2014/main" id="{A47EF068-EC08-494E-AA63-7A06A70BA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560" y="3124200"/>
            <a:ext cx="1074856" cy="10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2332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29732B7A-BD04-4CF4-95CE-479FE645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Traversing an Array 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97A36971-010E-4B12-A74D-ED0992B63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1295400"/>
            <a:ext cx="8134350" cy="4746627"/>
          </a:xfrm>
        </p:spPr>
        <p:txBody>
          <a:bodyPr rtlCol="0">
            <a:normAutofit fontScale="70000" lnSpcReduction="20000"/>
          </a:bodyPr>
          <a:lstStyle/>
          <a:p>
            <a:pPr marL="0" indent="0"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a FOR, WHILE or DO-WHILE starting at index 0 </a:t>
            </a:r>
          </a:p>
          <a:p>
            <a:pPr marL="0" indent="0"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going thru length (&lt;) or length-1 (&lt;=)</a:t>
            </a:r>
            <a:br>
              <a:rPr lang="en-US" altLang="en-US" sz="2800" dirty="0"/>
            </a:br>
            <a:endParaRPr lang="en-US" altLang="en-US" sz="2800" dirty="0"/>
          </a:p>
          <a:p>
            <a:pPr marL="0" indent="0">
              <a:buNone/>
              <a:defRPr/>
            </a:pPr>
            <a:r>
              <a:rPr lang="en-US" altLang="en-US" sz="2800" dirty="0"/>
              <a:t>	</a:t>
            </a:r>
            <a:r>
              <a:rPr lang="en-US" altLang="en-US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en-US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=0; </a:t>
            </a:r>
            <a:r>
              <a:rPr lang="en-US" alt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altLang="en-US" sz="2800" dirty="0" err="1">
                <a:latin typeface="Consolas" charset="0"/>
                <a:ea typeface="Consolas" charset="0"/>
                <a:cs typeface="Consolas" charset="0"/>
              </a:rPr>
              <a:t>data_storage.Length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alt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++)</a:t>
            </a:r>
          </a:p>
          <a:p>
            <a:pPr marL="0" indent="0">
              <a:buNone/>
              <a:defRPr/>
            </a:pP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2800" dirty="0">
                <a:solidFill>
                  <a:prstClr val="black"/>
                </a:solidFill>
              </a:rPr>
              <a:t> 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{  </a:t>
            </a:r>
            <a:b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	  </a:t>
            </a:r>
            <a:r>
              <a:rPr lang="en-US" altLang="en-US" sz="2800" dirty="0">
                <a:solidFill>
                  <a:srgbClr val="4E8F00"/>
                </a:solidFill>
                <a:latin typeface="Consolas" charset="0"/>
                <a:ea typeface="Consolas" charset="0"/>
                <a:cs typeface="Consolas" charset="0"/>
              </a:rPr>
              <a:t>// do something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  </a:t>
            </a:r>
            <a:b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2800" dirty="0">
                <a:solidFill>
                  <a:prstClr val="black"/>
                </a:solidFill>
              </a:rPr>
              <a:t>	 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altLang="en-US" sz="2800" dirty="0"/>
            </a:br>
            <a:endParaRPr lang="en-US" altLang="en-US" sz="2800" dirty="0"/>
          </a:p>
          <a:p>
            <a:pPr marL="0" indent="0" algn="l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800" b="1" dirty="0"/>
              <a:t>OR</a:t>
            </a:r>
            <a:r>
              <a:rPr lang="en-US" altLang="en-US" sz="2800" dirty="0"/>
              <a:t> use a </a:t>
            </a:r>
            <a:r>
              <a:rPr lang="en-US" altLang="en-US" sz="2800" dirty="0" err="1">
                <a:solidFill>
                  <a:srgbClr val="0432FF"/>
                </a:solidFill>
              </a:rPr>
              <a:t>foreach</a:t>
            </a:r>
            <a:r>
              <a:rPr lang="en-US" altLang="en-US" sz="2800" dirty="0"/>
              <a:t> loop</a:t>
            </a:r>
          </a:p>
          <a:p>
            <a:pPr marL="0" indent="0" algn="l" eaLnBrk="1" fontAlgn="auto" hangingPunct="1">
              <a:spcAft>
                <a:spcPts val="0"/>
              </a:spcAft>
              <a:buNone/>
              <a:defRPr/>
            </a:pPr>
            <a:endParaRPr lang="en-US" altLang="en-US" sz="2800" dirty="0"/>
          </a:p>
          <a:p>
            <a:pPr marL="0" indent="0">
              <a:buNone/>
              <a:defRPr/>
            </a:pPr>
            <a:r>
              <a:rPr lang="en-US" altLang="en-US" sz="2800" dirty="0"/>
              <a:t>	</a:t>
            </a:r>
            <a:r>
              <a:rPr lang="en-US" altLang="en-US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foreach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 (Trophy t </a:t>
            </a:r>
            <a:r>
              <a:rPr lang="en-US" altLang="en-US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800" dirty="0" err="1">
                <a:latin typeface="Consolas" charset="0"/>
                <a:ea typeface="Consolas" charset="0"/>
                <a:cs typeface="Consolas" charset="0"/>
              </a:rPr>
              <a:t>data_storage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  <a:defRPr/>
            </a:pP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	{  </a:t>
            </a:r>
            <a:b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2800" dirty="0">
                <a:solidFill>
                  <a:prstClr val="black"/>
                </a:solidFill>
              </a:rPr>
              <a:t>	           </a:t>
            </a:r>
            <a:r>
              <a:rPr lang="en-US" altLang="en-US" sz="2800" dirty="0">
                <a:solidFill>
                  <a:srgbClr val="4E8F00"/>
                </a:solidFill>
                <a:latin typeface="Consolas" charset="0"/>
                <a:ea typeface="Consolas" charset="0"/>
                <a:cs typeface="Consolas" charset="0"/>
              </a:rPr>
              <a:t>// do something as long as it is not assignment</a:t>
            </a:r>
          </a:p>
          <a:p>
            <a:pPr marL="0" indent="0"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</a:rPr>
              <a:t>	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  <a:defRPr/>
            </a:pPr>
            <a:r>
              <a:rPr lang="en-US" altLang="en-US" sz="2800" dirty="0">
                <a:solidFill>
                  <a:srgbClr val="4E8F00"/>
                </a:solidFill>
                <a:latin typeface="Consolas" charset="0"/>
                <a:ea typeface="Consolas" charset="0"/>
                <a:cs typeface="Consolas" charset="0"/>
              </a:rPr>
              <a:t>	// We told you it was exciting</a:t>
            </a:r>
          </a:p>
          <a:p>
            <a:pPr marL="0" indent="0">
              <a:buNone/>
              <a:defRPr/>
            </a:pPr>
            <a:endParaRPr lang="en-US" alt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3DA39-CACE-4671-A255-CC21CE24B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9907CD-5DCF-48DC-A12C-CBA9BCF0F96C}" type="datetime1">
              <a:rPr lang="en-US"/>
              <a:pPr>
                <a:defRPr/>
              </a:pPr>
              <a:t>9/16/20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FE2B3-C4D0-483B-8D0B-795ACEE4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</a:t>
            </a:r>
          </a:p>
        </p:txBody>
      </p:sp>
      <p:sp>
        <p:nvSpPr>
          <p:cNvPr id="35845" name="Slide Number Placeholder 3">
            <a:extLst>
              <a:ext uri="{FF2B5EF4-FFF2-40B4-BE49-F238E27FC236}">
                <a16:creationId xmlns:a16="http://schemas.microsoft.com/office/drawing/2014/main" id="{3F97E046-18B0-4DF5-BCCF-4673CE12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F6F2865D-0508-4546-A0F0-8E6872207A1B}" type="slidenum">
              <a:rPr lang="en-US" altLang="en-US" sz="900" smtClean="0">
                <a:solidFill>
                  <a:srgbClr val="898989"/>
                </a:solidFill>
              </a:rPr>
              <a:pPr/>
              <a:t>41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pic>
        <p:nvPicPr>
          <p:cNvPr id="8" name="Picture 7" descr="C Sharp Logo">
            <a:extLst>
              <a:ext uri="{FF2B5EF4-FFF2-40B4-BE49-F238E27FC236}">
                <a16:creationId xmlns:a16="http://schemas.microsoft.com/office/drawing/2014/main" id="{3A0B6E3C-A598-C844-9BA3-B042B7816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701" y="3048000"/>
            <a:ext cx="994848" cy="95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364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29732B7A-BD04-4CF4-95CE-479FE645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Traversing an Array 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97A36971-010E-4B12-A74D-ED0992B63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1295400"/>
            <a:ext cx="8134350" cy="4746627"/>
          </a:xfrm>
        </p:spPr>
        <p:txBody>
          <a:bodyPr rtlCol="0"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a FOR, WHILE or DO-WHILE starting at index 0 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going thru size (&lt;) or size (&lt;=), </a:t>
            </a:r>
            <a:r>
              <a:rPr lang="en-US" altLang="en-US" sz="2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 is a variable used to declare the length of the array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br>
              <a:rPr lang="en-US" altLang="en-US" sz="2800" dirty="0"/>
            </a:br>
            <a:endParaRPr lang="en-US" altLang="en-US" sz="2800" dirty="0"/>
          </a:p>
          <a:p>
            <a:pPr marL="0" indent="0">
              <a:buNone/>
              <a:defRPr/>
            </a:pPr>
            <a:r>
              <a:rPr lang="en-US" altLang="en-US" sz="2800" dirty="0"/>
              <a:t>	</a:t>
            </a:r>
            <a:r>
              <a:rPr lang="en-US" altLang="en-US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en-US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=0; </a:t>
            </a:r>
            <a:r>
              <a:rPr lang="en-US" alt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 &lt; size; </a:t>
            </a:r>
            <a:r>
              <a:rPr lang="en-US" alt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++)</a:t>
            </a:r>
          </a:p>
          <a:p>
            <a:pPr marL="0" indent="0">
              <a:buNone/>
              <a:defRPr/>
            </a:pP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2800" dirty="0">
                <a:solidFill>
                  <a:prstClr val="black"/>
                </a:solidFill>
              </a:rPr>
              <a:t> 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{  </a:t>
            </a:r>
            <a:b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	  </a:t>
            </a:r>
            <a:r>
              <a:rPr lang="en-US" altLang="en-US" sz="2800" dirty="0">
                <a:solidFill>
                  <a:srgbClr val="4E8F00"/>
                </a:solidFill>
                <a:latin typeface="Consolas" charset="0"/>
                <a:ea typeface="Consolas" charset="0"/>
                <a:cs typeface="Consolas" charset="0"/>
              </a:rPr>
              <a:t>// do something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  </a:t>
            </a:r>
            <a:b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2800" dirty="0">
                <a:solidFill>
                  <a:prstClr val="black"/>
                </a:solidFill>
              </a:rPr>
              <a:t>	 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altLang="en-US" sz="2800" dirty="0"/>
            </a:br>
            <a:endParaRPr lang="en-US" altLang="en-US" sz="2800" dirty="0"/>
          </a:p>
          <a:p>
            <a:pPr marL="0" indent="0" algn="l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800" b="1" dirty="0"/>
              <a:t>OR</a:t>
            </a:r>
            <a:r>
              <a:rPr lang="en-US" altLang="en-US" sz="2800" dirty="0"/>
              <a:t> use a </a:t>
            </a:r>
            <a:r>
              <a:rPr lang="en-US" altLang="en-US" sz="2800" dirty="0" err="1">
                <a:solidFill>
                  <a:srgbClr val="0432FF"/>
                </a:solidFill>
              </a:rPr>
              <a:t>foreach</a:t>
            </a:r>
            <a:r>
              <a:rPr lang="en-US" altLang="en-US" sz="2800" dirty="0"/>
              <a:t> loop</a:t>
            </a:r>
          </a:p>
          <a:p>
            <a:pPr marL="0" indent="0" algn="l" eaLnBrk="1" fontAlgn="auto" hangingPunct="1">
              <a:spcAft>
                <a:spcPts val="0"/>
              </a:spcAft>
              <a:buNone/>
              <a:defRPr/>
            </a:pPr>
            <a:endParaRPr lang="en-US" altLang="en-US" sz="2800" dirty="0"/>
          </a:p>
          <a:p>
            <a:pPr marL="0" indent="0">
              <a:buNone/>
              <a:defRPr/>
            </a:pPr>
            <a:r>
              <a:rPr lang="en-US" altLang="en-US" sz="2800" dirty="0"/>
              <a:t>	</a:t>
            </a:r>
            <a:r>
              <a:rPr lang="en-US" altLang="en-US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 (int t </a:t>
            </a:r>
            <a:r>
              <a:rPr lang="en-US" altLang="en-US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800" dirty="0" err="1">
                <a:latin typeface="Consolas" charset="0"/>
                <a:ea typeface="Consolas" charset="0"/>
                <a:cs typeface="Consolas" charset="0"/>
              </a:rPr>
              <a:t>data_storage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  <a:defRPr/>
            </a:pP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	{  </a:t>
            </a:r>
            <a:b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2800" dirty="0">
                <a:solidFill>
                  <a:prstClr val="black"/>
                </a:solidFill>
              </a:rPr>
              <a:t>	           </a:t>
            </a:r>
            <a:r>
              <a:rPr lang="en-US" altLang="en-US" sz="2800" dirty="0">
                <a:solidFill>
                  <a:srgbClr val="4E8F00"/>
                </a:solidFill>
                <a:latin typeface="Consolas" charset="0"/>
                <a:ea typeface="Consolas" charset="0"/>
                <a:cs typeface="Consolas" charset="0"/>
              </a:rPr>
              <a:t>// do something as long as it is not assignment</a:t>
            </a:r>
          </a:p>
          <a:p>
            <a:pPr marL="0" indent="0"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</a:rPr>
              <a:t>	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  <a:defRPr/>
            </a:pPr>
            <a:r>
              <a:rPr lang="en-US" altLang="en-US" sz="2800" dirty="0">
                <a:solidFill>
                  <a:srgbClr val="4E8F00"/>
                </a:solidFill>
                <a:latin typeface="Consolas" charset="0"/>
                <a:ea typeface="Consolas" charset="0"/>
                <a:cs typeface="Consolas" charset="0"/>
              </a:rPr>
              <a:t>	// We told you it was exciting</a:t>
            </a:r>
          </a:p>
          <a:p>
            <a:pPr marL="0" indent="0">
              <a:buNone/>
              <a:defRPr/>
            </a:pPr>
            <a:endParaRPr lang="en-US" alt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3DA39-CACE-4671-A255-CC21CE24B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9907CD-5DCF-48DC-A12C-CBA9BCF0F96C}" type="datetime1">
              <a:rPr lang="en-US"/>
              <a:pPr>
                <a:defRPr/>
              </a:pPr>
              <a:t>9/16/20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FE2B3-C4D0-483B-8D0B-795ACEE4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</a:t>
            </a:r>
          </a:p>
        </p:txBody>
      </p:sp>
      <p:sp>
        <p:nvSpPr>
          <p:cNvPr id="35845" name="Slide Number Placeholder 3">
            <a:extLst>
              <a:ext uri="{FF2B5EF4-FFF2-40B4-BE49-F238E27FC236}">
                <a16:creationId xmlns:a16="http://schemas.microsoft.com/office/drawing/2014/main" id="{3F97E046-18B0-4DF5-BCCF-4673CE12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F6F2865D-0508-4546-A0F0-8E6872207A1B}" type="slidenum">
              <a:rPr lang="en-US" altLang="en-US" sz="900" smtClean="0">
                <a:solidFill>
                  <a:srgbClr val="898989"/>
                </a:solidFill>
              </a:rPr>
              <a:pPr/>
              <a:t>42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pic>
        <p:nvPicPr>
          <p:cNvPr id="9" name="Picture 8" descr="A logo showing C++" title="C++ Logo">
            <a:extLst>
              <a:ext uri="{FF2B5EF4-FFF2-40B4-BE49-F238E27FC236}">
                <a16:creationId xmlns:a16="http://schemas.microsoft.com/office/drawing/2014/main" id="{96FD8548-0C5D-924C-8C1F-249C4ECC2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834" y="3251476"/>
            <a:ext cx="743341" cy="83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789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B8288A3-93D6-4A17-B03F-947D739B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b="1" dirty="0"/>
              <a:t>Array Processing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ECBB6374-A1D1-46AC-B5A5-E80C1BC35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en-US" altLang="en-US" sz="2800" dirty="0"/>
              <a:t>The simplest processes involve finding a </a:t>
            </a:r>
            <a:r>
              <a:rPr lang="en-US" altLang="en-US" sz="2800" u="sng" dirty="0"/>
              <a:t>sum</a:t>
            </a:r>
            <a:r>
              <a:rPr lang="en-US" altLang="en-US" sz="2800" dirty="0"/>
              <a:t>, </a:t>
            </a:r>
            <a:r>
              <a:rPr lang="en-US" altLang="en-US" sz="2800" u="sng" dirty="0"/>
              <a:t>product</a:t>
            </a:r>
            <a:r>
              <a:rPr lang="en-US" altLang="en-US" sz="2800" dirty="0"/>
              <a:t> or </a:t>
            </a:r>
            <a:r>
              <a:rPr lang="en-US" altLang="en-US" sz="2800" u="sng" dirty="0"/>
              <a:t>average</a:t>
            </a:r>
            <a:r>
              <a:rPr lang="en-US" altLang="en-US" sz="2800" dirty="0"/>
              <a:t> of the array.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en-US" altLang="en-US" sz="2800" dirty="0"/>
              <a:t>You also need to know how to:</a:t>
            </a:r>
          </a:p>
          <a:p>
            <a:pPr marL="577850" lvl="1" indent="-285750">
              <a:buFont typeface="Arial" panose="020B0604020202020204" pitchFamily="34" charset="0"/>
              <a:buChar char="•"/>
            </a:pPr>
            <a:r>
              <a:rPr lang="en-US" altLang="en-US" sz="2800" dirty="0"/>
              <a:t>Search (finding a value, the largest or smallest )</a:t>
            </a:r>
          </a:p>
          <a:p>
            <a:pPr marL="577850" lvl="1" indent="-285750">
              <a:buFont typeface="Arial" panose="020B0604020202020204" pitchFamily="34" charset="0"/>
              <a:buChar char="•"/>
            </a:pPr>
            <a:r>
              <a:rPr lang="en-US" altLang="en-US" sz="2800" dirty="0"/>
              <a:t>Sort (alphabetically or numerically) in increasing and decreasing order. This will be covered in Module 8. </a:t>
            </a:r>
          </a:p>
          <a:p>
            <a:pPr marL="285750" indent="-285750" algn="l" eaLnBrk="1" hangingPunct="1"/>
            <a:endParaRPr lang="en-US" altLang="en-US" sz="28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82E7EE-05C5-47F4-A63A-2E4EC37F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AC96DC-5796-46F8-8A77-B3E25D573B4A}" type="datetime1">
              <a:rPr lang="en-US"/>
              <a:pPr>
                <a:defRPr/>
              </a:pPr>
              <a:t>9/16/20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0F596-49B5-47D9-82F1-F33F5E9C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</a:t>
            </a:r>
          </a:p>
        </p:txBody>
      </p:sp>
      <p:sp>
        <p:nvSpPr>
          <p:cNvPr id="37893" name="Slide Number Placeholder 3">
            <a:extLst>
              <a:ext uri="{FF2B5EF4-FFF2-40B4-BE49-F238E27FC236}">
                <a16:creationId xmlns:a16="http://schemas.microsoft.com/office/drawing/2014/main" id="{F839417E-6A29-4BC8-917D-56997431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3FC183C3-D1A5-4A9E-8CB9-785375199911}" type="slidenum">
              <a:rPr lang="en-US" altLang="en-US" sz="900" smtClean="0">
                <a:solidFill>
                  <a:srgbClr val="898989"/>
                </a:solidFill>
              </a:rPr>
              <a:pPr/>
              <a:t>43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4894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 b="1" dirty="0"/>
              <a:t>Example: Finding the Smallest Element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24001"/>
            <a:ext cx="7886700" cy="465296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altLang="es-PE" sz="2800" dirty="0"/>
              <a:t>If you were given an array of numbers, how would YOU do it?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altLang="es-PE" sz="2800" dirty="0"/>
              <a:t> Computers can only compare two at a time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altLang="es-PE" sz="2800" dirty="0"/>
              <a:t> Go through entire list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altLang="es-PE" sz="2800" dirty="0"/>
              <a:t> Keep track of smallest so far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altLang="es-PE" sz="2800" dirty="0"/>
              <a:t> Let’s assume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altLang="es-PE" sz="2400" dirty="0"/>
              <a:t>We have an array of 5 </a:t>
            </a:r>
            <a:r>
              <a:rPr lang="en-US" altLang="es-PE" sz="2400" dirty="0" err="1"/>
              <a:t>ints</a:t>
            </a:r>
            <a:endParaRPr lang="en-US" altLang="es-PE" sz="2400" dirty="0"/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altLang="es-PE" sz="2400" dirty="0"/>
              <a:t>The array contains random unknown numbers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altLang="es-PE" sz="2400" dirty="0"/>
              <a:t>The name of the array is called </a:t>
            </a:r>
            <a:r>
              <a:rPr lang="en-US" altLang="es-PE" sz="2400" dirty="0" err="1"/>
              <a:t>randomArray</a:t>
            </a:r>
            <a:endParaRPr lang="en-US" altLang="es-PE" sz="2400" dirty="0"/>
          </a:p>
        </p:txBody>
      </p:sp>
    </p:spTree>
    <p:extLst>
      <p:ext uri="{BB962C8B-B14F-4D97-AF65-F5344CB8AC3E}">
        <p14:creationId xmlns:p14="http://schemas.microsoft.com/office/powerpoint/2010/main" val="10727017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E60046-C6CB-2245-98DC-DCFEF72E92C1}"/>
              </a:ext>
            </a:extLst>
          </p:cNvPr>
          <p:cNvSpPr txBox="1"/>
          <p:nvPr/>
        </p:nvSpPr>
        <p:spPr>
          <a:xfrm>
            <a:off x="6321738" y="5482513"/>
            <a:ext cx="2365062" cy="8420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Another Trace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endParaRPr lang="en-US" altLang="es-PE" sz="2143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←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randomArray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[0]</a:t>
            </a:r>
          </a:p>
          <a:p>
            <a:pPr lvl="1" eaLnBrk="1" hangingPunct="1">
              <a:buFontTx/>
              <a:buNone/>
            </a:pP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FOR counter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← 1 to 4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&gt; randomArray[counter])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THEN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← randomArray[counter]</a:t>
            </a:r>
            <a:endParaRPr lang="en-US" altLang="es-PE" sz="2143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END IF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END FOR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539121" y="5365863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2239016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2938911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3638807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4338702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1655770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239211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309201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2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379190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 dirty="0">
                <a:latin typeface="Tahoma" charset="0"/>
              </a:rPr>
              <a:t>3</a:t>
            </a: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449180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1655770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2392119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17</a:t>
            </a: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3092014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3791909" y="5482513"/>
            <a:ext cx="43473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-8</a:t>
            </a: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4491804" y="548251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38931" name="Rectangle 20"/>
          <p:cNvSpPr>
            <a:spLocks noChangeArrowheads="1"/>
          </p:cNvSpPr>
          <p:nvPr/>
        </p:nvSpPr>
        <p:spPr bwMode="auto">
          <a:xfrm>
            <a:off x="6788335" y="5365863"/>
            <a:ext cx="699895" cy="5832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38932" name="Text Box 22"/>
          <p:cNvSpPr txBox="1">
            <a:spLocks noChangeArrowheads="1"/>
          </p:cNvSpPr>
          <p:nvPr/>
        </p:nvSpPr>
        <p:spPr bwMode="auto">
          <a:xfrm>
            <a:off x="6321738" y="4945442"/>
            <a:ext cx="1609480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 dirty="0" err="1">
                <a:latin typeface="Tahoma" charset="0"/>
              </a:rPr>
              <a:t>smallestSoFar</a:t>
            </a:r>
            <a:endParaRPr lang="en-US" altLang="es-PE" sz="1837" b="0" dirty="0">
              <a:latin typeface="Tahoma" charset="0"/>
            </a:endParaRPr>
          </a:p>
        </p:txBody>
      </p:sp>
      <p:sp>
        <p:nvSpPr>
          <p:cNvPr id="38933" name="Line 23"/>
          <p:cNvSpPr>
            <a:spLocks noChangeShapeType="1"/>
          </p:cNvSpPr>
          <p:nvPr/>
        </p:nvSpPr>
        <p:spPr bwMode="auto">
          <a:xfrm>
            <a:off x="324906" y="2022297"/>
            <a:ext cx="46659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21" title="Pseudo code logo">
            <a:extLst>
              <a:ext uri="{FF2B5EF4-FFF2-40B4-BE49-F238E27FC236}">
                <a16:creationId xmlns:a16="http://schemas.microsoft.com/office/drawing/2014/main" id="{266DBC5A-801D-0C4A-832D-12F0B78F9B64}"/>
              </a:ext>
            </a:extLst>
          </p:cNvPr>
          <p:cNvSpPr/>
          <p:nvPr/>
        </p:nvSpPr>
        <p:spPr>
          <a:xfrm>
            <a:off x="7699736" y="364445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870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802060F1-CB54-AD41-997C-11C2FE3EE7EB}"/>
              </a:ext>
            </a:extLst>
          </p:cNvPr>
          <p:cNvSpPr txBox="1"/>
          <p:nvPr/>
        </p:nvSpPr>
        <p:spPr>
          <a:xfrm>
            <a:off x="6321738" y="5482513"/>
            <a:ext cx="2365062" cy="8420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Another Trace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822324" y="1846263"/>
            <a:ext cx="8321676" cy="4022725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endParaRPr lang="en-US" altLang="es-PE" sz="2143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←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randomArray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[0] </a:t>
            </a:r>
            <a:r>
              <a:rPr lang="en-US" altLang="es-PE" sz="2143" dirty="0">
                <a:solidFill>
                  <a:srgbClr val="4E8F00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altLang="es-PE" sz="2143" dirty="0" err="1">
                <a:solidFill>
                  <a:srgbClr val="4E8F00"/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altLang="es-PE" sz="2143" dirty="0">
                <a:solidFill>
                  <a:srgbClr val="4E8F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 dirty="0" err="1">
                <a:solidFill>
                  <a:srgbClr val="4E8F00"/>
                </a:solidFill>
                <a:latin typeface="Consolas" charset="0"/>
                <a:ea typeface="Consolas" charset="0"/>
                <a:cs typeface="Consolas" charset="0"/>
              </a:rPr>
              <a:t>smallestSoFar</a:t>
            </a:r>
            <a:endParaRPr lang="en-US" altLang="es-PE" sz="2143" dirty="0">
              <a:solidFill>
                <a:srgbClr val="4E8F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FOR counter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← 1 to 4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&gt; randomArray[counter])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THEN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← randomArray[counter]</a:t>
            </a:r>
            <a:endParaRPr lang="en-US" altLang="es-PE" sz="2143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END IF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END FOR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39121" y="5365863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2239016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>
            <a:off x="2938911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3638807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4338702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1655770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solidFill>
                  <a:srgbClr val="FF0000"/>
                </a:solidFill>
                <a:latin typeface="Tahoma" charset="0"/>
              </a:rPr>
              <a:t>0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239211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309201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2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379190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3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449180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1655770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2392119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17</a:t>
            </a:r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3092014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39953" name="Text Box 17"/>
          <p:cNvSpPr txBox="1">
            <a:spLocks noChangeArrowheads="1"/>
          </p:cNvSpPr>
          <p:nvPr/>
        </p:nvSpPr>
        <p:spPr bwMode="auto">
          <a:xfrm>
            <a:off x="3791909" y="5482513"/>
            <a:ext cx="43473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-8</a:t>
            </a:r>
          </a:p>
        </p:txBody>
      </p:sp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4491804" y="548251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6788335" y="5365863"/>
            <a:ext cx="699895" cy="5832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6321738" y="4945442"/>
            <a:ext cx="1609480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smallestSoFar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324906" y="2407578"/>
            <a:ext cx="46659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22" title="Pseudo code logo">
            <a:extLst>
              <a:ext uri="{FF2B5EF4-FFF2-40B4-BE49-F238E27FC236}">
                <a16:creationId xmlns:a16="http://schemas.microsoft.com/office/drawing/2014/main" id="{266DBC5A-801D-0C4A-832D-12F0B78F9B64}"/>
              </a:ext>
            </a:extLst>
          </p:cNvPr>
          <p:cNvSpPr/>
          <p:nvPr/>
        </p:nvSpPr>
        <p:spPr>
          <a:xfrm>
            <a:off x="7699736" y="364445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40054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6CE6C277-97CD-304C-AC22-211DF3E5584A}"/>
              </a:ext>
            </a:extLst>
          </p:cNvPr>
          <p:cNvSpPr txBox="1"/>
          <p:nvPr/>
        </p:nvSpPr>
        <p:spPr>
          <a:xfrm>
            <a:off x="6321738" y="5482513"/>
            <a:ext cx="2365062" cy="8420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Another Trace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endParaRPr lang="en-US" altLang="es-PE" sz="2143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←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randomArray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[0] </a:t>
            </a:r>
            <a:r>
              <a:rPr lang="en-US" altLang="es-PE" sz="2143" dirty="0">
                <a:solidFill>
                  <a:srgbClr val="4E8F00"/>
                </a:solidFill>
                <a:latin typeface="Consolas" charset="0"/>
                <a:ea typeface="Consolas" charset="0"/>
                <a:cs typeface="Consolas" charset="0"/>
              </a:rPr>
              <a:t>// Now 42</a:t>
            </a:r>
          </a:p>
          <a:p>
            <a:pPr lvl="1" eaLnBrk="1" hangingPunct="1">
              <a:buFontTx/>
              <a:buNone/>
            </a:pP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FOR counter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← 1 to 4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&gt; randomArray[counter])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THEN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← randomArray[counter]</a:t>
            </a:r>
            <a:endParaRPr lang="en-US" altLang="es-PE" sz="2143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END IF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END FOR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39121" y="5365863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>
            <a:off x="2239016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2938911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3638807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4338702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1655770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solidFill>
                  <a:srgbClr val="FF0000"/>
                </a:solidFill>
                <a:latin typeface="Tahoma" charset="0"/>
              </a:rPr>
              <a:t>0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239211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309201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2</a:t>
            </a: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379190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3</a:t>
            </a: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449180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1655770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392119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17</a:t>
            </a: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3092014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3791909" y="5482513"/>
            <a:ext cx="43473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-8</a:t>
            </a:r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4491804" y="548251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6788335" y="5365863"/>
            <a:ext cx="699895" cy="5832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b="0">
                <a:latin typeface="Tahoma" charset="0"/>
              </a:rPr>
              <a:t>42</a:t>
            </a: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6321738" y="4945442"/>
            <a:ext cx="1609480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smallestSoFar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324906" y="2407578"/>
            <a:ext cx="46659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22" title="Pseudo code logo">
            <a:extLst>
              <a:ext uri="{FF2B5EF4-FFF2-40B4-BE49-F238E27FC236}">
                <a16:creationId xmlns:a16="http://schemas.microsoft.com/office/drawing/2014/main" id="{266DBC5A-801D-0C4A-832D-12F0B78F9B64}"/>
              </a:ext>
            </a:extLst>
          </p:cNvPr>
          <p:cNvSpPr/>
          <p:nvPr/>
        </p:nvSpPr>
        <p:spPr>
          <a:xfrm>
            <a:off x="7699736" y="364445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0899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0C37EE4B-B9A3-8C47-A541-8174C3C51EE6}"/>
              </a:ext>
            </a:extLst>
          </p:cNvPr>
          <p:cNvSpPr txBox="1"/>
          <p:nvPr/>
        </p:nvSpPr>
        <p:spPr>
          <a:xfrm>
            <a:off x="6321738" y="5482513"/>
            <a:ext cx="2365062" cy="8420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Another Trace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endParaRPr lang="en-US" altLang="es-PE" sz="2143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←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randomArray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[0]</a:t>
            </a:r>
          </a:p>
          <a:p>
            <a:pPr lvl="1" eaLnBrk="1" hangingPunct="1">
              <a:buFontTx/>
              <a:buNone/>
            </a:pP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FOR counter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← 1 to 4 </a:t>
            </a:r>
            <a:r>
              <a:rPr lang="en-US" altLang="es-PE" sz="2143" dirty="0">
                <a:solidFill>
                  <a:srgbClr val="4E8F00"/>
                </a:solidFill>
                <a:latin typeface="Consolas" charset="0"/>
                <a:ea typeface="Consolas" charset="0"/>
                <a:cs typeface="Consolas" charset="0"/>
              </a:rPr>
              <a:t>// why 1 instead of 0?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&gt; randomArray[counter])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THEN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← randomArray[counter]</a:t>
            </a:r>
            <a:endParaRPr lang="en-US" altLang="es-PE" sz="2143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END IF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END FOR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539121" y="5365863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2239016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2938911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3638807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4338702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655770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39211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09201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2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379190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3</a:t>
            </a: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449180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1655770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2392119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17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3092014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3791909" y="5482513"/>
            <a:ext cx="43473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-8</a:t>
            </a:r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4491804" y="548251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6788335" y="5365863"/>
            <a:ext cx="699895" cy="5832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b="0">
                <a:latin typeface="Tahoma" charset="0"/>
              </a:rPr>
              <a:t>42</a:t>
            </a:r>
          </a:p>
        </p:txBody>
      </p:sp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6321738" y="4945442"/>
            <a:ext cx="1609480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smallestSoFar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6788335" y="4199371"/>
            <a:ext cx="699895" cy="5832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b="0">
                <a:latin typeface="Tahoma" charset="0"/>
              </a:rPr>
              <a:t>1</a:t>
            </a:r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6555037" y="3849424"/>
            <a:ext cx="971741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counter</a:t>
            </a:r>
            <a:endParaRPr lang="en-US" altLang="es-PE" sz="1837" b="0" dirty="0">
              <a:latin typeface="Tahoma" charset="0"/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324906" y="2743200"/>
            <a:ext cx="46659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24" title="Pseudo code logo">
            <a:extLst>
              <a:ext uri="{FF2B5EF4-FFF2-40B4-BE49-F238E27FC236}">
                <a16:creationId xmlns:a16="http://schemas.microsoft.com/office/drawing/2014/main" id="{266DBC5A-801D-0C4A-832D-12F0B78F9B64}"/>
              </a:ext>
            </a:extLst>
          </p:cNvPr>
          <p:cNvSpPr/>
          <p:nvPr/>
        </p:nvSpPr>
        <p:spPr>
          <a:xfrm>
            <a:off x="7699736" y="364445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97794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7848602-AAE3-4A48-95CF-09445A2B2078}"/>
              </a:ext>
            </a:extLst>
          </p:cNvPr>
          <p:cNvSpPr txBox="1"/>
          <p:nvPr/>
        </p:nvSpPr>
        <p:spPr>
          <a:xfrm>
            <a:off x="6321738" y="5482513"/>
            <a:ext cx="2365062" cy="8420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Another Trace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endParaRPr lang="en-US" altLang="es-PE" sz="2143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←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randomArray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[0]</a:t>
            </a:r>
          </a:p>
          <a:p>
            <a:pPr lvl="1" eaLnBrk="1" hangingPunct="1">
              <a:buFontTx/>
              <a:buNone/>
            </a:pP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FOR counter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← 1 to 4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&gt; randomArray[counter])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THEN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← randomArray[counter]</a:t>
            </a:r>
            <a:endParaRPr lang="en-US" altLang="es-PE" sz="2143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END IF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END FOR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1539121" y="5365863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2239016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2938911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3638807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4338702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1655770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239211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solidFill>
                  <a:srgbClr val="FF0000"/>
                </a:solidFill>
                <a:latin typeface="Tahoma" charset="0"/>
              </a:rPr>
              <a:t>1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309201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2</a:t>
            </a: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379190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3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449180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1655770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2392119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17</a:t>
            </a:r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3092014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3791909" y="5482513"/>
            <a:ext cx="43473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-8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4491804" y="548251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6788335" y="5365863"/>
            <a:ext cx="699895" cy="5832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b="0">
                <a:latin typeface="Tahoma" charset="0"/>
              </a:rPr>
              <a:t>42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6321738" y="4945442"/>
            <a:ext cx="1609480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solidFill>
                  <a:srgbClr val="FF0000"/>
                </a:solidFill>
                <a:latin typeface="Tahoma" charset="0"/>
              </a:rPr>
              <a:t>smallestSoFar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6788335" y="4199371"/>
            <a:ext cx="699895" cy="5832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b="0">
                <a:latin typeface="Tahoma" charset="0"/>
              </a:rPr>
              <a:t>1</a:t>
            </a:r>
          </a:p>
        </p:txBody>
      </p:sp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6555037" y="3849424"/>
            <a:ext cx="971741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counter</a:t>
            </a:r>
            <a:endParaRPr lang="en-US" altLang="es-PE" sz="1837" b="0" dirty="0">
              <a:latin typeface="Tahoma" charset="0"/>
            </a:endParaRPr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7699736" y="1987372"/>
            <a:ext cx="1394421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Is 42 &gt; 17?</a:t>
            </a:r>
          </a:p>
        </p:txBody>
      </p:sp>
      <p:sp>
        <p:nvSpPr>
          <p:cNvPr id="44057" name="Line 25"/>
          <p:cNvSpPr>
            <a:spLocks noChangeShapeType="1"/>
          </p:cNvSpPr>
          <p:nvPr/>
        </p:nvSpPr>
        <p:spPr bwMode="auto">
          <a:xfrm flipH="1">
            <a:off x="6096000" y="2209800"/>
            <a:ext cx="1603736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324906" y="3124200"/>
            <a:ext cx="46659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27" title="Pseudo code logo">
            <a:extLst>
              <a:ext uri="{FF2B5EF4-FFF2-40B4-BE49-F238E27FC236}">
                <a16:creationId xmlns:a16="http://schemas.microsoft.com/office/drawing/2014/main" id="{266DBC5A-801D-0C4A-832D-12F0B78F9B64}"/>
              </a:ext>
            </a:extLst>
          </p:cNvPr>
          <p:cNvSpPr/>
          <p:nvPr/>
        </p:nvSpPr>
        <p:spPr>
          <a:xfrm>
            <a:off x="7699736" y="364445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589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8" name="Rectangle 18">
            <a:extLst>
              <a:ext uri="{FF2B5EF4-FFF2-40B4-BE49-F238E27FC236}">
                <a16:creationId xmlns:a16="http://schemas.microsoft.com/office/drawing/2014/main" id="{4CEAE8C9-77BC-42AD-9B1B-803AF9E9A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defTabSz="454923" eaLnBrk="1" fontAlgn="auto" hangingPunct="1">
              <a:spcAft>
                <a:spcPts val="0"/>
              </a:spcAft>
              <a:defRPr/>
            </a:pPr>
            <a:r>
              <a:rPr lang="en-US" altLang="en-US" sz="4000" b="1" dirty="0"/>
              <a:t>What arrays “look like”</a:t>
            </a:r>
          </a:p>
        </p:txBody>
      </p:sp>
      <p:sp>
        <p:nvSpPr>
          <p:cNvPr id="15379" name="Rectangle 19">
            <a:extLst>
              <a:ext uri="{FF2B5EF4-FFF2-40B4-BE49-F238E27FC236}">
                <a16:creationId xmlns:a16="http://schemas.microsoft.com/office/drawing/2014/main" id="{FDB98EFC-C2FF-42E7-968B-C999E7DC0C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90688"/>
            <a:ext cx="7886700" cy="4351337"/>
          </a:xfrm>
        </p:spPr>
        <p:txBody>
          <a:bodyPr rtlCol="0">
            <a:normAutofit/>
          </a:bodyPr>
          <a:lstStyle/>
          <a:p>
            <a:pPr marL="341192" indent="-341192" defTabSz="454923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altLang="en-US" sz="3184" dirty="0"/>
          </a:p>
          <a:p>
            <a:pPr marL="341192" indent="-341192" defTabSz="454923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altLang="en-US" sz="3184" dirty="0"/>
          </a:p>
          <a:p>
            <a:pPr marL="341192" indent="-341192" defTabSz="454923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altLang="en-US" sz="3184" dirty="0"/>
          </a:p>
          <a:p>
            <a:pPr marL="0" indent="0" defTabSz="454923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/>
              <a:t>Things to notice:</a:t>
            </a:r>
          </a:p>
          <a:p>
            <a:pPr marL="341192" indent="-341192" defTabSz="454923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en-US" sz="2800" dirty="0"/>
              <a:t>There are </a:t>
            </a:r>
            <a:r>
              <a:rPr lang="en-US" altLang="en-US" sz="2800" dirty="0">
                <a:solidFill>
                  <a:srgbClr val="FF0000"/>
                </a:solidFill>
              </a:rPr>
              <a:t>7</a:t>
            </a:r>
            <a:r>
              <a:rPr lang="en-US" altLang="en-US" sz="2800" dirty="0"/>
              <a:t> slots/cells, with index numbers </a:t>
            </a:r>
            <a:r>
              <a:rPr lang="en-US" altLang="en-US" sz="2800" dirty="0">
                <a:solidFill>
                  <a:srgbClr val="FF0000"/>
                </a:solidFill>
              </a:rPr>
              <a:t>0</a:t>
            </a:r>
            <a:r>
              <a:rPr lang="en-US" altLang="en-US" sz="2800" dirty="0"/>
              <a:t> – </a:t>
            </a:r>
            <a:r>
              <a:rPr lang="en-US" altLang="en-US" sz="2800" dirty="0">
                <a:solidFill>
                  <a:srgbClr val="FF0000"/>
                </a:solidFill>
              </a:rPr>
              <a:t>6</a:t>
            </a:r>
          </a:p>
          <a:p>
            <a:pPr marL="341192" indent="-341192" defTabSz="454923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en-US" sz="2800" dirty="0"/>
              <a:t>The name of the array is </a:t>
            </a:r>
            <a:r>
              <a:rPr lang="en-US" altLang="en-US" sz="2800" dirty="0" err="1"/>
              <a:t>myArray</a:t>
            </a:r>
            <a:endParaRPr lang="en-US" altLang="en-US" sz="2800" dirty="0"/>
          </a:p>
          <a:p>
            <a:pPr marL="341192" indent="-341192" defTabSz="454923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en-US" sz="2800" dirty="0"/>
              <a:t>Easy to be off by one (we start with 0)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8FDBA8-E11D-407B-AE6F-66C76C66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174DA0-1E89-4ACE-ABEE-A2AAAAA60C3C}" type="datetime1">
              <a:rPr lang="en-US"/>
              <a:pPr>
                <a:defRPr/>
              </a:pPr>
              <a:t>9/16/20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166E-DC69-4AEA-BA3F-EE26F455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CSE 1321</a:t>
            </a:r>
          </a:p>
        </p:txBody>
      </p:sp>
      <p:sp>
        <p:nvSpPr>
          <p:cNvPr id="21511" name="Slide Number Placeholder 3">
            <a:extLst>
              <a:ext uri="{FF2B5EF4-FFF2-40B4-BE49-F238E27FC236}">
                <a16:creationId xmlns:a16="http://schemas.microsoft.com/office/drawing/2014/main" id="{C06D799E-4AC2-4D73-AE32-8B94AE07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74796F20-06D4-4269-89E2-7C275DB5949D}" type="slidenum">
              <a:rPr lang="en-US" altLang="en-US" sz="900" smtClean="0">
                <a:solidFill>
                  <a:srgbClr val="898989"/>
                </a:solidFill>
              </a:rPr>
              <a:pPr/>
              <a:t>5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grpSp>
        <p:nvGrpSpPr>
          <p:cNvPr id="21508" name="Group 4">
            <a:extLst>
              <a:ext uri="{FF2B5EF4-FFF2-40B4-BE49-F238E27FC236}">
                <a16:creationId xmlns:a16="http://schemas.microsoft.com/office/drawing/2014/main" id="{7AA03421-EB66-4B67-8663-A99B24B57EBA}"/>
              </a:ext>
            </a:extLst>
          </p:cNvPr>
          <p:cNvGrpSpPr>
            <a:grpSpLocks/>
          </p:cNvGrpSpPr>
          <p:nvPr/>
        </p:nvGrpSpPr>
        <p:grpSpPr bwMode="auto">
          <a:xfrm>
            <a:off x="612775" y="1846262"/>
            <a:ext cx="7231063" cy="1049338"/>
            <a:chOff x="605928" y="2682933"/>
            <a:chExt cx="7232249" cy="1049842"/>
          </a:xfrm>
        </p:grpSpPr>
        <p:sp>
          <p:nvSpPr>
            <p:cNvPr id="5124" name="Rectangle 4">
              <a:extLst>
                <a:ext uri="{FF2B5EF4-FFF2-40B4-BE49-F238E27FC236}">
                  <a16:creationId xmlns:a16="http://schemas.microsoft.com/office/drawing/2014/main" id="{1A40B40B-838F-4F11-8C0E-625BCFEC0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333" y="3149882"/>
              <a:ext cx="5831844" cy="5828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3674">
                <a:cs typeface="+mn-cs"/>
              </a:endParaRPr>
            </a:p>
          </p:txBody>
        </p:sp>
        <p:sp>
          <p:nvSpPr>
            <p:cNvPr id="5125" name="Line 5">
              <a:extLst>
                <a:ext uri="{FF2B5EF4-FFF2-40B4-BE49-F238E27FC236}">
                  <a16:creationId xmlns:a16="http://schemas.microsoft.com/office/drawing/2014/main" id="{69EA96AB-CEDC-4946-A71C-C323A45E7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2441" y="3149882"/>
              <a:ext cx="0" cy="5828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3674">
                <a:latin typeface="Times" pitchFamily="1" charset="0"/>
                <a:cs typeface="+mn-cs"/>
              </a:endParaRPr>
            </a:p>
          </p:txBody>
        </p:sp>
        <p:sp>
          <p:nvSpPr>
            <p:cNvPr id="5126" name="Line 6">
              <a:extLst>
                <a:ext uri="{FF2B5EF4-FFF2-40B4-BE49-F238E27FC236}">
                  <a16:creationId xmlns:a16="http://schemas.microsoft.com/office/drawing/2014/main" id="{E2509D3B-175C-44B5-A317-40CD32905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8550" y="3149882"/>
              <a:ext cx="0" cy="5828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3674">
                <a:latin typeface="Times" pitchFamily="1" charset="0"/>
                <a:cs typeface="+mn-cs"/>
              </a:endParaRPr>
            </a:p>
          </p:txBody>
        </p:sp>
        <p:sp>
          <p:nvSpPr>
            <p:cNvPr id="5127" name="Line 7">
              <a:extLst>
                <a:ext uri="{FF2B5EF4-FFF2-40B4-BE49-F238E27FC236}">
                  <a16:creationId xmlns:a16="http://schemas.microsoft.com/office/drawing/2014/main" id="{A863DFE9-0163-48C9-AB2F-898175CA1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4659" y="3149882"/>
              <a:ext cx="0" cy="5828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3674">
                <a:latin typeface="Times" pitchFamily="1" charset="0"/>
                <a:cs typeface="+mn-cs"/>
              </a:endParaRPr>
            </a:p>
          </p:txBody>
        </p:sp>
        <p:sp>
          <p:nvSpPr>
            <p:cNvPr id="5128" name="Line 8">
              <a:extLst>
                <a:ext uri="{FF2B5EF4-FFF2-40B4-BE49-F238E27FC236}">
                  <a16:creationId xmlns:a16="http://schemas.microsoft.com/office/drawing/2014/main" id="{3317FF06-879C-4FA0-A5A8-9D50E8E08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2356" y="3149882"/>
              <a:ext cx="0" cy="5828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3674">
                <a:latin typeface="Times" pitchFamily="1" charset="0"/>
                <a:cs typeface="+mn-cs"/>
              </a:endParaRPr>
            </a:p>
          </p:txBody>
        </p:sp>
        <p:sp>
          <p:nvSpPr>
            <p:cNvPr id="5129" name="Line 9">
              <a:extLst>
                <a:ext uri="{FF2B5EF4-FFF2-40B4-BE49-F238E27FC236}">
                  <a16:creationId xmlns:a16="http://schemas.microsoft.com/office/drawing/2014/main" id="{227AA1B6-8643-4B3A-A9E7-CBB64E784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8465" y="3149882"/>
              <a:ext cx="0" cy="5828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3674">
                <a:latin typeface="Times" pitchFamily="1" charset="0"/>
                <a:cs typeface="+mn-cs"/>
              </a:endParaRPr>
            </a:p>
          </p:txBody>
        </p:sp>
        <p:sp>
          <p:nvSpPr>
            <p:cNvPr id="5130" name="Line 10">
              <a:extLst>
                <a:ext uri="{FF2B5EF4-FFF2-40B4-BE49-F238E27FC236}">
                  <a16:creationId xmlns:a16="http://schemas.microsoft.com/office/drawing/2014/main" id="{70193C2D-5A76-4B4A-993C-A6C984DCD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4574" y="3149882"/>
              <a:ext cx="0" cy="5828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3674">
                <a:latin typeface="Times" pitchFamily="1" charset="0"/>
                <a:cs typeface="+mn-cs"/>
              </a:endParaRPr>
            </a:p>
          </p:txBody>
        </p:sp>
        <p:sp>
          <p:nvSpPr>
            <p:cNvPr id="21519" name="Text Box 11">
              <a:extLst>
                <a:ext uri="{FF2B5EF4-FFF2-40B4-BE49-F238E27FC236}">
                  <a16:creationId xmlns:a16="http://schemas.microsoft.com/office/drawing/2014/main" id="{E993DB06-82BC-4F6E-8BA9-7534FFBC5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330" y="2692463"/>
              <a:ext cx="433458" cy="471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39953" tIns="69976" rIns="139953" bIns="69976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100"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21520" name="Text Box 12">
              <a:extLst>
                <a:ext uri="{FF2B5EF4-FFF2-40B4-BE49-F238E27FC236}">
                  <a16:creationId xmlns:a16="http://schemas.microsoft.com/office/drawing/2014/main" id="{D1F8FD45-A891-4F5D-8C95-68BD5105B3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866" y="2682933"/>
              <a:ext cx="433459" cy="471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39953" tIns="69976" rIns="139953" bIns="69976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1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21521" name="Text Box 13">
              <a:extLst>
                <a:ext uri="{FF2B5EF4-FFF2-40B4-BE49-F238E27FC236}">
                  <a16:creationId xmlns:a16="http://schemas.microsoft.com/office/drawing/2014/main" id="{815201FA-905D-46AF-A589-154D1BC2D3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564" y="2682933"/>
              <a:ext cx="433458" cy="471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39953" tIns="69976" rIns="139953" bIns="69976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1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21522" name="Text Box 14">
              <a:extLst>
                <a:ext uri="{FF2B5EF4-FFF2-40B4-BE49-F238E27FC236}">
                  <a16:creationId xmlns:a16="http://schemas.microsoft.com/office/drawing/2014/main" id="{A167495F-99C9-4A1A-8FE7-93D7FE692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672" y="2682933"/>
              <a:ext cx="433458" cy="471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39953" tIns="69976" rIns="139953" bIns="69976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1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21523" name="Text Box 15">
              <a:extLst>
                <a:ext uri="{FF2B5EF4-FFF2-40B4-BE49-F238E27FC236}">
                  <a16:creationId xmlns:a16="http://schemas.microsoft.com/office/drawing/2014/main" id="{A4CD0813-964C-4414-B8F7-25C54B41F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4781" y="2682933"/>
              <a:ext cx="433458" cy="471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39953" tIns="69976" rIns="139953" bIns="69976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1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21524" name="Text Box 16">
              <a:extLst>
                <a:ext uri="{FF2B5EF4-FFF2-40B4-BE49-F238E27FC236}">
                  <a16:creationId xmlns:a16="http://schemas.microsoft.com/office/drawing/2014/main" id="{AAA4267F-A4ED-4555-BEBC-1D9B42C51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0890" y="2682933"/>
              <a:ext cx="433458" cy="471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39953" tIns="69976" rIns="139953" bIns="69976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10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21525" name="Text Box 17">
              <a:extLst>
                <a:ext uri="{FF2B5EF4-FFF2-40B4-BE49-F238E27FC236}">
                  <a16:creationId xmlns:a16="http://schemas.microsoft.com/office/drawing/2014/main" id="{CDB00555-8637-48BC-AF40-61C109C5E9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7974" y="2682933"/>
              <a:ext cx="433459" cy="471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39953" tIns="69976" rIns="139953" bIns="69976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10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5138" name="Text Box 20">
              <a:extLst>
                <a:ext uri="{FF2B5EF4-FFF2-40B4-BE49-F238E27FC236}">
                  <a16:creationId xmlns:a16="http://schemas.microsoft.com/office/drawing/2014/main" id="{5AAE944E-DBB3-459B-B80A-89AB1B364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928" y="3149882"/>
              <a:ext cx="1284499" cy="4701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139953" tIns="69976" rIns="139953" bIns="69976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2143" dirty="0" err="1">
                  <a:latin typeface="Tahoma" panose="020B0604030504040204" pitchFamily="34" charset="0"/>
                  <a:cs typeface="+mn-cs"/>
                </a:rPr>
                <a:t>myArray</a:t>
              </a:r>
              <a:endParaRPr lang="en-US" altLang="en-US" sz="2143" dirty="0">
                <a:latin typeface="Tahoma" panose="020B0604030504040204" pitchFamily="34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9261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E1F10D87-E6FE-4D4D-809C-B5E772A15F42}"/>
              </a:ext>
            </a:extLst>
          </p:cNvPr>
          <p:cNvSpPr txBox="1"/>
          <p:nvPr/>
        </p:nvSpPr>
        <p:spPr>
          <a:xfrm>
            <a:off x="6321738" y="5482513"/>
            <a:ext cx="2365062" cy="8420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Another Trace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822324" y="1846263"/>
            <a:ext cx="8321675" cy="4022725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endParaRPr lang="en-US" altLang="es-PE" sz="2143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←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randomArray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[0]</a:t>
            </a:r>
          </a:p>
          <a:p>
            <a:pPr lvl="1" eaLnBrk="1" hangingPunct="1">
              <a:buFontTx/>
              <a:buNone/>
            </a:pP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FOR counter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← 1 to 4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&gt; randomArray[counter])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THEN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← randomArray[counter] </a:t>
            </a:r>
            <a:r>
              <a:rPr lang="en-US" altLang="es-PE" sz="2143" dirty="0">
                <a:solidFill>
                  <a:srgbClr val="4E8F00"/>
                </a:solidFill>
                <a:latin typeface="Consolas" charset="0"/>
                <a:ea typeface="Consolas" charset="0"/>
                <a:cs typeface="Consolas" charset="0"/>
              </a:rPr>
              <a:t>// Update!!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END IF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END FOR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539121" y="5365863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2239016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2938911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3638807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>
            <a:off x="4338702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1655770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239211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solidFill>
                  <a:srgbClr val="FF0000"/>
                </a:solidFill>
                <a:latin typeface="Tahoma" charset="0"/>
              </a:rPr>
              <a:t>1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309201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2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379190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3</a:t>
            </a: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449180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1655770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2392119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17</a:t>
            </a:r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3092014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3791909" y="5482513"/>
            <a:ext cx="43473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-8</a:t>
            </a:r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4491804" y="548251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6788335" y="5365863"/>
            <a:ext cx="699895" cy="5832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b="0">
                <a:latin typeface="Tahoma" charset="0"/>
              </a:rPr>
              <a:t>17</a:t>
            </a:r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6321738" y="4945442"/>
            <a:ext cx="1609480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solidFill>
                  <a:srgbClr val="FF0000"/>
                </a:solidFill>
                <a:latin typeface="Tahoma" charset="0"/>
              </a:rPr>
              <a:t>smallestSoFar</a:t>
            </a: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6788335" y="4199371"/>
            <a:ext cx="699895" cy="5832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b="0">
                <a:latin typeface="Tahoma" charset="0"/>
              </a:rPr>
              <a:t>1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6555037" y="3849424"/>
            <a:ext cx="971741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counter</a:t>
            </a:r>
            <a:endParaRPr lang="en-US" altLang="es-PE" sz="1837" b="0" dirty="0">
              <a:latin typeface="Tahoma" charset="0"/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324906" y="3505200"/>
            <a:ext cx="46659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24" title="Pseudo code logo">
            <a:extLst>
              <a:ext uri="{FF2B5EF4-FFF2-40B4-BE49-F238E27FC236}">
                <a16:creationId xmlns:a16="http://schemas.microsoft.com/office/drawing/2014/main" id="{266DBC5A-801D-0C4A-832D-12F0B78F9B64}"/>
              </a:ext>
            </a:extLst>
          </p:cNvPr>
          <p:cNvSpPr/>
          <p:nvPr/>
        </p:nvSpPr>
        <p:spPr>
          <a:xfrm>
            <a:off x="7699736" y="364445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27457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F41DF5D0-D0E9-8441-B34A-84F9984F7DDC}"/>
              </a:ext>
            </a:extLst>
          </p:cNvPr>
          <p:cNvSpPr txBox="1"/>
          <p:nvPr/>
        </p:nvSpPr>
        <p:spPr>
          <a:xfrm>
            <a:off x="6321738" y="5482513"/>
            <a:ext cx="2365062" cy="8420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Another Trace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endParaRPr lang="en-US" altLang="es-PE" sz="2143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←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randomArray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[0]</a:t>
            </a:r>
          </a:p>
          <a:p>
            <a:pPr lvl="1" eaLnBrk="1" hangingPunct="1">
              <a:buFontTx/>
              <a:buNone/>
            </a:pP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FOR counter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← 1 to 4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&gt; randomArray[counter])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THEN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← randomArray[counter]</a:t>
            </a:r>
            <a:endParaRPr lang="en-US" altLang="es-PE" sz="2143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END IF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END FOR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539121" y="5365863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2239016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2938911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3638807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4338702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1655770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239211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309201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2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379190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3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449180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1655770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2392119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17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3092014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3791909" y="5482513"/>
            <a:ext cx="43473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-8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4491804" y="548251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6788335" y="5365863"/>
            <a:ext cx="699895" cy="5832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b="0">
                <a:latin typeface="Tahoma" charset="0"/>
              </a:rPr>
              <a:t>17</a:t>
            </a:r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6321738" y="4945442"/>
            <a:ext cx="1609480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smallestSoFar</a:t>
            </a: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6788335" y="4199371"/>
            <a:ext cx="699895" cy="5832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b="0">
                <a:latin typeface="Tahoma" charset="0"/>
              </a:rPr>
              <a:t>1</a:t>
            </a:r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6555037" y="3849424"/>
            <a:ext cx="971741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counter</a:t>
            </a:r>
            <a:endParaRPr lang="en-US" altLang="es-PE" sz="1837" b="0" dirty="0">
              <a:latin typeface="Tahoma" charset="0"/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324906" y="3886200"/>
            <a:ext cx="46659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24" title="Pseudo code logo">
            <a:extLst>
              <a:ext uri="{FF2B5EF4-FFF2-40B4-BE49-F238E27FC236}">
                <a16:creationId xmlns:a16="http://schemas.microsoft.com/office/drawing/2014/main" id="{266DBC5A-801D-0C4A-832D-12F0B78F9B64}"/>
              </a:ext>
            </a:extLst>
          </p:cNvPr>
          <p:cNvSpPr/>
          <p:nvPr/>
        </p:nvSpPr>
        <p:spPr>
          <a:xfrm>
            <a:off x="7699736" y="364445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06472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909C328-018A-1E4D-9F0A-9853B816AB1E}"/>
              </a:ext>
            </a:extLst>
          </p:cNvPr>
          <p:cNvSpPr txBox="1"/>
          <p:nvPr/>
        </p:nvSpPr>
        <p:spPr>
          <a:xfrm>
            <a:off x="6321738" y="5482513"/>
            <a:ext cx="2365062" cy="8420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Another Trace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endParaRPr lang="en-US" altLang="es-PE" sz="2143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←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randomArray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[0]</a:t>
            </a:r>
          </a:p>
          <a:p>
            <a:pPr lvl="1" eaLnBrk="1" hangingPunct="1">
              <a:buFontTx/>
              <a:buNone/>
            </a:pP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FOR counter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← 1 to 4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&gt; randomArray[counter])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THEN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← randomArray[counter]</a:t>
            </a:r>
            <a:endParaRPr lang="en-US" altLang="es-PE" sz="2143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END IF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END FOR </a:t>
            </a:r>
            <a:r>
              <a:rPr lang="en-US" altLang="es-PE" sz="2143" dirty="0">
                <a:solidFill>
                  <a:srgbClr val="4E8F00"/>
                </a:solidFill>
                <a:latin typeface="Consolas" charset="0"/>
                <a:ea typeface="Consolas" charset="0"/>
                <a:cs typeface="Consolas" charset="0"/>
              </a:rPr>
              <a:t>// Back to the top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539121" y="5365863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2239016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>
            <a:off x="2938911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>
            <a:off x="3638807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>
            <a:off x="4338702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1655770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239211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309201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2</a:t>
            </a: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379190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3</a:t>
            </a: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449180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1655770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2392119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17</a:t>
            </a: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3092014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3791909" y="5482513"/>
            <a:ext cx="43473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-8</a:t>
            </a:r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4491804" y="548251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47123" name="Rectangle 19"/>
          <p:cNvSpPr>
            <a:spLocks noChangeArrowheads="1"/>
          </p:cNvSpPr>
          <p:nvPr/>
        </p:nvSpPr>
        <p:spPr bwMode="auto">
          <a:xfrm>
            <a:off x="6788335" y="5365863"/>
            <a:ext cx="699895" cy="5832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b="0">
                <a:latin typeface="Tahoma" charset="0"/>
              </a:rPr>
              <a:t>17</a:t>
            </a:r>
          </a:p>
        </p:txBody>
      </p:sp>
      <p:sp>
        <p:nvSpPr>
          <p:cNvPr id="47124" name="Text Box 20"/>
          <p:cNvSpPr txBox="1">
            <a:spLocks noChangeArrowheads="1"/>
          </p:cNvSpPr>
          <p:nvPr/>
        </p:nvSpPr>
        <p:spPr bwMode="auto">
          <a:xfrm>
            <a:off x="6321738" y="4945442"/>
            <a:ext cx="1609480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smallestSoFar</a:t>
            </a:r>
          </a:p>
        </p:txBody>
      </p:sp>
      <p:sp>
        <p:nvSpPr>
          <p:cNvPr id="47125" name="Rectangle 22"/>
          <p:cNvSpPr>
            <a:spLocks noChangeArrowheads="1"/>
          </p:cNvSpPr>
          <p:nvPr/>
        </p:nvSpPr>
        <p:spPr bwMode="auto">
          <a:xfrm>
            <a:off x="6788335" y="4199371"/>
            <a:ext cx="699895" cy="5832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b="0" dirty="0">
                <a:latin typeface="Tahoma" charset="0"/>
              </a:rPr>
              <a:t>1</a:t>
            </a:r>
          </a:p>
        </p:txBody>
      </p:sp>
      <p:sp>
        <p:nvSpPr>
          <p:cNvPr id="47126" name="Text Box 23"/>
          <p:cNvSpPr txBox="1">
            <a:spLocks noChangeArrowheads="1"/>
          </p:cNvSpPr>
          <p:nvPr/>
        </p:nvSpPr>
        <p:spPr bwMode="auto">
          <a:xfrm>
            <a:off x="6555037" y="3849424"/>
            <a:ext cx="971741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counter</a:t>
            </a:r>
            <a:endParaRPr lang="en-US" altLang="es-PE" sz="1837" b="0" dirty="0">
              <a:latin typeface="Tahoma" charset="0"/>
            </a:endParaRPr>
          </a:p>
        </p:txBody>
      </p:sp>
      <p:sp>
        <p:nvSpPr>
          <p:cNvPr id="47127" name="Freeform 25"/>
          <p:cNvSpPr>
            <a:spLocks/>
          </p:cNvSpPr>
          <p:nvPr/>
        </p:nvSpPr>
        <p:spPr bwMode="auto">
          <a:xfrm>
            <a:off x="67028" y="2737990"/>
            <a:ext cx="719337" cy="1516439"/>
          </a:xfrm>
          <a:custGeom>
            <a:avLst/>
            <a:gdLst>
              <a:gd name="T0" fmla="*/ 624998750 w 296"/>
              <a:gd name="T1" fmla="*/ 1572577500 h 624"/>
              <a:gd name="T2" fmla="*/ 20161250 w 296"/>
              <a:gd name="T3" fmla="*/ 483870000 h 624"/>
              <a:gd name="T4" fmla="*/ 745966250 w 296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6" h="624">
                <a:moveTo>
                  <a:pt x="248" y="624"/>
                </a:moveTo>
                <a:cubicBezTo>
                  <a:pt x="124" y="460"/>
                  <a:pt x="0" y="296"/>
                  <a:pt x="8" y="192"/>
                </a:cubicBezTo>
                <a:cubicBezTo>
                  <a:pt x="16" y="88"/>
                  <a:pt x="156" y="44"/>
                  <a:pt x="296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8" name="Line 26"/>
          <p:cNvSpPr>
            <a:spLocks noChangeShapeType="1"/>
          </p:cNvSpPr>
          <p:nvPr/>
        </p:nvSpPr>
        <p:spPr bwMode="auto">
          <a:xfrm>
            <a:off x="786365" y="2737990"/>
            <a:ext cx="11664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24" title="Pseudo code logo">
            <a:extLst>
              <a:ext uri="{FF2B5EF4-FFF2-40B4-BE49-F238E27FC236}">
                <a16:creationId xmlns:a16="http://schemas.microsoft.com/office/drawing/2014/main" id="{266DBC5A-801D-0C4A-832D-12F0B78F9B64}"/>
              </a:ext>
            </a:extLst>
          </p:cNvPr>
          <p:cNvSpPr/>
          <p:nvPr/>
        </p:nvSpPr>
        <p:spPr>
          <a:xfrm>
            <a:off x="7699736" y="364445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45946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F4ACB50F-B6EA-BF46-A043-D5F3A5540EAB}"/>
              </a:ext>
            </a:extLst>
          </p:cNvPr>
          <p:cNvSpPr txBox="1"/>
          <p:nvPr/>
        </p:nvSpPr>
        <p:spPr>
          <a:xfrm>
            <a:off x="6321738" y="5482513"/>
            <a:ext cx="2365062" cy="8420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Another Trace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endParaRPr lang="en-US" altLang="es-PE" sz="2143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←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randomArray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[0]</a:t>
            </a:r>
          </a:p>
          <a:p>
            <a:pPr lvl="1" eaLnBrk="1" hangingPunct="1">
              <a:buFontTx/>
              <a:buNone/>
            </a:pP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FOR counter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← 1 to 4 </a:t>
            </a:r>
            <a:r>
              <a:rPr lang="en-US" altLang="es-PE" sz="2143" dirty="0">
                <a:solidFill>
                  <a:srgbClr val="4E8F00"/>
                </a:solidFill>
                <a:latin typeface="Consolas" charset="0"/>
                <a:ea typeface="Consolas" charset="0"/>
                <a:cs typeface="Consolas" charset="0"/>
              </a:rPr>
              <a:t>// increment to 2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&gt; randomArray[counter])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THEN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← randomArray[counter]</a:t>
            </a:r>
            <a:endParaRPr lang="en-US" altLang="es-PE" sz="2143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END IF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END FOR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39121" y="5365863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2239016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2938911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3638807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4338702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1655770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239211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309201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2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379190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3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449180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1655770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2392119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17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3092014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3791909" y="5482513"/>
            <a:ext cx="43473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-8</a:t>
            </a: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4491804" y="548251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48147" name="Rectangle 19"/>
          <p:cNvSpPr>
            <a:spLocks noChangeArrowheads="1"/>
          </p:cNvSpPr>
          <p:nvPr/>
        </p:nvSpPr>
        <p:spPr bwMode="auto">
          <a:xfrm>
            <a:off x="6788335" y="5365863"/>
            <a:ext cx="699895" cy="5832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b="0">
                <a:latin typeface="Tahoma" charset="0"/>
              </a:rPr>
              <a:t>17</a:t>
            </a:r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6321738" y="4945442"/>
            <a:ext cx="1609480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smallestSoFar</a:t>
            </a:r>
          </a:p>
        </p:txBody>
      </p:sp>
      <p:sp>
        <p:nvSpPr>
          <p:cNvPr id="48149" name="Rectangle 21"/>
          <p:cNvSpPr>
            <a:spLocks noChangeArrowheads="1"/>
          </p:cNvSpPr>
          <p:nvPr/>
        </p:nvSpPr>
        <p:spPr bwMode="auto">
          <a:xfrm>
            <a:off x="6788335" y="4199371"/>
            <a:ext cx="699895" cy="5832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b="0">
                <a:latin typeface="Tahoma" charset="0"/>
              </a:rPr>
              <a:t>2</a:t>
            </a:r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6555037" y="3849424"/>
            <a:ext cx="971741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counter</a:t>
            </a:r>
            <a:endParaRPr lang="en-US" altLang="es-PE" sz="1837" b="0" dirty="0">
              <a:latin typeface="Tahoma" charset="0"/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324906" y="2743200"/>
            <a:ext cx="46659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24" title="Pseudo code logo">
            <a:extLst>
              <a:ext uri="{FF2B5EF4-FFF2-40B4-BE49-F238E27FC236}">
                <a16:creationId xmlns:a16="http://schemas.microsoft.com/office/drawing/2014/main" id="{266DBC5A-801D-0C4A-832D-12F0B78F9B64}"/>
              </a:ext>
            </a:extLst>
          </p:cNvPr>
          <p:cNvSpPr/>
          <p:nvPr/>
        </p:nvSpPr>
        <p:spPr>
          <a:xfrm>
            <a:off x="7699736" y="364445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73702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4F7E404A-86AC-AD4E-B614-49AEBA17014E}"/>
              </a:ext>
            </a:extLst>
          </p:cNvPr>
          <p:cNvSpPr txBox="1"/>
          <p:nvPr/>
        </p:nvSpPr>
        <p:spPr>
          <a:xfrm>
            <a:off x="6321738" y="5482513"/>
            <a:ext cx="2365062" cy="8420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Another Trace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endParaRPr lang="en-US" altLang="es-PE" sz="2143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←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randomArray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[0]</a:t>
            </a:r>
          </a:p>
          <a:p>
            <a:pPr lvl="1" eaLnBrk="1" hangingPunct="1">
              <a:buFontTx/>
              <a:buNone/>
            </a:pP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FOR counter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← 1 to 4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&gt; randomArray[counter])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THEN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← randomArray[counter]</a:t>
            </a:r>
            <a:endParaRPr lang="en-US" altLang="es-PE" sz="2143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END IF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END FOR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39121" y="5365863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2239016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>
            <a:off x="2938911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3638807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4338702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1655770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239211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</a:t>
            </a: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309201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solidFill>
                  <a:srgbClr val="FF0000"/>
                </a:solidFill>
                <a:latin typeface="Tahoma" charset="0"/>
              </a:rPr>
              <a:t>2</a:t>
            </a: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379190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3</a:t>
            </a:r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449180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1655770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2392119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17</a:t>
            </a:r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3092014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49169" name="Text Box 17"/>
          <p:cNvSpPr txBox="1">
            <a:spLocks noChangeArrowheads="1"/>
          </p:cNvSpPr>
          <p:nvPr/>
        </p:nvSpPr>
        <p:spPr bwMode="auto">
          <a:xfrm>
            <a:off x="3791909" y="5482513"/>
            <a:ext cx="43473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-8</a:t>
            </a:r>
          </a:p>
        </p:txBody>
      </p:sp>
      <p:sp>
        <p:nvSpPr>
          <p:cNvPr id="49170" name="Text Box 18"/>
          <p:cNvSpPr txBox="1">
            <a:spLocks noChangeArrowheads="1"/>
          </p:cNvSpPr>
          <p:nvPr/>
        </p:nvSpPr>
        <p:spPr bwMode="auto">
          <a:xfrm>
            <a:off x="4491804" y="548251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49171" name="Rectangle 19"/>
          <p:cNvSpPr>
            <a:spLocks noChangeArrowheads="1"/>
          </p:cNvSpPr>
          <p:nvPr/>
        </p:nvSpPr>
        <p:spPr bwMode="auto">
          <a:xfrm>
            <a:off x="6788335" y="5365863"/>
            <a:ext cx="699895" cy="5832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b="0">
                <a:latin typeface="Tahoma" charset="0"/>
              </a:rPr>
              <a:t>17</a:t>
            </a:r>
          </a:p>
        </p:txBody>
      </p:sp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6321738" y="4945442"/>
            <a:ext cx="1609480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solidFill>
                  <a:srgbClr val="FF0000"/>
                </a:solidFill>
                <a:latin typeface="Tahoma" charset="0"/>
              </a:rPr>
              <a:t>smallestSoFar</a:t>
            </a:r>
          </a:p>
        </p:txBody>
      </p:sp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6788335" y="4199371"/>
            <a:ext cx="699895" cy="5832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b="0">
                <a:latin typeface="Tahoma" charset="0"/>
              </a:rPr>
              <a:t>2</a:t>
            </a:r>
          </a:p>
        </p:txBody>
      </p:sp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6555037" y="3849424"/>
            <a:ext cx="971741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counter</a:t>
            </a:r>
            <a:endParaRPr lang="en-US" altLang="es-PE" sz="1837" b="0" dirty="0">
              <a:latin typeface="Tahoma" charset="0"/>
            </a:endParaRPr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7388704" y="1944932"/>
            <a:ext cx="1394421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Is 17 &gt; 42?</a:t>
            </a:r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 flipH="1">
            <a:off x="5867400" y="2174692"/>
            <a:ext cx="1504181" cy="5685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324906" y="3124200"/>
            <a:ext cx="46659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26" title="Pseudo code logo">
            <a:extLst>
              <a:ext uri="{FF2B5EF4-FFF2-40B4-BE49-F238E27FC236}">
                <a16:creationId xmlns:a16="http://schemas.microsoft.com/office/drawing/2014/main" id="{266DBC5A-801D-0C4A-832D-12F0B78F9B64}"/>
              </a:ext>
            </a:extLst>
          </p:cNvPr>
          <p:cNvSpPr/>
          <p:nvPr/>
        </p:nvSpPr>
        <p:spPr>
          <a:xfrm>
            <a:off x="7699736" y="364445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65999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B51EC8FC-A6B6-0043-BB6C-A0F8E930D653}"/>
              </a:ext>
            </a:extLst>
          </p:cNvPr>
          <p:cNvSpPr txBox="1"/>
          <p:nvPr/>
        </p:nvSpPr>
        <p:spPr>
          <a:xfrm>
            <a:off x="6321738" y="5482513"/>
            <a:ext cx="2365062" cy="8420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Another Trace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endParaRPr lang="en-US" altLang="es-PE" sz="2143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←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randomArray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[0]</a:t>
            </a:r>
          </a:p>
          <a:p>
            <a:pPr lvl="1" eaLnBrk="1" hangingPunct="1">
              <a:buFontTx/>
              <a:buNone/>
            </a:pP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FOR counter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← 1 to 4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&gt; randomArray[counter])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THEN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← randomArray[counter]</a:t>
            </a:r>
            <a:endParaRPr lang="en-US" altLang="es-PE" sz="2143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END IF </a:t>
            </a:r>
            <a:r>
              <a:rPr lang="en-US" altLang="es-PE" sz="2143" dirty="0">
                <a:solidFill>
                  <a:srgbClr val="4E8F00"/>
                </a:solidFill>
                <a:latin typeface="Consolas" charset="0"/>
                <a:ea typeface="Consolas" charset="0"/>
                <a:cs typeface="Consolas" charset="0"/>
              </a:rPr>
              <a:t>// Nope. Skip updating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END FOR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539121" y="5365863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2239016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2938911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3638807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4338702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1655770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239211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</a:t>
            </a: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309201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2</a:t>
            </a:r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379190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3</a:t>
            </a: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449180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1655770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2392119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17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3092014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3791909" y="5482513"/>
            <a:ext cx="43473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-8</a:t>
            </a:r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4491804" y="548251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50195" name="Rectangle 19"/>
          <p:cNvSpPr>
            <a:spLocks noChangeArrowheads="1"/>
          </p:cNvSpPr>
          <p:nvPr/>
        </p:nvSpPr>
        <p:spPr bwMode="auto">
          <a:xfrm>
            <a:off x="6788335" y="5365863"/>
            <a:ext cx="699895" cy="5832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b="0">
                <a:latin typeface="Tahoma" charset="0"/>
              </a:rPr>
              <a:t>17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6321738" y="4945442"/>
            <a:ext cx="1609480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smallestSoFar</a:t>
            </a:r>
          </a:p>
        </p:txBody>
      </p:sp>
      <p:sp>
        <p:nvSpPr>
          <p:cNvPr id="50198" name="Rectangle 22"/>
          <p:cNvSpPr>
            <a:spLocks noChangeArrowheads="1"/>
          </p:cNvSpPr>
          <p:nvPr/>
        </p:nvSpPr>
        <p:spPr bwMode="auto">
          <a:xfrm>
            <a:off x="6788335" y="4199371"/>
            <a:ext cx="699895" cy="5832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b="0">
                <a:latin typeface="Tahoma" charset="0"/>
              </a:rPr>
              <a:t>2</a:t>
            </a: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6555037" y="3849424"/>
            <a:ext cx="971741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counter</a:t>
            </a:r>
            <a:endParaRPr lang="en-US" altLang="es-PE" sz="1837" b="0" dirty="0">
              <a:latin typeface="Tahoma" charset="0"/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324906" y="3886200"/>
            <a:ext cx="46659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24" title="Pseudo code logo">
            <a:extLst>
              <a:ext uri="{FF2B5EF4-FFF2-40B4-BE49-F238E27FC236}">
                <a16:creationId xmlns:a16="http://schemas.microsoft.com/office/drawing/2014/main" id="{266DBC5A-801D-0C4A-832D-12F0B78F9B64}"/>
              </a:ext>
            </a:extLst>
          </p:cNvPr>
          <p:cNvSpPr/>
          <p:nvPr/>
        </p:nvSpPr>
        <p:spPr>
          <a:xfrm>
            <a:off x="7699736" y="364445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49153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D4A381DC-92F5-2A44-B481-40244402881E}"/>
              </a:ext>
            </a:extLst>
          </p:cNvPr>
          <p:cNvSpPr txBox="1"/>
          <p:nvPr/>
        </p:nvSpPr>
        <p:spPr>
          <a:xfrm>
            <a:off x="6321738" y="5482513"/>
            <a:ext cx="2365062" cy="8420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Another Trace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endParaRPr lang="en-US" altLang="es-PE" sz="2143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←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randomArray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[0]</a:t>
            </a:r>
          </a:p>
          <a:p>
            <a:pPr lvl="1" eaLnBrk="1" hangingPunct="1">
              <a:buFontTx/>
              <a:buNone/>
            </a:pP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FOR counter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← 1 to 4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&gt; randomArray[counter])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THEN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← randomArray[counter]</a:t>
            </a:r>
            <a:endParaRPr lang="en-US" altLang="es-PE" sz="2143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END IF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END FOR </a:t>
            </a:r>
            <a:r>
              <a:rPr lang="en-US" altLang="es-PE" sz="2143" dirty="0">
                <a:solidFill>
                  <a:srgbClr val="4E8F00"/>
                </a:solidFill>
                <a:latin typeface="Consolas" charset="0"/>
                <a:ea typeface="Consolas" charset="0"/>
                <a:cs typeface="Consolas" charset="0"/>
              </a:rPr>
              <a:t>// Back to the top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39121" y="5365863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2239016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>
            <a:off x="2938911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7" name="Line 7"/>
          <p:cNvSpPr>
            <a:spLocks noChangeShapeType="1"/>
          </p:cNvSpPr>
          <p:nvPr/>
        </p:nvSpPr>
        <p:spPr bwMode="auto">
          <a:xfrm>
            <a:off x="3638807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>
            <a:off x="4338702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1655770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239211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309201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2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379190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3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449180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1655770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2392119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17</a:t>
            </a: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3092014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3791909" y="5482513"/>
            <a:ext cx="43473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-8</a:t>
            </a:r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4491804" y="548251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6788335" y="5365863"/>
            <a:ext cx="699895" cy="5832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b="0">
                <a:latin typeface="Tahoma" charset="0"/>
              </a:rPr>
              <a:t>17</a:t>
            </a:r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6321738" y="4945442"/>
            <a:ext cx="1609480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smallestSoFar</a:t>
            </a:r>
          </a:p>
        </p:txBody>
      </p:sp>
      <p:sp>
        <p:nvSpPr>
          <p:cNvPr id="51221" name="Rectangle 21"/>
          <p:cNvSpPr>
            <a:spLocks noChangeArrowheads="1"/>
          </p:cNvSpPr>
          <p:nvPr/>
        </p:nvSpPr>
        <p:spPr bwMode="auto">
          <a:xfrm>
            <a:off x="6788335" y="4199371"/>
            <a:ext cx="699895" cy="5832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b="0">
                <a:latin typeface="Tahoma" charset="0"/>
              </a:rPr>
              <a:t>3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6555037" y="3849424"/>
            <a:ext cx="971741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counter</a:t>
            </a:r>
            <a:endParaRPr lang="en-US" altLang="es-PE" sz="1837" b="0" dirty="0">
              <a:latin typeface="Tahoma" charset="0"/>
            </a:endParaRPr>
          </a:p>
        </p:txBody>
      </p:sp>
      <p:sp>
        <p:nvSpPr>
          <p:cNvPr id="25" name="Freeform 25"/>
          <p:cNvSpPr>
            <a:spLocks/>
          </p:cNvSpPr>
          <p:nvPr/>
        </p:nvSpPr>
        <p:spPr bwMode="auto">
          <a:xfrm>
            <a:off x="67028" y="2737990"/>
            <a:ext cx="719337" cy="1516439"/>
          </a:xfrm>
          <a:custGeom>
            <a:avLst/>
            <a:gdLst>
              <a:gd name="T0" fmla="*/ 624998750 w 296"/>
              <a:gd name="T1" fmla="*/ 1572577500 h 624"/>
              <a:gd name="T2" fmla="*/ 20161250 w 296"/>
              <a:gd name="T3" fmla="*/ 483870000 h 624"/>
              <a:gd name="T4" fmla="*/ 745966250 w 296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6" h="624">
                <a:moveTo>
                  <a:pt x="248" y="624"/>
                </a:moveTo>
                <a:cubicBezTo>
                  <a:pt x="124" y="460"/>
                  <a:pt x="0" y="296"/>
                  <a:pt x="8" y="192"/>
                </a:cubicBezTo>
                <a:cubicBezTo>
                  <a:pt x="16" y="88"/>
                  <a:pt x="156" y="44"/>
                  <a:pt x="296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786365" y="2737990"/>
            <a:ext cx="11664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26" title="Pseudo code logo">
            <a:extLst>
              <a:ext uri="{FF2B5EF4-FFF2-40B4-BE49-F238E27FC236}">
                <a16:creationId xmlns:a16="http://schemas.microsoft.com/office/drawing/2014/main" id="{266DBC5A-801D-0C4A-832D-12F0B78F9B64}"/>
              </a:ext>
            </a:extLst>
          </p:cNvPr>
          <p:cNvSpPr/>
          <p:nvPr/>
        </p:nvSpPr>
        <p:spPr>
          <a:xfrm>
            <a:off x="7699736" y="364445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38146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E8C7ACF-EFCA-DD41-86FA-675EF0FE7A3E}"/>
              </a:ext>
            </a:extLst>
          </p:cNvPr>
          <p:cNvSpPr txBox="1"/>
          <p:nvPr/>
        </p:nvSpPr>
        <p:spPr>
          <a:xfrm>
            <a:off x="6321738" y="5482513"/>
            <a:ext cx="2365062" cy="8420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Another Trace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endParaRPr lang="en-US" altLang="es-PE" sz="2143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←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randomArray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[0]</a:t>
            </a:r>
          </a:p>
          <a:p>
            <a:pPr lvl="1" eaLnBrk="1" hangingPunct="1">
              <a:buFontTx/>
              <a:buNone/>
            </a:pP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FOR counter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← 1 to 4 </a:t>
            </a:r>
            <a:r>
              <a:rPr lang="en-US" altLang="es-PE" sz="2143" dirty="0">
                <a:solidFill>
                  <a:srgbClr val="4E8F00"/>
                </a:solidFill>
                <a:latin typeface="Consolas" charset="0"/>
                <a:ea typeface="Consolas" charset="0"/>
                <a:cs typeface="Consolas" charset="0"/>
              </a:rPr>
              <a:t>// increment to 3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&gt; randomArray[counter])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THEN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← randomArray[counter]</a:t>
            </a:r>
            <a:endParaRPr lang="en-US" altLang="es-PE" sz="2143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END IF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END FOR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539121" y="5365863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2239016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2938911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3638807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4338702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1655770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239211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</a:t>
            </a: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309201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2</a:t>
            </a: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379190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3</a:t>
            </a: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449180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1655770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2392119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17</a:t>
            </a:r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3092014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3791909" y="5482513"/>
            <a:ext cx="43473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-8</a:t>
            </a: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4491804" y="548251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52243" name="Rectangle 19"/>
          <p:cNvSpPr>
            <a:spLocks noChangeArrowheads="1"/>
          </p:cNvSpPr>
          <p:nvPr/>
        </p:nvSpPr>
        <p:spPr bwMode="auto">
          <a:xfrm>
            <a:off x="6788335" y="5365863"/>
            <a:ext cx="699895" cy="5832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b="0">
                <a:latin typeface="Tahoma" charset="0"/>
              </a:rPr>
              <a:t>17</a:t>
            </a:r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6321738" y="4945442"/>
            <a:ext cx="1609480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smallestSoFar</a:t>
            </a:r>
          </a:p>
        </p:txBody>
      </p:sp>
      <p:sp>
        <p:nvSpPr>
          <p:cNvPr id="52245" name="Rectangle 21"/>
          <p:cNvSpPr>
            <a:spLocks noChangeArrowheads="1"/>
          </p:cNvSpPr>
          <p:nvPr/>
        </p:nvSpPr>
        <p:spPr bwMode="auto">
          <a:xfrm>
            <a:off x="6788335" y="4199371"/>
            <a:ext cx="699895" cy="5832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b="0">
                <a:latin typeface="Tahoma" charset="0"/>
              </a:rPr>
              <a:t>3</a:t>
            </a:r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6555037" y="3849424"/>
            <a:ext cx="971741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counter</a:t>
            </a:r>
            <a:endParaRPr lang="en-US" altLang="es-PE" sz="1837" b="0" dirty="0">
              <a:latin typeface="Tahoma" charset="0"/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324906" y="2743200"/>
            <a:ext cx="46659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24" title="Pseudo code logo">
            <a:extLst>
              <a:ext uri="{FF2B5EF4-FFF2-40B4-BE49-F238E27FC236}">
                <a16:creationId xmlns:a16="http://schemas.microsoft.com/office/drawing/2014/main" id="{266DBC5A-801D-0C4A-832D-12F0B78F9B64}"/>
              </a:ext>
            </a:extLst>
          </p:cNvPr>
          <p:cNvSpPr/>
          <p:nvPr/>
        </p:nvSpPr>
        <p:spPr>
          <a:xfrm>
            <a:off x="7699736" y="364445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16344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3046371-375A-F744-9E08-A612480F7133}"/>
              </a:ext>
            </a:extLst>
          </p:cNvPr>
          <p:cNvSpPr txBox="1"/>
          <p:nvPr/>
        </p:nvSpPr>
        <p:spPr>
          <a:xfrm>
            <a:off x="6321738" y="5482513"/>
            <a:ext cx="2365062" cy="8420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Another Trace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endParaRPr lang="en-US" altLang="es-PE" sz="2143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←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randomArray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[0]</a:t>
            </a:r>
          </a:p>
          <a:p>
            <a:pPr lvl="1" eaLnBrk="1" hangingPunct="1">
              <a:buFontTx/>
              <a:buNone/>
            </a:pP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FOR counter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← 1 to 4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&gt; randomArray[counter])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THEN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← randomArray[counter]</a:t>
            </a:r>
            <a:endParaRPr lang="en-US" altLang="es-PE" sz="2143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END IF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END FOR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39121" y="5365863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>
            <a:off x="2239016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2938911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>
            <a:off x="3638807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4338702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1655770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239211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309201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2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379190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solidFill>
                  <a:srgbClr val="FF0000"/>
                </a:solidFill>
                <a:latin typeface="Tahoma" charset="0"/>
              </a:rPr>
              <a:t>3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449180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1655770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2392119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17</a:t>
            </a:r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3092014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3791909" y="5482513"/>
            <a:ext cx="43473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-8</a:t>
            </a:r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4491804" y="548251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53267" name="Rectangle 19"/>
          <p:cNvSpPr>
            <a:spLocks noChangeArrowheads="1"/>
          </p:cNvSpPr>
          <p:nvPr/>
        </p:nvSpPr>
        <p:spPr bwMode="auto">
          <a:xfrm>
            <a:off x="6788335" y="5365863"/>
            <a:ext cx="699895" cy="5832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b="0">
                <a:latin typeface="Tahoma" charset="0"/>
              </a:rPr>
              <a:t>17</a:t>
            </a:r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6321738" y="4945442"/>
            <a:ext cx="1609480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solidFill>
                  <a:srgbClr val="FF0000"/>
                </a:solidFill>
                <a:latin typeface="Tahoma" charset="0"/>
              </a:rPr>
              <a:t>smallestSoFar</a:t>
            </a:r>
          </a:p>
        </p:txBody>
      </p:sp>
      <p:sp>
        <p:nvSpPr>
          <p:cNvPr id="53270" name="Rectangle 22"/>
          <p:cNvSpPr>
            <a:spLocks noChangeArrowheads="1"/>
          </p:cNvSpPr>
          <p:nvPr/>
        </p:nvSpPr>
        <p:spPr bwMode="auto">
          <a:xfrm>
            <a:off x="6788335" y="4199371"/>
            <a:ext cx="699895" cy="5832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b="0">
                <a:latin typeface="Tahoma" charset="0"/>
              </a:rPr>
              <a:t>3</a:t>
            </a:r>
          </a:p>
        </p:txBody>
      </p:sp>
      <p:sp>
        <p:nvSpPr>
          <p:cNvPr id="53271" name="Text Box 23"/>
          <p:cNvSpPr txBox="1">
            <a:spLocks noChangeArrowheads="1"/>
          </p:cNvSpPr>
          <p:nvPr/>
        </p:nvSpPr>
        <p:spPr bwMode="auto">
          <a:xfrm>
            <a:off x="6555037" y="3849424"/>
            <a:ext cx="971741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counter</a:t>
            </a:r>
            <a:endParaRPr lang="en-US" altLang="es-PE" sz="1837" b="0" dirty="0">
              <a:latin typeface="Tahoma" charset="0"/>
            </a:endParaRPr>
          </a:p>
        </p:txBody>
      </p: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7526778" y="1846263"/>
            <a:ext cx="1351139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Is 17 &gt; -8?</a:t>
            </a:r>
          </a:p>
        </p:txBody>
      </p:sp>
      <p:sp>
        <p:nvSpPr>
          <p:cNvPr id="53273" name="Line 25"/>
          <p:cNvSpPr>
            <a:spLocks noChangeShapeType="1"/>
          </p:cNvSpPr>
          <p:nvPr/>
        </p:nvSpPr>
        <p:spPr bwMode="auto">
          <a:xfrm flipH="1">
            <a:off x="5715000" y="2064143"/>
            <a:ext cx="1811778" cy="7552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324906" y="3124200"/>
            <a:ext cx="46659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26" title="Pseudo code logo">
            <a:extLst>
              <a:ext uri="{FF2B5EF4-FFF2-40B4-BE49-F238E27FC236}">
                <a16:creationId xmlns:a16="http://schemas.microsoft.com/office/drawing/2014/main" id="{266DBC5A-801D-0C4A-832D-12F0B78F9B64}"/>
              </a:ext>
            </a:extLst>
          </p:cNvPr>
          <p:cNvSpPr/>
          <p:nvPr/>
        </p:nvSpPr>
        <p:spPr>
          <a:xfrm>
            <a:off x="7699736" y="364445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77732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DC759C1B-126A-514E-9A01-7AB54EC4E208}"/>
              </a:ext>
            </a:extLst>
          </p:cNvPr>
          <p:cNvSpPr txBox="1"/>
          <p:nvPr/>
        </p:nvSpPr>
        <p:spPr>
          <a:xfrm>
            <a:off x="6321738" y="5482513"/>
            <a:ext cx="2365062" cy="8420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Another Trace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822324" y="1846263"/>
            <a:ext cx="8093075" cy="4022725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endParaRPr lang="en-US" altLang="es-PE" sz="2143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←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randomArray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[0]</a:t>
            </a:r>
          </a:p>
          <a:p>
            <a:pPr lvl="1" eaLnBrk="1" hangingPunct="1">
              <a:buFontTx/>
              <a:buNone/>
            </a:pP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FOR counter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← 1 to 4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&gt; randomArray[counter])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THEN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← randomArray[counter] </a:t>
            </a:r>
            <a:r>
              <a:rPr lang="en-US" altLang="es-PE" sz="2143" dirty="0">
                <a:solidFill>
                  <a:srgbClr val="4E8F00"/>
                </a:solidFill>
                <a:latin typeface="Consolas" charset="0"/>
                <a:ea typeface="Consolas" charset="0"/>
                <a:cs typeface="Consolas" charset="0"/>
              </a:rPr>
              <a:t>// Update!!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END IF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END FOR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539121" y="5365863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>
            <a:off x="2239016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2938911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3638807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4338702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1655770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239211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309201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2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379190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solidFill>
                  <a:srgbClr val="FF0000"/>
                </a:solidFill>
                <a:latin typeface="Tahoma" charset="0"/>
              </a:rPr>
              <a:t>3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449180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1655770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2392119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17</a:t>
            </a:r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3092014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3791909" y="5482513"/>
            <a:ext cx="43473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-8</a:t>
            </a: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4491804" y="548251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54291" name="Rectangle 19"/>
          <p:cNvSpPr>
            <a:spLocks noChangeArrowheads="1"/>
          </p:cNvSpPr>
          <p:nvPr/>
        </p:nvSpPr>
        <p:spPr bwMode="auto">
          <a:xfrm>
            <a:off x="6788335" y="5365863"/>
            <a:ext cx="699895" cy="5832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b="0">
                <a:latin typeface="Tahoma" charset="0"/>
              </a:rPr>
              <a:t>-8</a:t>
            </a: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6321738" y="4945442"/>
            <a:ext cx="1609480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solidFill>
                  <a:srgbClr val="FF0000"/>
                </a:solidFill>
                <a:latin typeface="Tahoma" charset="0"/>
              </a:rPr>
              <a:t>smallestSoFar</a:t>
            </a:r>
          </a:p>
        </p:txBody>
      </p:sp>
      <p:sp>
        <p:nvSpPr>
          <p:cNvPr id="54294" name="Rectangle 22"/>
          <p:cNvSpPr>
            <a:spLocks noChangeArrowheads="1"/>
          </p:cNvSpPr>
          <p:nvPr/>
        </p:nvSpPr>
        <p:spPr bwMode="auto">
          <a:xfrm>
            <a:off x="6788335" y="4199371"/>
            <a:ext cx="699895" cy="5832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b="0">
                <a:latin typeface="Tahoma" charset="0"/>
              </a:rPr>
              <a:t>3</a:t>
            </a:r>
          </a:p>
        </p:txBody>
      </p:sp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6555037" y="3849424"/>
            <a:ext cx="971741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counter</a:t>
            </a:r>
            <a:endParaRPr lang="en-US" altLang="es-PE" sz="1837" b="0" dirty="0">
              <a:latin typeface="Tahoma" charset="0"/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324906" y="3505200"/>
            <a:ext cx="46659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24" title="Pseudo code logo">
            <a:extLst>
              <a:ext uri="{FF2B5EF4-FFF2-40B4-BE49-F238E27FC236}">
                <a16:creationId xmlns:a16="http://schemas.microsoft.com/office/drawing/2014/main" id="{266DBC5A-801D-0C4A-832D-12F0B78F9B64}"/>
              </a:ext>
            </a:extLst>
          </p:cNvPr>
          <p:cNvSpPr/>
          <p:nvPr/>
        </p:nvSpPr>
        <p:spPr>
          <a:xfrm>
            <a:off x="7699736" y="364445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101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975D2D7-ABA6-4A35-9B09-561E074867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defTabSz="454923" eaLnBrk="1" fontAlgn="auto" hangingPunct="1">
              <a:spcAft>
                <a:spcPts val="0"/>
              </a:spcAft>
              <a:defRPr/>
            </a:pPr>
            <a:r>
              <a:rPr lang="en-US" altLang="en-US" sz="3600" b="1" dirty="0"/>
              <a:t>2.  Creating and Initializing Arrays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E7C7CE9-46B3-4989-A7A8-11A5B9FCB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324" y="1846263"/>
            <a:ext cx="7788275" cy="4022725"/>
          </a:xfrm>
        </p:spPr>
        <p:txBody>
          <a:bodyPr>
            <a:normAutofit fontScale="92500" lnSpcReduction="10000"/>
          </a:bodyPr>
          <a:lstStyle/>
          <a:p>
            <a:pPr marL="0" indent="0" defTabSz="454025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en-US" sz="2300" dirty="0"/>
              <a:t>You must choose:</a:t>
            </a:r>
          </a:p>
          <a:p>
            <a:pPr marL="0" indent="0" defTabSz="454025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en-US" sz="2300" dirty="0"/>
              <a:t>1) Create an empty arrays and assign initial values with a loop later on:</a:t>
            </a:r>
          </a:p>
          <a:p>
            <a:pPr marL="0" indent="0" defTabSz="454025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en-US" sz="2300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n-US" sz="23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n-US" sz="2300" dirty="0">
                <a:latin typeface="Consolas" charset="0"/>
                <a:ea typeface="Consolas" charset="0"/>
                <a:cs typeface="Consolas" charset="0"/>
              </a:rPr>
              <a:t>[5]</a:t>
            </a:r>
          </a:p>
          <a:p>
            <a:pPr marL="0" indent="0" algn="ctr" defTabSz="454025" eaLnBrk="1" hangingPunct="1">
              <a:lnSpc>
                <a:spcPct val="70000"/>
              </a:lnSpc>
              <a:buFont typeface="Arial" panose="020B0604020202020204" pitchFamily="34" charset="0"/>
              <a:buNone/>
            </a:pPr>
            <a:br>
              <a:rPr lang="en-US" altLang="en-US" sz="2300" dirty="0"/>
            </a:br>
            <a:r>
              <a:rPr lang="en-US" altLang="en-US" sz="4400" dirty="0"/>
              <a:t>OR</a:t>
            </a:r>
            <a:br>
              <a:rPr lang="en-US" altLang="en-US" sz="2300" dirty="0"/>
            </a:br>
            <a:endParaRPr lang="en-US" altLang="en-US" sz="2300" dirty="0"/>
          </a:p>
          <a:p>
            <a:pPr marL="0" indent="0" defTabSz="454025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br>
              <a:rPr lang="en-US" altLang="en-US" sz="2300" dirty="0"/>
            </a:br>
            <a:r>
              <a:rPr lang="en-US" altLang="en-US" sz="2300" dirty="0"/>
              <a:t>2) Create and initialize the array in one line.  This is helpful when we already know those value (e.g. days of the week, etc.).</a:t>
            </a:r>
          </a:p>
          <a:p>
            <a:pPr marL="0" indent="0" defTabSz="454025" eaLnBrk="1" hangingPunct="1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2300" b="1" dirty="0">
              <a:latin typeface="Courier New" panose="02070309020205020404" pitchFamily="49" charset="0"/>
            </a:endParaRPr>
          </a:p>
          <a:p>
            <a:pPr marL="0" indent="0" defTabSz="454025" eaLnBrk="1" hangingPunct="1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endParaRPr lang="en-US" altLang="en-US" sz="18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33999-E0B3-4DAE-900F-D55B7CD9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708EE3-2B96-451D-A726-D3F85A77920C}" type="datetime1">
              <a:rPr lang="en-US"/>
              <a:pPr>
                <a:defRPr/>
              </a:pPr>
              <a:t>9/16/20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815C79-AC2A-4689-AD54-362E472BB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CSE 1321</a:t>
            </a:r>
          </a:p>
        </p:txBody>
      </p:sp>
      <p:sp>
        <p:nvSpPr>
          <p:cNvPr id="22534" name="Slide Number Placeholder 3">
            <a:extLst>
              <a:ext uri="{FF2B5EF4-FFF2-40B4-BE49-F238E27FC236}">
                <a16:creationId xmlns:a16="http://schemas.microsoft.com/office/drawing/2014/main" id="{06D791FD-54E9-4981-B75F-3CB724AD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A43D6888-18CE-47A6-B8F2-84F7946F7013}" type="slidenum">
              <a:rPr lang="en-US" altLang="en-US" sz="900" smtClean="0">
                <a:solidFill>
                  <a:srgbClr val="898989"/>
                </a:solidFill>
              </a:rPr>
              <a:pPr/>
              <a:t>6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9701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sz="2800" dirty="0"/>
              <a:t> We’ve found the smallest in the array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Does the computer know that?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What happens next (and why)?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DEFB-EF04-D840-9173-389A8AD819DB}" type="datetime1">
              <a:rPr lang="en-US" altLang="en-US" smtClean="0"/>
              <a:pPr/>
              <a:t>9/16/20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C0F0-3959-5643-A12E-98A206BA0E77}" type="slidenum">
              <a:rPr lang="en-US" altLang="en-US" smtClean="0"/>
              <a:pPr/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71001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CC1237B4-276B-BD47-9E3D-3A0C3940506F}"/>
              </a:ext>
            </a:extLst>
          </p:cNvPr>
          <p:cNvSpPr txBox="1"/>
          <p:nvPr/>
        </p:nvSpPr>
        <p:spPr>
          <a:xfrm>
            <a:off x="6321738" y="5482513"/>
            <a:ext cx="2365062" cy="8420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Another Trace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endParaRPr lang="en-US" altLang="es-PE" sz="2143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←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randomArray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[0]</a:t>
            </a:r>
          </a:p>
          <a:p>
            <a:pPr lvl="1" eaLnBrk="1" hangingPunct="1">
              <a:buFontTx/>
              <a:buNone/>
            </a:pP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FOR counter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← 1 to 4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&gt; randomArray[counter])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THEN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← randomArray[counter]</a:t>
            </a:r>
            <a:endParaRPr lang="en-US" altLang="es-PE" sz="2143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END IF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END FOR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539121" y="5365863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55301" name="Line 5"/>
          <p:cNvSpPr>
            <a:spLocks noChangeShapeType="1"/>
          </p:cNvSpPr>
          <p:nvPr/>
        </p:nvSpPr>
        <p:spPr bwMode="auto">
          <a:xfrm>
            <a:off x="2239016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2" name="Line 6"/>
          <p:cNvSpPr>
            <a:spLocks noChangeShapeType="1"/>
          </p:cNvSpPr>
          <p:nvPr/>
        </p:nvSpPr>
        <p:spPr bwMode="auto">
          <a:xfrm>
            <a:off x="2938911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>
            <a:off x="3638807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4338702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1655770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239211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309201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2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379190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3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449180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1655770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2392119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17</a:t>
            </a: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3092014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3791909" y="5482513"/>
            <a:ext cx="43473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-8</a:t>
            </a:r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4491804" y="548251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55315" name="Rectangle 19"/>
          <p:cNvSpPr>
            <a:spLocks noChangeArrowheads="1"/>
          </p:cNvSpPr>
          <p:nvPr/>
        </p:nvSpPr>
        <p:spPr bwMode="auto">
          <a:xfrm>
            <a:off x="6788335" y="5365863"/>
            <a:ext cx="699895" cy="5832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b="0">
                <a:latin typeface="Tahoma" charset="0"/>
              </a:rPr>
              <a:t>-8</a:t>
            </a:r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6321738" y="4945442"/>
            <a:ext cx="1609480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smallestSoFar</a:t>
            </a:r>
          </a:p>
        </p:txBody>
      </p:sp>
      <p:sp>
        <p:nvSpPr>
          <p:cNvPr id="55318" name="Rectangle 22"/>
          <p:cNvSpPr>
            <a:spLocks noChangeArrowheads="1"/>
          </p:cNvSpPr>
          <p:nvPr/>
        </p:nvSpPr>
        <p:spPr bwMode="auto">
          <a:xfrm>
            <a:off x="6788335" y="4199371"/>
            <a:ext cx="699895" cy="5832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b="0">
                <a:latin typeface="Tahoma" charset="0"/>
              </a:rPr>
              <a:t>3</a:t>
            </a:r>
          </a:p>
        </p:txBody>
      </p:sp>
      <p:sp>
        <p:nvSpPr>
          <p:cNvPr id="55319" name="Text Box 23"/>
          <p:cNvSpPr txBox="1">
            <a:spLocks noChangeArrowheads="1"/>
          </p:cNvSpPr>
          <p:nvPr/>
        </p:nvSpPr>
        <p:spPr bwMode="auto">
          <a:xfrm>
            <a:off x="6555037" y="3849424"/>
            <a:ext cx="971741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counter</a:t>
            </a:r>
            <a:endParaRPr lang="en-US" altLang="es-PE" sz="1837" b="0" dirty="0">
              <a:latin typeface="Tahoma" charset="0"/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324906" y="3886200"/>
            <a:ext cx="46659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24" title="Pseudo code logo">
            <a:extLst>
              <a:ext uri="{FF2B5EF4-FFF2-40B4-BE49-F238E27FC236}">
                <a16:creationId xmlns:a16="http://schemas.microsoft.com/office/drawing/2014/main" id="{266DBC5A-801D-0C4A-832D-12F0B78F9B64}"/>
              </a:ext>
            </a:extLst>
          </p:cNvPr>
          <p:cNvSpPr/>
          <p:nvPr/>
        </p:nvSpPr>
        <p:spPr>
          <a:xfrm>
            <a:off x="7699736" y="364445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69963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F0499CF5-91FB-E146-9002-35631FFE5560}"/>
              </a:ext>
            </a:extLst>
          </p:cNvPr>
          <p:cNvSpPr txBox="1"/>
          <p:nvPr/>
        </p:nvSpPr>
        <p:spPr>
          <a:xfrm>
            <a:off x="6321738" y="5482513"/>
            <a:ext cx="2365062" cy="8420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Another Trace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endParaRPr lang="en-US" altLang="es-PE" sz="2143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←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randomArray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[0]</a:t>
            </a:r>
          </a:p>
          <a:p>
            <a:pPr lvl="1" eaLnBrk="1" hangingPunct="1">
              <a:buFontTx/>
              <a:buNone/>
            </a:pP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FOR counter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← 1 to 4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&gt; randomArray[counter])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THEN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← randomArray[counter]</a:t>
            </a:r>
            <a:endParaRPr lang="en-US" altLang="es-PE" sz="2143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END IF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END FOR </a:t>
            </a:r>
            <a:r>
              <a:rPr lang="en-US" altLang="es-PE" sz="2143" dirty="0">
                <a:solidFill>
                  <a:srgbClr val="4E8F00"/>
                </a:solidFill>
                <a:latin typeface="Consolas" charset="0"/>
                <a:ea typeface="Consolas" charset="0"/>
                <a:cs typeface="Consolas" charset="0"/>
              </a:rPr>
              <a:t>// Back to the top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539121" y="5365863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56325" name="Line 5"/>
          <p:cNvSpPr>
            <a:spLocks noChangeShapeType="1"/>
          </p:cNvSpPr>
          <p:nvPr/>
        </p:nvSpPr>
        <p:spPr bwMode="auto">
          <a:xfrm>
            <a:off x="2239016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>
            <a:off x="2938911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>
            <a:off x="3638807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>
            <a:off x="4338702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1655770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239211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309201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2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379190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3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449180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1655770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2392119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17</a:t>
            </a: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3092014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3791909" y="5482513"/>
            <a:ext cx="43473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-8</a:t>
            </a: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4491804" y="548251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56339" name="Rectangle 19"/>
          <p:cNvSpPr>
            <a:spLocks noChangeArrowheads="1"/>
          </p:cNvSpPr>
          <p:nvPr/>
        </p:nvSpPr>
        <p:spPr bwMode="auto">
          <a:xfrm>
            <a:off x="6788335" y="5365863"/>
            <a:ext cx="699895" cy="5832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b="0">
                <a:latin typeface="Tahoma" charset="0"/>
              </a:rPr>
              <a:t>-8</a:t>
            </a: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6321738" y="4945442"/>
            <a:ext cx="1609480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smallestSoFar</a:t>
            </a:r>
          </a:p>
        </p:txBody>
      </p:sp>
      <p:sp>
        <p:nvSpPr>
          <p:cNvPr id="56341" name="Rectangle 21"/>
          <p:cNvSpPr>
            <a:spLocks noChangeArrowheads="1"/>
          </p:cNvSpPr>
          <p:nvPr/>
        </p:nvSpPr>
        <p:spPr bwMode="auto">
          <a:xfrm>
            <a:off x="6788335" y="4199371"/>
            <a:ext cx="699895" cy="5832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b="0" dirty="0">
                <a:latin typeface="Tahoma" charset="0"/>
              </a:rPr>
              <a:t>3</a:t>
            </a:r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6555037" y="3849424"/>
            <a:ext cx="971741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counter</a:t>
            </a:r>
            <a:endParaRPr lang="en-US" altLang="es-PE" sz="1837" b="0" dirty="0">
              <a:latin typeface="Tahoma" charset="0"/>
            </a:endParaRPr>
          </a:p>
        </p:txBody>
      </p:sp>
      <p:sp>
        <p:nvSpPr>
          <p:cNvPr id="25" name="Freeform 25"/>
          <p:cNvSpPr>
            <a:spLocks/>
          </p:cNvSpPr>
          <p:nvPr/>
        </p:nvSpPr>
        <p:spPr bwMode="auto">
          <a:xfrm>
            <a:off x="67028" y="2737990"/>
            <a:ext cx="719337" cy="1516439"/>
          </a:xfrm>
          <a:custGeom>
            <a:avLst/>
            <a:gdLst>
              <a:gd name="T0" fmla="*/ 624998750 w 296"/>
              <a:gd name="T1" fmla="*/ 1572577500 h 624"/>
              <a:gd name="T2" fmla="*/ 20161250 w 296"/>
              <a:gd name="T3" fmla="*/ 483870000 h 624"/>
              <a:gd name="T4" fmla="*/ 745966250 w 296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6" h="624">
                <a:moveTo>
                  <a:pt x="248" y="624"/>
                </a:moveTo>
                <a:cubicBezTo>
                  <a:pt x="124" y="460"/>
                  <a:pt x="0" y="296"/>
                  <a:pt x="8" y="192"/>
                </a:cubicBezTo>
                <a:cubicBezTo>
                  <a:pt x="16" y="88"/>
                  <a:pt x="156" y="44"/>
                  <a:pt x="296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786365" y="2737990"/>
            <a:ext cx="11664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26" title="Pseudo code logo">
            <a:extLst>
              <a:ext uri="{FF2B5EF4-FFF2-40B4-BE49-F238E27FC236}">
                <a16:creationId xmlns:a16="http://schemas.microsoft.com/office/drawing/2014/main" id="{266DBC5A-801D-0C4A-832D-12F0B78F9B64}"/>
              </a:ext>
            </a:extLst>
          </p:cNvPr>
          <p:cNvSpPr/>
          <p:nvPr/>
        </p:nvSpPr>
        <p:spPr>
          <a:xfrm>
            <a:off x="7699736" y="364445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32514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3F8CF50-223C-8549-B0E7-25BDC9FA29C7}"/>
              </a:ext>
            </a:extLst>
          </p:cNvPr>
          <p:cNvSpPr txBox="1"/>
          <p:nvPr/>
        </p:nvSpPr>
        <p:spPr>
          <a:xfrm>
            <a:off x="6321738" y="5482513"/>
            <a:ext cx="2365062" cy="8420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Another Trace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endParaRPr lang="en-US" altLang="es-PE" sz="2143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←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randomArray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[0]</a:t>
            </a:r>
          </a:p>
          <a:p>
            <a:pPr lvl="1" eaLnBrk="1" hangingPunct="1">
              <a:buFontTx/>
              <a:buNone/>
            </a:pP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FOR counter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← 1 to 4 </a:t>
            </a:r>
            <a:r>
              <a:rPr lang="en-US" altLang="es-PE" sz="2143" dirty="0">
                <a:solidFill>
                  <a:srgbClr val="4E8F00"/>
                </a:solidFill>
                <a:latin typeface="Consolas" charset="0"/>
                <a:ea typeface="Consolas" charset="0"/>
                <a:cs typeface="Consolas" charset="0"/>
              </a:rPr>
              <a:t>// increment to 4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&gt; randomArray[counter])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THEN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← randomArray[counter]</a:t>
            </a:r>
            <a:endParaRPr lang="en-US" altLang="es-PE" sz="2143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END IF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END FOR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539121" y="5365863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2239016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2938911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3638807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4338702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1655770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239211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309201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2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379190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3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449180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1655770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2392119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17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3092014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3791909" y="5482513"/>
            <a:ext cx="43473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-8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4491804" y="548251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6788335" y="5365863"/>
            <a:ext cx="699895" cy="5832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b="0">
                <a:latin typeface="Tahoma" charset="0"/>
              </a:rPr>
              <a:t>-8</a:t>
            </a:r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6321738" y="4945442"/>
            <a:ext cx="1609480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smallestSoFar</a:t>
            </a:r>
          </a:p>
        </p:txBody>
      </p:sp>
      <p:sp>
        <p:nvSpPr>
          <p:cNvPr id="57365" name="Rectangle 21"/>
          <p:cNvSpPr>
            <a:spLocks noChangeArrowheads="1"/>
          </p:cNvSpPr>
          <p:nvPr/>
        </p:nvSpPr>
        <p:spPr bwMode="auto">
          <a:xfrm>
            <a:off x="6788335" y="4199371"/>
            <a:ext cx="699895" cy="5832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b="0">
                <a:latin typeface="Tahoma" charset="0"/>
              </a:rPr>
              <a:t>4</a:t>
            </a:r>
          </a:p>
        </p:txBody>
      </p:sp>
      <p:sp>
        <p:nvSpPr>
          <p:cNvPr id="57366" name="Text Box 22"/>
          <p:cNvSpPr txBox="1">
            <a:spLocks noChangeArrowheads="1"/>
          </p:cNvSpPr>
          <p:nvPr/>
        </p:nvSpPr>
        <p:spPr bwMode="auto">
          <a:xfrm>
            <a:off x="6555037" y="3849424"/>
            <a:ext cx="971741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counter</a:t>
            </a:r>
            <a:endParaRPr lang="en-US" altLang="es-PE" sz="1837" b="0" dirty="0">
              <a:latin typeface="Tahoma" charset="0"/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324906" y="2743200"/>
            <a:ext cx="46659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24" title="Pseudo code logo">
            <a:extLst>
              <a:ext uri="{FF2B5EF4-FFF2-40B4-BE49-F238E27FC236}">
                <a16:creationId xmlns:a16="http://schemas.microsoft.com/office/drawing/2014/main" id="{266DBC5A-801D-0C4A-832D-12F0B78F9B64}"/>
              </a:ext>
            </a:extLst>
          </p:cNvPr>
          <p:cNvSpPr/>
          <p:nvPr/>
        </p:nvSpPr>
        <p:spPr>
          <a:xfrm>
            <a:off x="7699736" y="364445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10395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35DB465-664E-0A4D-8B97-16D865540E2C}"/>
              </a:ext>
            </a:extLst>
          </p:cNvPr>
          <p:cNvSpPr txBox="1"/>
          <p:nvPr/>
        </p:nvSpPr>
        <p:spPr>
          <a:xfrm>
            <a:off x="6321738" y="5482513"/>
            <a:ext cx="2365062" cy="8420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Another Trace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endParaRPr lang="en-US" altLang="es-PE" sz="2143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←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randomArray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[0]</a:t>
            </a:r>
          </a:p>
          <a:p>
            <a:pPr lvl="1" eaLnBrk="1" hangingPunct="1">
              <a:buFontTx/>
              <a:buNone/>
            </a:pP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FOR counter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← 1 to 4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&gt; randomArray[counter])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THEN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← randomArray[counter]</a:t>
            </a:r>
            <a:endParaRPr lang="en-US" altLang="es-PE" sz="2143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END IF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END FOR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539121" y="5365863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2239016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2938911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3638807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4338702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1655770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239211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309201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2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379190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3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449180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solidFill>
                  <a:srgbClr val="FF0000"/>
                </a:solidFill>
                <a:latin typeface="Tahoma" charset="0"/>
              </a:rPr>
              <a:t>4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655770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2392119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17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3092014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3791909" y="5482513"/>
            <a:ext cx="43473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-8</a:t>
            </a:r>
          </a:p>
        </p:txBody>
      </p:sp>
      <p:sp>
        <p:nvSpPr>
          <p:cNvPr id="58386" name="Text Box 18"/>
          <p:cNvSpPr txBox="1">
            <a:spLocks noChangeArrowheads="1"/>
          </p:cNvSpPr>
          <p:nvPr/>
        </p:nvSpPr>
        <p:spPr bwMode="auto">
          <a:xfrm>
            <a:off x="4491804" y="548251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58387" name="Rectangle 19"/>
          <p:cNvSpPr>
            <a:spLocks noChangeArrowheads="1"/>
          </p:cNvSpPr>
          <p:nvPr/>
        </p:nvSpPr>
        <p:spPr bwMode="auto">
          <a:xfrm>
            <a:off x="6788335" y="5365863"/>
            <a:ext cx="699895" cy="5832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b="0">
                <a:latin typeface="Tahoma" charset="0"/>
              </a:rPr>
              <a:t>-8</a:t>
            </a:r>
          </a:p>
        </p:txBody>
      </p:sp>
      <p:sp>
        <p:nvSpPr>
          <p:cNvPr id="58388" name="Text Box 20"/>
          <p:cNvSpPr txBox="1">
            <a:spLocks noChangeArrowheads="1"/>
          </p:cNvSpPr>
          <p:nvPr/>
        </p:nvSpPr>
        <p:spPr bwMode="auto">
          <a:xfrm>
            <a:off x="6321738" y="4945442"/>
            <a:ext cx="1609480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solidFill>
                  <a:srgbClr val="FF0000"/>
                </a:solidFill>
                <a:latin typeface="Tahoma" charset="0"/>
              </a:rPr>
              <a:t>smallestSoFar</a:t>
            </a:r>
          </a:p>
        </p:txBody>
      </p:sp>
      <p:sp>
        <p:nvSpPr>
          <p:cNvPr id="58390" name="Rectangle 22"/>
          <p:cNvSpPr>
            <a:spLocks noChangeArrowheads="1"/>
          </p:cNvSpPr>
          <p:nvPr/>
        </p:nvSpPr>
        <p:spPr bwMode="auto">
          <a:xfrm>
            <a:off x="6788335" y="4199371"/>
            <a:ext cx="699895" cy="5832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b="0">
                <a:latin typeface="Tahoma" charset="0"/>
              </a:rPr>
              <a:t>4</a:t>
            </a:r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6555037" y="3849424"/>
            <a:ext cx="971741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counter</a:t>
            </a:r>
            <a:endParaRPr lang="en-US" altLang="es-PE" sz="1837" b="0" dirty="0">
              <a:latin typeface="Tahoma" charset="0"/>
            </a:endParaRPr>
          </a:p>
        </p:txBody>
      </p:sp>
      <p:sp>
        <p:nvSpPr>
          <p:cNvPr id="58392" name="Text Box 24"/>
          <p:cNvSpPr txBox="1">
            <a:spLocks noChangeArrowheads="1"/>
          </p:cNvSpPr>
          <p:nvPr/>
        </p:nvSpPr>
        <p:spPr bwMode="auto">
          <a:xfrm>
            <a:off x="7488230" y="1872879"/>
            <a:ext cx="1222899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Is -8 &gt; 4?</a:t>
            </a:r>
          </a:p>
        </p:txBody>
      </p:sp>
      <p:sp>
        <p:nvSpPr>
          <p:cNvPr id="58393" name="Line 25"/>
          <p:cNvSpPr>
            <a:spLocks noChangeShapeType="1"/>
          </p:cNvSpPr>
          <p:nvPr/>
        </p:nvSpPr>
        <p:spPr bwMode="auto">
          <a:xfrm flipH="1">
            <a:off x="5486400" y="2091029"/>
            <a:ext cx="2040378" cy="7283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324906" y="3124200"/>
            <a:ext cx="46659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26" title="Pseudo code logo">
            <a:extLst>
              <a:ext uri="{FF2B5EF4-FFF2-40B4-BE49-F238E27FC236}">
                <a16:creationId xmlns:a16="http://schemas.microsoft.com/office/drawing/2014/main" id="{266DBC5A-801D-0C4A-832D-12F0B78F9B64}"/>
              </a:ext>
            </a:extLst>
          </p:cNvPr>
          <p:cNvSpPr/>
          <p:nvPr/>
        </p:nvSpPr>
        <p:spPr>
          <a:xfrm>
            <a:off x="7699736" y="364445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61605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2C03CC2-A5D6-3843-B89B-F16E609408CF}"/>
              </a:ext>
            </a:extLst>
          </p:cNvPr>
          <p:cNvSpPr txBox="1"/>
          <p:nvPr/>
        </p:nvSpPr>
        <p:spPr>
          <a:xfrm>
            <a:off x="6321738" y="5482513"/>
            <a:ext cx="2365062" cy="8420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Another Trace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endParaRPr lang="en-US" altLang="es-PE" sz="2143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←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randomArray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[0]</a:t>
            </a:r>
          </a:p>
          <a:p>
            <a:pPr lvl="1" eaLnBrk="1" hangingPunct="1">
              <a:buFontTx/>
              <a:buNone/>
            </a:pP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FOR counter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← 1 to 4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&gt; randomArray[counter])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THEN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← randomArray[counter]</a:t>
            </a:r>
            <a:endParaRPr lang="en-US" altLang="es-PE" sz="2143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END IF </a:t>
            </a:r>
            <a:r>
              <a:rPr lang="en-US" altLang="es-PE" sz="2143" dirty="0">
                <a:solidFill>
                  <a:srgbClr val="4E8F00"/>
                </a:solidFill>
                <a:latin typeface="Consolas" charset="0"/>
                <a:ea typeface="Consolas" charset="0"/>
                <a:cs typeface="Consolas" charset="0"/>
              </a:rPr>
              <a:t>// No update happened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END FOR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539121" y="5365863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2239016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>
            <a:off x="2938911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>
            <a:off x="3638807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>
            <a:off x="4338702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1655770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239211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309201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2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379190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3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449180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1655770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2392119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17</a:t>
            </a: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3092014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59409" name="Text Box 17"/>
          <p:cNvSpPr txBox="1">
            <a:spLocks noChangeArrowheads="1"/>
          </p:cNvSpPr>
          <p:nvPr/>
        </p:nvSpPr>
        <p:spPr bwMode="auto">
          <a:xfrm>
            <a:off x="3791909" y="5482513"/>
            <a:ext cx="43473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-8</a:t>
            </a:r>
          </a:p>
        </p:txBody>
      </p: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4491804" y="548251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6788335" y="5365863"/>
            <a:ext cx="699895" cy="5832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b="0">
                <a:latin typeface="Tahoma" charset="0"/>
              </a:rPr>
              <a:t>-8</a:t>
            </a:r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6321738" y="4945442"/>
            <a:ext cx="1609480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smallestSoFar</a:t>
            </a:r>
          </a:p>
        </p:txBody>
      </p:sp>
      <p:sp>
        <p:nvSpPr>
          <p:cNvPr id="59414" name="Rectangle 22"/>
          <p:cNvSpPr>
            <a:spLocks noChangeArrowheads="1"/>
          </p:cNvSpPr>
          <p:nvPr/>
        </p:nvSpPr>
        <p:spPr bwMode="auto">
          <a:xfrm>
            <a:off x="6788335" y="4199371"/>
            <a:ext cx="699895" cy="5832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b="0">
                <a:latin typeface="Tahoma" charset="0"/>
              </a:rPr>
              <a:t>4</a:t>
            </a:r>
          </a:p>
        </p:txBody>
      </p:sp>
      <p:sp>
        <p:nvSpPr>
          <p:cNvPr id="59415" name="Text Box 23"/>
          <p:cNvSpPr txBox="1">
            <a:spLocks noChangeArrowheads="1"/>
          </p:cNvSpPr>
          <p:nvPr/>
        </p:nvSpPr>
        <p:spPr bwMode="auto">
          <a:xfrm>
            <a:off x="6555037" y="3849424"/>
            <a:ext cx="971741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counter</a:t>
            </a:r>
            <a:endParaRPr lang="en-US" altLang="es-PE" sz="1837" b="0" dirty="0">
              <a:latin typeface="Tahoma" charset="0"/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324906" y="3886200"/>
            <a:ext cx="46659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24" title="Pseudo code logo">
            <a:extLst>
              <a:ext uri="{FF2B5EF4-FFF2-40B4-BE49-F238E27FC236}">
                <a16:creationId xmlns:a16="http://schemas.microsoft.com/office/drawing/2014/main" id="{266DBC5A-801D-0C4A-832D-12F0B78F9B64}"/>
              </a:ext>
            </a:extLst>
          </p:cNvPr>
          <p:cNvSpPr/>
          <p:nvPr/>
        </p:nvSpPr>
        <p:spPr>
          <a:xfrm>
            <a:off x="7699736" y="364445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45087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43C39D51-10C9-CB4C-84B6-CB9FABFE49D9}"/>
              </a:ext>
            </a:extLst>
          </p:cNvPr>
          <p:cNvSpPr txBox="1"/>
          <p:nvPr/>
        </p:nvSpPr>
        <p:spPr>
          <a:xfrm>
            <a:off x="6321738" y="5482513"/>
            <a:ext cx="2365062" cy="8420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Another Trace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endParaRPr lang="en-US" altLang="es-PE" sz="2143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←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randomArray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[0]</a:t>
            </a:r>
          </a:p>
          <a:p>
            <a:pPr lvl="1" eaLnBrk="1" hangingPunct="1">
              <a:buFontTx/>
              <a:buNone/>
            </a:pP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FOR counter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← 1 to 4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&gt; randomArray[counter])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THEN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← randomArray[counter]</a:t>
            </a:r>
            <a:endParaRPr lang="en-US" altLang="es-PE" sz="2143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END IF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END FOR </a:t>
            </a:r>
            <a:r>
              <a:rPr lang="en-US" altLang="es-PE" sz="2143" dirty="0">
                <a:solidFill>
                  <a:srgbClr val="4E8F00"/>
                </a:solidFill>
                <a:latin typeface="Consolas" charset="0"/>
                <a:ea typeface="Consolas" charset="0"/>
                <a:cs typeface="Consolas" charset="0"/>
              </a:rPr>
              <a:t>// Back to the top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539121" y="5365863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2239016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2938911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>
            <a:off x="3638807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>
            <a:off x="4338702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1655770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239211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309201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2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79190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3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449180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1655770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2392119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17</a:t>
            </a:r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3092014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3791909" y="5482513"/>
            <a:ext cx="43473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-8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4491804" y="548251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6788335" y="5365863"/>
            <a:ext cx="699895" cy="5832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b="0">
                <a:latin typeface="Tahoma" charset="0"/>
              </a:rPr>
              <a:t>-8</a:t>
            </a:r>
          </a:p>
        </p:txBody>
      </p:sp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6321738" y="4945442"/>
            <a:ext cx="1609480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smallestSoFar</a:t>
            </a:r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6788335" y="4199371"/>
            <a:ext cx="699895" cy="5832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b="0" dirty="0">
                <a:latin typeface="Tahoma" charset="0"/>
              </a:rPr>
              <a:t>4</a:t>
            </a:r>
          </a:p>
        </p:txBody>
      </p:sp>
      <p:sp>
        <p:nvSpPr>
          <p:cNvPr id="60438" name="Text Box 22"/>
          <p:cNvSpPr txBox="1">
            <a:spLocks noChangeArrowheads="1"/>
          </p:cNvSpPr>
          <p:nvPr/>
        </p:nvSpPr>
        <p:spPr bwMode="auto">
          <a:xfrm>
            <a:off x="6555037" y="3849424"/>
            <a:ext cx="971741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counter</a:t>
            </a:r>
            <a:endParaRPr lang="en-US" altLang="es-PE" sz="1837" b="0" dirty="0">
              <a:latin typeface="Tahoma" charset="0"/>
            </a:endParaRPr>
          </a:p>
        </p:txBody>
      </p:sp>
      <p:sp>
        <p:nvSpPr>
          <p:cNvPr id="25" name="Freeform 25"/>
          <p:cNvSpPr>
            <a:spLocks/>
          </p:cNvSpPr>
          <p:nvPr/>
        </p:nvSpPr>
        <p:spPr bwMode="auto">
          <a:xfrm>
            <a:off x="67028" y="2737990"/>
            <a:ext cx="719337" cy="1516439"/>
          </a:xfrm>
          <a:custGeom>
            <a:avLst/>
            <a:gdLst>
              <a:gd name="T0" fmla="*/ 624998750 w 296"/>
              <a:gd name="T1" fmla="*/ 1572577500 h 624"/>
              <a:gd name="T2" fmla="*/ 20161250 w 296"/>
              <a:gd name="T3" fmla="*/ 483870000 h 624"/>
              <a:gd name="T4" fmla="*/ 745966250 w 296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6" h="624">
                <a:moveTo>
                  <a:pt x="248" y="624"/>
                </a:moveTo>
                <a:cubicBezTo>
                  <a:pt x="124" y="460"/>
                  <a:pt x="0" y="296"/>
                  <a:pt x="8" y="192"/>
                </a:cubicBezTo>
                <a:cubicBezTo>
                  <a:pt x="16" y="88"/>
                  <a:pt x="156" y="44"/>
                  <a:pt x="296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786365" y="2737990"/>
            <a:ext cx="11664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26" title="Pseudo code logo">
            <a:extLst>
              <a:ext uri="{FF2B5EF4-FFF2-40B4-BE49-F238E27FC236}">
                <a16:creationId xmlns:a16="http://schemas.microsoft.com/office/drawing/2014/main" id="{266DBC5A-801D-0C4A-832D-12F0B78F9B64}"/>
              </a:ext>
            </a:extLst>
          </p:cNvPr>
          <p:cNvSpPr/>
          <p:nvPr/>
        </p:nvSpPr>
        <p:spPr>
          <a:xfrm>
            <a:off x="7699736" y="364445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38141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791B58D-C7C2-804A-8205-FD822F720757}"/>
              </a:ext>
            </a:extLst>
          </p:cNvPr>
          <p:cNvSpPr txBox="1"/>
          <p:nvPr/>
        </p:nvSpPr>
        <p:spPr>
          <a:xfrm>
            <a:off x="6321738" y="5482513"/>
            <a:ext cx="2365062" cy="8420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Another Trace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endParaRPr lang="en-US" altLang="es-PE" sz="2143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←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randomArray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[0]</a:t>
            </a:r>
          </a:p>
          <a:p>
            <a:pPr lvl="1" eaLnBrk="1" hangingPunct="1">
              <a:buFontTx/>
              <a:buNone/>
            </a:pP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FOR counter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← 1 to 4 </a:t>
            </a:r>
            <a:r>
              <a:rPr lang="en-US" altLang="es-PE" sz="2143" dirty="0">
                <a:solidFill>
                  <a:srgbClr val="4E8F00"/>
                </a:solidFill>
                <a:latin typeface="Consolas" charset="0"/>
                <a:ea typeface="Consolas" charset="0"/>
                <a:cs typeface="Consolas" charset="0"/>
              </a:rPr>
              <a:t>// increment to 5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&gt; randomArray[counter])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THEN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← randomArray[counter]</a:t>
            </a:r>
            <a:endParaRPr lang="en-US" altLang="es-PE" sz="2143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END IF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END FOR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1539121" y="5365863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239016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>
            <a:off x="2938911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3638807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>
            <a:off x="4338702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1655770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239211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309201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2</a:t>
            </a: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379190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3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449180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1655770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2392119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17</a:t>
            </a:r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3092014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3791909" y="5482513"/>
            <a:ext cx="43473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-8</a:t>
            </a:r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4491804" y="548251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6788335" y="5365863"/>
            <a:ext cx="699895" cy="5832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b="0">
                <a:latin typeface="Tahoma" charset="0"/>
              </a:rPr>
              <a:t>-8</a:t>
            </a:r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6321738" y="4945442"/>
            <a:ext cx="1609480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smallestSoFar</a:t>
            </a:r>
          </a:p>
        </p:txBody>
      </p:sp>
      <p:sp>
        <p:nvSpPr>
          <p:cNvPr id="61461" name="Rectangle 21"/>
          <p:cNvSpPr>
            <a:spLocks noChangeArrowheads="1"/>
          </p:cNvSpPr>
          <p:nvPr/>
        </p:nvSpPr>
        <p:spPr bwMode="auto">
          <a:xfrm>
            <a:off x="6788335" y="4199371"/>
            <a:ext cx="699895" cy="5832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b="0">
                <a:latin typeface="Tahoma" charset="0"/>
              </a:rPr>
              <a:t>5</a:t>
            </a:r>
          </a:p>
        </p:txBody>
      </p:sp>
      <p:sp>
        <p:nvSpPr>
          <p:cNvPr id="61462" name="Text Box 22"/>
          <p:cNvSpPr txBox="1">
            <a:spLocks noChangeArrowheads="1"/>
          </p:cNvSpPr>
          <p:nvPr/>
        </p:nvSpPr>
        <p:spPr bwMode="auto">
          <a:xfrm>
            <a:off x="6555037" y="3849424"/>
            <a:ext cx="971741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counter</a:t>
            </a:r>
            <a:endParaRPr lang="en-US" altLang="es-PE" sz="1837" b="0" dirty="0">
              <a:latin typeface="Tahoma" charset="0"/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324906" y="2743200"/>
            <a:ext cx="46659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24" title="Pseudo code logo">
            <a:extLst>
              <a:ext uri="{FF2B5EF4-FFF2-40B4-BE49-F238E27FC236}">
                <a16:creationId xmlns:a16="http://schemas.microsoft.com/office/drawing/2014/main" id="{266DBC5A-801D-0C4A-832D-12F0B78F9B64}"/>
              </a:ext>
            </a:extLst>
          </p:cNvPr>
          <p:cNvSpPr/>
          <p:nvPr/>
        </p:nvSpPr>
        <p:spPr>
          <a:xfrm>
            <a:off x="7699736" y="364445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30441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BE7374DC-4F72-1A4B-BC28-23B30A93AE10}"/>
              </a:ext>
            </a:extLst>
          </p:cNvPr>
          <p:cNvSpPr txBox="1"/>
          <p:nvPr/>
        </p:nvSpPr>
        <p:spPr>
          <a:xfrm>
            <a:off x="6321738" y="5482513"/>
            <a:ext cx="2365062" cy="8420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s-PE"/>
              <a:t>Another Trace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endParaRPr lang="en-US" altLang="es-PE" sz="2143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← 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randomArray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[0]</a:t>
            </a:r>
          </a:p>
          <a:p>
            <a:pPr lvl="1" eaLnBrk="1" hangingPunct="1">
              <a:buFontTx/>
              <a:buNone/>
            </a:pP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FOR counter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← 1 to 4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&gt; randomArray[counter]) 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THEN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s-PE" sz="2143" dirty="0" err="1">
                <a:latin typeface="Consolas" charset="0"/>
                <a:ea typeface="Consolas" charset="0"/>
                <a:cs typeface="Consolas" charset="0"/>
              </a:rPr>
              <a:t>smallestSoFar</a:t>
            </a: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s-PE" sz="2143">
                <a:latin typeface="Consolas" charset="0"/>
                <a:ea typeface="Consolas" charset="0"/>
                <a:cs typeface="Consolas" charset="0"/>
              </a:rPr>
              <a:t>← randomArray[counter]</a:t>
            </a:r>
            <a:endParaRPr lang="en-US" altLang="es-PE" sz="2143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	END IF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latin typeface="Consolas" charset="0"/>
                <a:ea typeface="Consolas" charset="0"/>
                <a:cs typeface="Consolas" charset="0"/>
              </a:rPr>
              <a:t>END FOR</a:t>
            </a:r>
          </a:p>
          <a:p>
            <a:pPr lvl="1" eaLnBrk="1" hangingPunct="1">
              <a:buFontTx/>
              <a:buNone/>
            </a:pPr>
            <a:r>
              <a:rPr lang="en-US" altLang="es-PE" sz="2143" dirty="0">
                <a:solidFill>
                  <a:srgbClr val="4E8F00"/>
                </a:solidFill>
                <a:latin typeface="Consolas" charset="0"/>
                <a:ea typeface="Consolas" charset="0"/>
                <a:cs typeface="Consolas" charset="0"/>
              </a:rPr>
              <a:t>// Done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1539121" y="5365863"/>
            <a:ext cx="3499476" cy="699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>
            <a:off x="2239016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>
            <a:off x="2938911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>
            <a:off x="3638807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>
            <a:off x="4338702" y="5365863"/>
            <a:ext cx="0" cy="6998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1655770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0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239211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</a:t>
            </a: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309201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2</a:t>
            </a:r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3791909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3</a:t>
            </a: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4491804" y="4899267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1655770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2392119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17</a:t>
            </a:r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3092014" y="5482513"/>
            <a:ext cx="486030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42</a:t>
            </a:r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3791909" y="5482513"/>
            <a:ext cx="434734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solidFill>
                  <a:srgbClr val="FF0000"/>
                </a:solidFill>
                <a:latin typeface="Tahoma" charset="0"/>
              </a:rPr>
              <a:t>-8</a:t>
            </a:r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4491804" y="5482513"/>
            <a:ext cx="335348" cy="42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143" b="0">
                <a:latin typeface="Tahoma" charset="0"/>
              </a:rPr>
              <a:t>4</a:t>
            </a:r>
          </a:p>
        </p:txBody>
      </p:sp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6788335" y="5365863"/>
            <a:ext cx="699895" cy="5832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b="0">
                <a:latin typeface="Tahoma" charset="0"/>
              </a:rPr>
              <a:t>-8</a:t>
            </a:r>
          </a:p>
        </p:txBody>
      </p:sp>
      <p:sp>
        <p:nvSpPr>
          <p:cNvPr id="62484" name="Text Box 20"/>
          <p:cNvSpPr txBox="1">
            <a:spLocks noChangeArrowheads="1"/>
          </p:cNvSpPr>
          <p:nvPr/>
        </p:nvSpPr>
        <p:spPr bwMode="auto">
          <a:xfrm>
            <a:off x="6321738" y="4945442"/>
            <a:ext cx="1609480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smallestSoFar</a:t>
            </a:r>
          </a:p>
        </p:txBody>
      </p:sp>
      <p:sp>
        <p:nvSpPr>
          <p:cNvPr id="62485" name="Rectangle 21"/>
          <p:cNvSpPr>
            <a:spLocks noChangeArrowheads="1"/>
          </p:cNvSpPr>
          <p:nvPr/>
        </p:nvSpPr>
        <p:spPr bwMode="auto">
          <a:xfrm>
            <a:off x="6788335" y="4199371"/>
            <a:ext cx="699895" cy="5832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PE" b="0">
                <a:latin typeface="Tahoma" charset="0"/>
              </a:rPr>
              <a:t>5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6555037" y="3849424"/>
            <a:ext cx="971741" cy="3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837" b="0">
                <a:latin typeface="Tahoma" charset="0"/>
              </a:rPr>
              <a:t>counter</a:t>
            </a:r>
            <a:endParaRPr lang="en-US" altLang="es-PE" sz="1837" b="0" dirty="0">
              <a:latin typeface="Tahoma" charset="0"/>
            </a:endParaRPr>
          </a:p>
        </p:txBody>
      </p:sp>
      <p:sp>
        <p:nvSpPr>
          <p:cNvPr id="62488" name="Oval 24"/>
          <p:cNvSpPr>
            <a:spLocks noChangeArrowheads="1"/>
          </p:cNvSpPr>
          <p:nvPr/>
        </p:nvSpPr>
        <p:spPr bwMode="auto">
          <a:xfrm>
            <a:off x="6088440" y="4899266"/>
            <a:ext cx="2099685" cy="11664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 Unicode MS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 Unicode MS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 Unicode MS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 Unicode MS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 b="1">
                <a:solidFill>
                  <a:schemeClr val="tx1"/>
                </a:solidFill>
                <a:latin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b="0">
              <a:latin typeface="Tahoma" charset="0"/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324906" y="4648200"/>
            <a:ext cx="46659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25" title="Pseudo code logo">
            <a:extLst>
              <a:ext uri="{FF2B5EF4-FFF2-40B4-BE49-F238E27FC236}">
                <a16:creationId xmlns:a16="http://schemas.microsoft.com/office/drawing/2014/main" id="{266DBC5A-801D-0C4A-832D-12F0B78F9B64}"/>
              </a:ext>
            </a:extLst>
          </p:cNvPr>
          <p:cNvSpPr/>
          <p:nvPr/>
        </p:nvSpPr>
        <p:spPr>
          <a:xfrm>
            <a:off x="7699736" y="364445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50022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9B2B26B-67D1-C649-8BA1-D250063BD1D4}"/>
              </a:ext>
            </a:extLst>
          </p:cNvPr>
          <p:cNvSpPr txBox="1"/>
          <p:nvPr/>
        </p:nvSpPr>
        <p:spPr>
          <a:xfrm>
            <a:off x="6321738" y="5482513"/>
            <a:ext cx="2365062" cy="8420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159D2D4D-A91F-4A4E-99D6-D2B3D626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Finding the Minimum using a Method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6ED1BDAC-5714-4181-A151-1E213C472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eaLnBrk="1" hangingPunct="1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 algn="l" eaLnBrk="1" hangingPunct="1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temp = A[0]; </a:t>
            </a:r>
          </a:p>
          <a:p>
            <a:pPr marL="0" indent="0" algn="l" eaLnBrk="1" hangingPunct="1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en-US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1; </a:t>
            </a:r>
            <a:r>
              <a:rPr lang="en-US" altLang="en-US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altLang="en-US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A.length</a:t>
            </a:r>
            <a:r>
              <a:rPr lang="en-US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altLang="en-US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++)  	</a:t>
            </a:r>
            <a:br>
              <a:rPr lang="en-US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</a:p>
          <a:p>
            <a:pPr marL="0" indent="0" algn="l" eaLnBrk="1" hangingPunct="1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(temp &gt; A[</a:t>
            </a:r>
            <a:r>
              <a:rPr lang="en-US" altLang="en-US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]) {</a:t>
            </a:r>
          </a:p>
          <a:p>
            <a:pPr marL="0" indent="0" algn="l" eaLnBrk="1" hangingPunct="1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    temp = A[</a:t>
            </a:r>
            <a:r>
              <a:rPr lang="en-US" altLang="en-US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pPr marL="0" indent="0" algn="l" eaLnBrk="1" hangingPunct="1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	} </a:t>
            </a:r>
          </a:p>
          <a:p>
            <a:pPr marL="0" indent="0" algn="l" eaLnBrk="1" hangingPunct="1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eaLnBrk="1" hangingPunct="1">
              <a:lnSpc>
                <a:spcPct val="80000"/>
              </a:lnSpc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Parameters match in position and type, so the name doesn't matter.  Arrays are a reference type in Java.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AE456-54DD-4772-875B-30ED35F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0761BA-4A3B-4305-8B32-708CF3B9C13D}" type="datetime1">
              <a:rPr lang="en-US"/>
              <a:pPr>
                <a:defRPr/>
              </a:pPr>
              <a:t>9/16/20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F0834-8AF8-4481-B8AD-C54819C51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</a:t>
            </a:r>
          </a:p>
        </p:txBody>
      </p:sp>
      <p:sp>
        <p:nvSpPr>
          <p:cNvPr id="39941" name="Slide Number Placeholder 3">
            <a:extLst>
              <a:ext uri="{FF2B5EF4-FFF2-40B4-BE49-F238E27FC236}">
                <a16:creationId xmlns:a16="http://schemas.microsoft.com/office/drawing/2014/main" id="{DD84832C-C82C-4FE1-8BD4-B5D0ACD0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A9C787E3-D4B3-4877-A426-C707FA66D8D5}" type="slidenum">
              <a:rPr lang="en-US" altLang="en-US" sz="900" smtClean="0">
                <a:solidFill>
                  <a:srgbClr val="898989"/>
                </a:solidFill>
              </a:rPr>
              <a:pPr/>
              <a:t>69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pic>
        <p:nvPicPr>
          <p:cNvPr id="7" name="Picture 10" descr="Java Logo">
            <a:extLst>
              <a:ext uri="{FF2B5EF4-FFF2-40B4-BE49-F238E27FC236}">
                <a16:creationId xmlns:a16="http://schemas.microsoft.com/office/drawing/2014/main" id="{A47EF068-EC08-494E-AA63-7A06A70BA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560" y="3124200"/>
            <a:ext cx="1074856" cy="10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536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4B93A4EB-478B-4FAB-8F36-2112840F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Array Creation Example 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13D52C3-F041-4CB1-9B0E-BD67AECD7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198" y="1727820"/>
            <a:ext cx="8093075" cy="4022725"/>
          </a:xfrm>
        </p:spPr>
        <p:txBody>
          <a:bodyPr>
            <a:normAutofit/>
          </a:bodyPr>
          <a:lstStyle/>
          <a:p>
            <a:pPr marL="0" indent="0" algn="l" eaLnBrk="1" hangingPunct="1"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1) Create an empty array.  By default, 0s are stored in the array.</a:t>
            </a:r>
          </a:p>
          <a:p>
            <a:pPr marL="0" indent="0" algn="l" eaLnBrk="1" hangingPunct="1">
              <a:buNone/>
            </a:pPr>
            <a:br>
              <a:rPr lang="en-US" altLang="en-US" sz="2800" dirty="0">
                <a:solidFill>
                  <a:srgbClr val="000000"/>
                </a:solidFill>
              </a:rPr>
            </a:br>
            <a:r>
              <a:rPr lang="en-US" altLang="en-US" sz="2800" dirty="0">
                <a:solidFill>
                  <a:srgbClr val="000000"/>
                </a:solidFill>
              </a:rPr>
              <a:t>	</a:t>
            </a:r>
            <a:r>
              <a:rPr lang="en-US" altLang="en-US" sz="2400" dirty="0" err="1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en-US" altLang="en-US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en-US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400" dirty="0" err="1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[5];</a:t>
            </a:r>
            <a:endParaRPr lang="en-US" altLang="en-US" sz="2800" dirty="0">
              <a:latin typeface="Consolas" charset="0"/>
              <a:ea typeface="Consolas" charset="0"/>
              <a:cs typeface="Consolas" charset="0"/>
            </a:endParaRPr>
          </a:p>
          <a:p>
            <a:pPr algn="l" eaLnBrk="1" hangingPunct="1"/>
            <a:endParaRPr lang="en-US" altLang="en-US" sz="2800" dirty="0"/>
          </a:p>
          <a:p>
            <a:pPr marL="0" indent="0" algn="l" eaLnBrk="1" hangingPunct="1">
              <a:buNone/>
            </a:pPr>
            <a:r>
              <a:rPr lang="en-US" altLang="en-US" sz="2800" dirty="0"/>
              <a:t>2) Creates and initializes in one line.  The stored values are show in { };</a:t>
            </a:r>
            <a:br>
              <a:rPr lang="en-US" altLang="en-US" sz="2800" dirty="0"/>
            </a:br>
            <a:br>
              <a:rPr lang="en-US" altLang="en-US" sz="2800" dirty="0"/>
            </a:br>
            <a:r>
              <a:rPr lang="en-US" altLang="en-US" sz="2800" dirty="0"/>
              <a:t>	</a:t>
            </a:r>
            <a:r>
              <a:rPr lang="en-US" altLang="en-US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en-US" altLang="en-US" sz="2400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 = {10, 20, 30, 40, 50};</a:t>
            </a:r>
          </a:p>
          <a:p>
            <a:pPr algn="l" eaLnBrk="1" hangingPunct="1"/>
            <a:endParaRPr lang="en-US" altLang="en-US" sz="2800" dirty="0"/>
          </a:p>
          <a:p>
            <a:pPr algn="l" eaLnBrk="1" hangingPunct="1"/>
            <a:endParaRPr lang="en-US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84CB3-FBEA-46A2-B3D3-3F3DBBEDB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9608D7-1C2C-42D2-A217-6CEF49C7779B}" type="datetime1">
              <a:rPr lang="en-US"/>
              <a:pPr>
                <a:defRPr/>
              </a:pPr>
              <a:t>9/16/20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E8335-5E1C-4C09-A2AD-FD83FB4C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</a:t>
            </a:r>
          </a:p>
        </p:txBody>
      </p:sp>
      <p:sp>
        <p:nvSpPr>
          <p:cNvPr id="24581" name="Slide Number Placeholder 3">
            <a:extLst>
              <a:ext uri="{FF2B5EF4-FFF2-40B4-BE49-F238E27FC236}">
                <a16:creationId xmlns:a16="http://schemas.microsoft.com/office/drawing/2014/main" id="{8FE32A41-5913-478E-B37F-BF8A96AA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476ADC0C-F453-4E51-9787-A2D8928E2791}" type="slidenum">
              <a:rPr lang="en-US" altLang="en-US" sz="900" smtClean="0">
                <a:solidFill>
                  <a:srgbClr val="898989"/>
                </a:solidFill>
              </a:rPr>
              <a:pPr/>
              <a:t>7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pic>
        <p:nvPicPr>
          <p:cNvPr id="7" name="Picture 10" descr="Java Logo">
            <a:extLst>
              <a:ext uri="{FF2B5EF4-FFF2-40B4-BE49-F238E27FC236}">
                <a16:creationId xmlns:a16="http://schemas.microsoft.com/office/drawing/2014/main" id="{A47EF068-EC08-494E-AA63-7A06A70BA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50684"/>
            <a:ext cx="1074856" cy="10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 Sharp Logo">
            <a:extLst>
              <a:ext uri="{FF2B5EF4-FFF2-40B4-BE49-F238E27FC236}">
                <a16:creationId xmlns:a16="http://schemas.microsoft.com/office/drawing/2014/main" id="{3A0B6E3C-A598-C844-9BA3-B042B7816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256" y="568945"/>
            <a:ext cx="994848" cy="95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6094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AAEC5F-79AC-2742-B5BF-EB8851A31E0E}"/>
              </a:ext>
            </a:extLst>
          </p:cNvPr>
          <p:cNvSpPr txBox="1"/>
          <p:nvPr/>
        </p:nvSpPr>
        <p:spPr>
          <a:xfrm>
            <a:off x="6321738" y="5482513"/>
            <a:ext cx="2365062" cy="8420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92EDF484-B933-4D6D-BCFA-37E781F9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z="4000" dirty="0"/>
              <a:t>Finding the Minimum using a Method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DBC177C5-05F4-43AF-98F9-5A90C5F0C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eaLnBrk="1" hangingPunct="1">
              <a:lnSpc>
                <a:spcPct val="80000"/>
              </a:lnSpc>
              <a:buNone/>
            </a:pPr>
            <a:endParaRPr lang="en-US" altLang="en-US" sz="2400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l" eaLnBrk="1" hangingPunct="1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 temp = A[0]; </a:t>
            </a:r>
          </a:p>
          <a:p>
            <a:pPr marL="0" indent="0" algn="l" eaLnBrk="1" hangingPunct="1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en-US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 = 1; </a:t>
            </a:r>
            <a:r>
              <a:rPr lang="en-US" altLang="en-US" sz="2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altLang="en-US" sz="2400" dirty="0" err="1">
                <a:latin typeface="Consolas" charset="0"/>
                <a:ea typeface="Consolas" charset="0"/>
                <a:cs typeface="Consolas" charset="0"/>
              </a:rPr>
              <a:t>A.Length</a:t>
            </a: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altLang="en-US" sz="2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++)  	</a:t>
            </a:r>
            <a:b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{ </a:t>
            </a:r>
          </a:p>
          <a:p>
            <a:pPr marL="0" indent="0" algn="l" eaLnBrk="1" hangingPunct="1">
              <a:lnSpc>
                <a:spcPct val="80000"/>
              </a:lnSpc>
              <a:buNone/>
            </a:pP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 (temp &gt; A[</a:t>
            </a:r>
            <a:r>
              <a:rPr lang="en-US" altLang="en-US" sz="2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]) {</a:t>
            </a:r>
          </a:p>
          <a:p>
            <a:pPr marL="0" indent="0" algn="l" eaLnBrk="1" hangingPunct="1">
              <a:lnSpc>
                <a:spcPct val="80000"/>
              </a:lnSpc>
              <a:buNone/>
            </a:pP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	    temp = A[</a:t>
            </a:r>
            <a:r>
              <a:rPr lang="en-US" altLang="en-US" sz="2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pPr marL="0" indent="0" algn="l" eaLnBrk="1" hangingPunct="1">
              <a:lnSpc>
                <a:spcPct val="80000"/>
              </a:lnSpc>
              <a:buNone/>
            </a:pP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 	} </a:t>
            </a:r>
          </a:p>
          <a:p>
            <a:pPr marL="0" indent="0" algn="l" eaLnBrk="1" hangingPunct="1">
              <a:lnSpc>
                <a:spcPct val="80000"/>
              </a:lnSpc>
              <a:buNone/>
            </a:pP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} 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eaLnBrk="1" hangingPunct="1">
              <a:lnSpc>
                <a:spcPct val="80000"/>
              </a:lnSpc>
              <a:buNone/>
            </a:pPr>
            <a:r>
              <a:rPr lang="en-US" altLang="en-US" sz="2800" dirty="0"/>
              <a:t>Parameters match in position and type, so the name doesn't matter.  Arrays are a reference type in C#.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01056-B77A-4290-84E4-536B5390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2408BE-BB3B-4E1C-AACC-B9EA427A330F}" type="datetime1">
              <a:rPr lang="en-US"/>
              <a:pPr>
                <a:defRPr/>
              </a:pPr>
              <a:t>9/16/20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F26F7-F4C3-40D5-BD87-24D15E76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</a:t>
            </a:r>
          </a:p>
        </p:txBody>
      </p:sp>
      <p:sp>
        <p:nvSpPr>
          <p:cNvPr id="40965" name="Slide Number Placeholder 3">
            <a:extLst>
              <a:ext uri="{FF2B5EF4-FFF2-40B4-BE49-F238E27FC236}">
                <a16:creationId xmlns:a16="http://schemas.microsoft.com/office/drawing/2014/main" id="{6C986FAC-E0ED-4249-91D7-6B114E55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F543B748-00C3-43DB-8132-46919D365228}" type="slidenum">
              <a:rPr lang="en-US" altLang="en-US" sz="900" smtClean="0">
                <a:solidFill>
                  <a:srgbClr val="898989"/>
                </a:solidFill>
              </a:rPr>
              <a:pPr/>
              <a:t>70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pic>
        <p:nvPicPr>
          <p:cNvPr id="7" name="Picture 6" descr="C Sharp Logo">
            <a:extLst>
              <a:ext uri="{FF2B5EF4-FFF2-40B4-BE49-F238E27FC236}">
                <a16:creationId xmlns:a16="http://schemas.microsoft.com/office/drawing/2014/main" id="{3A0B6E3C-A598-C844-9BA3-B042B7816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701" y="3048000"/>
            <a:ext cx="994848" cy="95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4158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3A70A1-5668-C549-8A04-273611A562CA}"/>
              </a:ext>
            </a:extLst>
          </p:cNvPr>
          <p:cNvSpPr txBox="1"/>
          <p:nvPr/>
        </p:nvSpPr>
        <p:spPr>
          <a:xfrm>
            <a:off x="6321738" y="5482513"/>
            <a:ext cx="2365062" cy="8420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92EDF484-B933-4D6D-BCFA-37E781F9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z="4000" dirty="0"/>
              <a:t>Finding the Minimum using a Method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DBC177C5-05F4-43AF-98F9-5A90C5F0C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eaLnBrk="1" hangingPunct="1">
              <a:lnSpc>
                <a:spcPct val="80000"/>
              </a:lnSpc>
              <a:buNone/>
            </a:pPr>
            <a:endParaRPr lang="en-US" altLang="en-US" sz="2000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l" eaLnBrk="1" hangingPunct="1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 temp = A[0]; </a:t>
            </a:r>
          </a:p>
          <a:p>
            <a:pPr marL="0" indent="0" algn="l" eaLnBrk="1" hangingPunct="1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en-US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 = 1; </a:t>
            </a:r>
            <a:r>
              <a:rPr lang="en-US" altLang="en-US" sz="2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alt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150</a:t>
            </a: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altLang="en-US" sz="2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++)  	</a:t>
            </a:r>
            <a:b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{ </a:t>
            </a:r>
          </a:p>
          <a:p>
            <a:pPr marL="0" indent="0" algn="l" eaLnBrk="1" hangingPunct="1">
              <a:lnSpc>
                <a:spcPct val="80000"/>
              </a:lnSpc>
              <a:buNone/>
            </a:pP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 (temp &gt; A[</a:t>
            </a:r>
            <a:r>
              <a:rPr lang="en-US" altLang="en-US" sz="2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]) { </a:t>
            </a:r>
          </a:p>
          <a:p>
            <a:pPr marL="0" indent="0" algn="l" eaLnBrk="1" hangingPunct="1">
              <a:lnSpc>
                <a:spcPct val="80000"/>
              </a:lnSpc>
              <a:buNone/>
            </a:pP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	    temp = A[</a:t>
            </a:r>
            <a:r>
              <a:rPr lang="en-US" altLang="en-US" sz="2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pPr marL="0" indent="0" algn="l" eaLnBrk="1" hangingPunct="1">
              <a:lnSpc>
                <a:spcPct val="80000"/>
              </a:lnSpc>
              <a:buNone/>
            </a:pP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 	} </a:t>
            </a:r>
          </a:p>
          <a:p>
            <a:pPr marL="0" indent="0" algn="l" eaLnBrk="1" hangingPunct="1">
              <a:lnSpc>
                <a:spcPct val="80000"/>
              </a:lnSpc>
              <a:buNone/>
            </a:pP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} </a:t>
            </a:r>
            <a:b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eaLnBrk="1" hangingPunct="1">
              <a:lnSpc>
                <a:spcPct val="80000"/>
              </a:lnSpc>
              <a:buNone/>
            </a:pPr>
            <a:r>
              <a:rPr lang="en-US" altLang="en-US" sz="2400" dirty="0"/>
              <a:t>No length attribute in C++.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01056-B77A-4290-84E4-536B5390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2408BE-BB3B-4E1C-AACC-B9EA427A330F}" type="datetime1">
              <a:rPr lang="en-US"/>
              <a:pPr>
                <a:defRPr/>
              </a:pPr>
              <a:t>9/16/20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F26F7-F4C3-40D5-BD87-24D15E76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</a:t>
            </a:r>
          </a:p>
        </p:txBody>
      </p:sp>
      <p:sp>
        <p:nvSpPr>
          <p:cNvPr id="40965" name="Slide Number Placeholder 3">
            <a:extLst>
              <a:ext uri="{FF2B5EF4-FFF2-40B4-BE49-F238E27FC236}">
                <a16:creationId xmlns:a16="http://schemas.microsoft.com/office/drawing/2014/main" id="{6C986FAC-E0ED-4249-91D7-6B114E55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F543B748-00C3-43DB-8132-46919D365228}" type="slidenum">
              <a:rPr lang="en-US" altLang="en-US" sz="900" smtClean="0">
                <a:solidFill>
                  <a:srgbClr val="898989"/>
                </a:solidFill>
              </a:rPr>
              <a:pPr/>
              <a:t>71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pic>
        <p:nvPicPr>
          <p:cNvPr id="8" name="Picture 7" descr="A logo showing C++" title="C++ Logo">
            <a:extLst>
              <a:ext uri="{FF2B5EF4-FFF2-40B4-BE49-F238E27FC236}">
                <a16:creationId xmlns:a16="http://schemas.microsoft.com/office/drawing/2014/main" id="{E45E3AE0-B2AA-7C40-B7F9-ECD399F19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666" y="3044060"/>
            <a:ext cx="818047" cy="91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104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CCE2C62A-4106-4ED6-89D9-2B257EBC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b="1" dirty="0"/>
              <a:t>Finding the sum or average using a method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047B41F3-1C8E-4D21-9B6C-86D47E8A9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59" y="1752600"/>
            <a:ext cx="8755063" cy="4022725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CREATE sum, average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BEGIN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     sum ← 0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     FOR </a:t>
            </a:r>
            <a:r>
              <a:rPr lang="en-US" altLang="en-US" sz="2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 ← 0 to </a:t>
            </a:r>
            <a:r>
              <a:rPr lang="en-US" altLang="en-US" sz="2400" dirty="0" err="1">
                <a:latin typeface="Consolas" charset="0"/>
                <a:ea typeface="Consolas" charset="0"/>
                <a:cs typeface="Consolas" charset="0"/>
              </a:rPr>
              <a:t>nums.length</a:t>
            </a: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 - 1</a:t>
            </a:r>
            <a:b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         </a:t>
            </a:r>
            <a:r>
              <a:rPr lang="en-US" altLang="en-US" sz="2400" dirty="0">
                <a:solidFill>
                  <a:srgbClr val="4E8F00"/>
                </a:solidFill>
                <a:latin typeface="Consolas" charset="0"/>
                <a:ea typeface="Consolas" charset="0"/>
                <a:cs typeface="Consolas" charset="0"/>
              </a:rPr>
              <a:t>// MOST IMPORTANT LINE IS HERE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         sum = sum + </a:t>
            </a:r>
            <a:r>
              <a:rPr lang="en-US" altLang="en-US" sz="2400" dirty="0" err="1">
                <a:latin typeface="Consolas" charset="0"/>
                <a:ea typeface="Consolas" charset="0"/>
                <a:cs typeface="Consolas" charset="0"/>
              </a:rPr>
              <a:t>nums</a:t>
            </a: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en-US" sz="2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     ENDFOR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     average = sum / </a:t>
            </a:r>
            <a:r>
              <a:rPr lang="en-US" altLang="en-US" sz="2400" dirty="0" err="1">
                <a:latin typeface="Consolas" charset="0"/>
                <a:ea typeface="Consolas" charset="0"/>
                <a:cs typeface="Consolas" charset="0"/>
              </a:rPr>
              <a:t>nums.length</a:t>
            </a:r>
            <a:endParaRPr lang="en-US" alt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END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E6F9A-B1BC-4B50-AB4C-BC42B191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362CE4-2EDC-4339-8610-A3FFA96077EB}" type="datetime1">
              <a:rPr lang="en-US"/>
              <a:pPr>
                <a:defRPr/>
              </a:pPr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1827D-C7C7-454F-8B51-07ADC32DE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CSE 1321</a:t>
            </a:r>
          </a:p>
        </p:txBody>
      </p:sp>
      <p:sp>
        <p:nvSpPr>
          <p:cNvPr id="43013" name="Slide Number Placeholder 4">
            <a:extLst>
              <a:ext uri="{FF2B5EF4-FFF2-40B4-BE49-F238E27FC236}">
                <a16:creationId xmlns:a16="http://schemas.microsoft.com/office/drawing/2014/main" id="{2986891F-F9CD-4A65-B41E-C2BC03D5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8EA2DE25-38F1-483D-8EBA-575AECEB34F4}" type="slidenum">
              <a:rPr lang="en-US" altLang="en-US" sz="900" smtClean="0">
                <a:solidFill>
                  <a:srgbClr val="898989"/>
                </a:solidFill>
              </a:rPr>
              <a:pPr/>
              <a:t>72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7" name="Rectangle 6" title="Pseudo code logo">
            <a:extLst>
              <a:ext uri="{FF2B5EF4-FFF2-40B4-BE49-F238E27FC236}">
                <a16:creationId xmlns:a16="http://schemas.microsoft.com/office/drawing/2014/main" id="{266DBC5A-801D-0C4A-832D-12F0B78F9B64}"/>
              </a:ext>
            </a:extLst>
          </p:cNvPr>
          <p:cNvSpPr/>
          <p:nvPr/>
        </p:nvSpPr>
        <p:spPr>
          <a:xfrm>
            <a:off x="7543800" y="4727675"/>
            <a:ext cx="114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02089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57360B9F-2753-421E-AC28-7697B8EF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en-US" sz="4000" b="1" dirty="0"/>
              <a:t>Finding a sum and or average using a method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FB14F40-119E-4753-8AF3-BD89D55E0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 sum = 0; </a:t>
            </a:r>
          </a:p>
          <a:p>
            <a:pPr marL="0" indent="0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en-US" sz="2800" dirty="0" err="1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alt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altLang="en-US" sz="2800" dirty="0" err="1">
                <a:latin typeface="Consolas" charset="0"/>
                <a:ea typeface="Consolas" charset="0"/>
                <a:cs typeface="Consolas" charset="0"/>
              </a:rPr>
              <a:t>B.length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alt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++) </a:t>
            </a:r>
          </a:p>
          <a:p>
            <a:pPr marL="0" indent="0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	{ </a:t>
            </a:r>
          </a:p>
          <a:p>
            <a:pPr marL="0" indent="0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	    sum += B[</a:t>
            </a:r>
            <a:r>
              <a:rPr lang="en-US" alt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]; </a:t>
            </a:r>
          </a:p>
          <a:p>
            <a:pPr marL="0" indent="0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endParaRPr lang="en-US" alt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76C0C-14B4-4E3B-AE44-E4252388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BD3F45-A724-43D1-873C-2E7F6308B80F}" type="datetime1">
              <a:rPr lang="en-US"/>
              <a:pPr>
                <a:defRPr/>
              </a:pPr>
              <a:t>9/16/20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1F01D-DEB2-4874-AC1F-022D3485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</a:t>
            </a:r>
          </a:p>
        </p:txBody>
      </p:sp>
      <p:sp>
        <p:nvSpPr>
          <p:cNvPr id="44037" name="Slide Number Placeholder 3">
            <a:extLst>
              <a:ext uri="{FF2B5EF4-FFF2-40B4-BE49-F238E27FC236}">
                <a16:creationId xmlns:a16="http://schemas.microsoft.com/office/drawing/2014/main" id="{7C4CB7A6-7AE7-409D-BD4B-B1013077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58468FCE-61BD-4A55-A3B5-F86648F863D6}" type="slidenum">
              <a:rPr lang="en-US" altLang="en-US" sz="900" smtClean="0">
                <a:solidFill>
                  <a:srgbClr val="898989"/>
                </a:solidFill>
              </a:rPr>
              <a:pPr/>
              <a:t>73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pic>
        <p:nvPicPr>
          <p:cNvPr id="7" name="Picture 10" descr="Java Logo">
            <a:extLst>
              <a:ext uri="{FF2B5EF4-FFF2-40B4-BE49-F238E27FC236}">
                <a16:creationId xmlns:a16="http://schemas.microsoft.com/office/drawing/2014/main" id="{A47EF068-EC08-494E-AA63-7A06A70BA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560" y="3124200"/>
            <a:ext cx="1074856" cy="107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21074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BA2B78A2-0539-4947-97C5-D5527ABE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en-US" sz="4000" b="1" dirty="0"/>
              <a:t>Finding a sum and or average using a method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0F726F79-F0D8-435D-BF62-B77C6AAFA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800" dirty="0" err="1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 sum = 0; </a:t>
            </a:r>
          </a:p>
          <a:p>
            <a:pPr marL="0" indent="0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en-US" sz="2800" dirty="0" err="1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alt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altLang="en-US" sz="2800" dirty="0" err="1">
                <a:latin typeface="Consolas" charset="0"/>
                <a:ea typeface="Consolas" charset="0"/>
                <a:cs typeface="Consolas" charset="0"/>
              </a:rPr>
              <a:t>B.Length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alt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++) </a:t>
            </a:r>
          </a:p>
          <a:p>
            <a:pPr marL="0" indent="0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	{ </a:t>
            </a:r>
          </a:p>
          <a:p>
            <a:pPr marL="0" indent="0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	    sum += B[</a:t>
            </a:r>
            <a:r>
              <a:rPr lang="en-US" alt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]; </a:t>
            </a:r>
          </a:p>
          <a:p>
            <a:pPr marL="0" indent="0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    </a:t>
            </a:r>
            <a:endParaRPr lang="en-US" alt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288A7-2624-404E-ADF2-3DB1B64F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519821-DB5C-465F-B1D0-E81E83180DCD}" type="datetime1">
              <a:rPr lang="en-US"/>
              <a:pPr>
                <a:defRPr/>
              </a:pPr>
              <a:t>9/16/20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C0AFF-9F24-4C4A-A67C-6DF9D7FF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</a:t>
            </a:r>
          </a:p>
        </p:txBody>
      </p:sp>
      <p:sp>
        <p:nvSpPr>
          <p:cNvPr id="45061" name="Slide Number Placeholder 3">
            <a:extLst>
              <a:ext uri="{FF2B5EF4-FFF2-40B4-BE49-F238E27FC236}">
                <a16:creationId xmlns:a16="http://schemas.microsoft.com/office/drawing/2014/main" id="{815365F7-010F-4016-8CC7-1E7F423C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961C4E44-61C2-435F-9E49-97A83FDA2F64}" type="slidenum">
              <a:rPr lang="en-US" altLang="en-US" sz="900" smtClean="0">
                <a:solidFill>
                  <a:srgbClr val="898989"/>
                </a:solidFill>
              </a:rPr>
              <a:pPr/>
              <a:t>74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pic>
        <p:nvPicPr>
          <p:cNvPr id="7" name="Picture 6" descr="C Sharp Logo">
            <a:extLst>
              <a:ext uri="{FF2B5EF4-FFF2-40B4-BE49-F238E27FC236}">
                <a16:creationId xmlns:a16="http://schemas.microsoft.com/office/drawing/2014/main" id="{3A0B6E3C-A598-C844-9BA3-B042B7816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523766"/>
            <a:ext cx="994848" cy="95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8237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BA2B78A2-0539-4947-97C5-D5527ABE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en-US" sz="4000" b="1" dirty="0"/>
              <a:t>Finding a sum and or average using a method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0F726F79-F0D8-435D-BF62-B77C6AAFA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2800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en-US" sz="20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 sum = 0; </a:t>
            </a:r>
          </a:p>
          <a:p>
            <a:pPr marL="0" indent="0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en-US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alt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 &lt; size; </a:t>
            </a:r>
            <a:r>
              <a:rPr lang="en-US" alt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++) </a:t>
            </a:r>
          </a:p>
          <a:p>
            <a:pPr marL="0" indent="0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	{ </a:t>
            </a:r>
          </a:p>
          <a:p>
            <a:pPr marL="0" indent="0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	    sum += B[</a:t>
            </a:r>
            <a:r>
              <a:rPr lang="en-US" alt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]; </a:t>
            </a:r>
          </a:p>
          <a:p>
            <a:pPr marL="0" indent="0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 dirty="0">
                <a:solidFill>
                  <a:srgbClr val="4E8F00"/>
                </a:solidFill>
                <a:latin typeface="Consolas" charset="0"/>
                <a:ea typeface="Consolas" charset="0"/>
                <a:cs typeface="Consolas" charset="0"/>
              </a:rPr>
              <a:t>	// where size holds the size of B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288A7-2624-404E-ADF2-3DB1B64F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519821-DB5C-465F-B1D0-E81E83180DCD}" type="datetime1">
              <a:rPr lang="en-US"/>
              <a:pPr>
                <a:defRPr/>
              </a:pPr>
              <a:t>9/16/20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C0AFF-9F24-4C4A-A67C-6DF9D7FF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</a:t>
            </a:r>
          </a:p>
        </p:txBody>
      </p:sp>
      <p:sp>
        <p:nvSpPr>
          <p:cNvPr id="45061" name="Slide Number Placeholder 3">
            <a:extLst>
              <a:ext uri="{FF2B5EF4-FFF2-40B4-BE49-F238E27FC236}">
                <a16:creationId xmlns:a16="http://schemas.microsoft.com/office/drawing/2014/main" id="{815365F7-010F-4016-8CC7-1E7F423C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961C4E44-61C2-435F-9E49-97A83FDA2F64}" type="slidenum">
              <a:rPr lang="en-US" altLang="en-US" sz="900" smtClean="0">
                <a:solidFill>
                  <a:srgbClr val="898989"/>
                </a:solidFill>
              </a:rPr>
              <a:pPr/>
              <a:t>75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pic>
        <p:nvPicPr>
          <p:cNvPr id="8" name="Picture 7" descr="A logo showing C++" title="C++ Logo">
            <a:extLst>
              <a:ext uri="{FF2B5EF4-FFF2-40B4-BE49-F238E27FC236}">
                <a16:creationId xmlns:a16="http://schemas.microsoft.com/office/drawing/2014/main" id="{30893A1F-CF4B-D446-8359-0C8906929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819400"/>
            <a:ext cx="762000" cy="85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913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86B0D810-B974-4867-8C1F-D93335D6C0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defTabSz="454923" eaLnBrk="1" fontAlgn="auto" hangingPunct="1">
              <a:spcAft>
                <a:spcPts val="0"/>
              </a:spcAft>
              <a:defRPr/>
            </a:pPr>
            <a:r>
              <a:rPr lang="en-US" altLang="en-US" sz="4378" b="1" dirty="0"/>
              <a:t>Summary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A2CA29A8-E04E-463B-96E8-222CC726AA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1192" indent="-341192" defTabSz="454923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en-US" sz="3184" dirty="0"/>
              <a:t>Arrays hold values that are all the same type</a:t>
            </a:r>
          </a:p>
          <a:p>
            <a:pPr marL="341192" indent="-341192" defTabSz="454923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en-US" sz="3184" dirty="0"/>
              <a:t>Arrays are static in size</a:t>
            </a:r>
          </a:p>
          <a:p>
            <a:pPr marL="341192" indent="-341192" defTabSz="454923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en-US" sz="3184" dirty="0"/>
              <a:t>Creating arrays always follows a format</a:t>
            </a:r>
          </a:p>
          <a:p>
            <a:pPr marL="341192" indent="-341192" defTabSz="454923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en-US" sz="3184" dirty="0"/>
              <a:t>You can create an array of any type</a:t>
            </a:r>
          </a:p>
          <a:p>
            <a:pPr marL="341192" indent="-341192" defTabSz="454923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en-US" sz="3184" dirty="0"/>
              <a:t>To initialize or search arrays, you’ll almost always use a loop</a:t>
            </a:r>
          </a:p>
          <a:p>
            <a:pPr marL="341192" indent="-341192" defTabSz="454923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altLang="en-US" sz="3184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987604-66CD-42E4-90A1-BB52479E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B884B-2B73-458D-B0C8-52B628A7934A}" type="datetime1">
              <a:rPr lang="en-US"/>
              <a:pPr>
                <a:defRPr/>
              </a:pPr>
              <a:t>9/16/20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89566-67A1-4C99-A1EE-63FEAF6F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</a:t>
            </a:r>
          </a:p>
        </p:txBody>
      </p:sp>
      <p:sp>
        <p:nvSpPr>
          <p:cNvPr id="65542" name="Slide Number Placeholder 3">
            <a:extLst>
              <a:ext uri="{FF2B5EF4-FFF2-40B4-BE49-F238E27FC236}">
                <a16:creationId xmlns:a16="http://schemas.microsoft.com/office/drawing/2014/main" id="{8B1E686E-7637-4E79-986F-CEF90947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00C57FD2-89FB-4113-AA2E-C379B4CCED26}" type="slidenum">
              <a:rPr lang="en-US" altLang="en-US" sz="900" smtClean="0">
                <a:solidFill>
                  <a:srgbClr val="898989"/>
                </a:solidFill>
              </a:rPr>
              <a:pPr/>
              <a:t>76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973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4B93A4EB-478B-4FAB-8F36-2112840F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Array Creation Example 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13D52C3-F041-4CB1-9B0E-BD67AECD7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8093075" cy="4022725"/>
          </a:xfrm>
        </p:spPr>
        <p:txBody>
          <a:bodyPr>
            <a:normAutofit lnSpcReduction="10000"/>
          </a:bodyPr>
          <a:lstStyle/>
          <a:p>
            <a:pPr marL="0" indent="0" algn="l" eaLnBrk="1" hangingPunct="1"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1) Create an empty array.  By default, </a:t>
            </a:r>
            <a:r>
              <a:rPr lang="en-US" altLang="en-US" sz="2800" dirty="0">
                <a:solidFill>
                  <a:srgbClr val="FF0000"/>
                </a:solidFill>
              </a:rPr>
              <a:t>leftover random values</a:t>
            </a:r>
            <a:r>
              <a:rPr lang="en-US" altLang="en-US" sz="2800" dirty="0">
                <a:solidFill>
                  <a:srgbClr val="000000"/>
                </a:solidFill>
              </a:rPr>
              <a:t> are stored in the array.</a:t>
            </a:r>
          </a:p>
          <a:p>
            <a:pPr marL="0" indent="0">
              <a:buNone/>
            </a:pPr>
            <a:br>
              <a:rPr lang="en-US" altLang="en-US" sz="2800" dirty="0">
                <a:solidFill>
                  <a:srgbClr val="000000"/>
                </a:solidFill>
              </a:rPr>
            </a:br>
            <a:r>
              <a:rPr lang="en-US" altLang="en-US" sz="2800" dirty="0">
                <a:solidFill>
                  <a:srgbClr val="000000"/>
                </a:solidFill>
              </a:rPr>
              <a:t>	</a:t>
            </a:r>
            <a:r>
              <a:rPr lang="en-US" altLang="en-US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size = 5; </a:t>
            </a:r>
            <a:r>
              <a:rPr lang="en-US" altLang="en-US" sz="24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//so we know the size</a:t>
            </a:r>
            <a:endParaRPr lang="en-US" altLang="en-US" sz="2800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l" eaLnBrk="1" hangingPunct="1">
              <a:buNone/>
            </a:pPr>
            <a:r>
              <a:rPr lang="en-US" altLang="en-US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	int</a:t>
            </a:r>
            <a:r>
              <a:rPr lang="en-US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[size];</a:t>
            </a:r>
            <a:endParaRPr lang="en-US" altLang="en-US" sz="2800" dirty="0">
              <a:latin typeface="Consolas" charset="0"/>
              <a:ea typeface="Consolas" charset="0"/>
              <a:cs typeface="Consolas" charset="0"/>
            </a:endParaRPr>
          </a:p>
          <a:p>
            <a:pPr algn="l" eaLnBrk="1" hangingPunct="1"/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2) Creates and initializes in one line.  The stored values are show in { };</a:t>
            </a:r>
            <a:br>
              <a:rPr lang="en-US" altLang="en-US" sz="2800" dirty="0"/>
            </a:br>
            <a:br>
              <a:rPr lang="en-US" altLang="en-US" sz="2800" dirty="0"/>
            </a:br>
            <a:r>
              <a:rPr lang="en-US" altLang="en-US" sz="2800" dirty="0"/>
              <a:t>	</a:t>
            </a:r>
            <a:r>
              <a:rPr lang="en-US" altLang="en-US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int</a:t>
            </a:r>
            <a:r>
              <a:rPr lang="en-US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[5]</a:t>
            </a:r>
            <a:r>
              <a:rPr lang="en-US" altLang="en-US" sz="2400" dirty="0">
                <a:latin typeface="Consolas" charset="0"/>
                <a:ea typeface="Consolas" charset="0"/>
                <a:cs typeface="Consolas" charset="0"/>
              </a:rPr>
              <a:t> = {10, 20, 30, 40, 50};</a:t>
            </a:r>
          </a:p>
          <a:p>
            <a:pPr algn="l" eaLnBrk="1" hangingPunct="1"/>
            <a:endParaRPr lang="en-US" altLang="en-US" sz="2800" dirty="0"/>
          </a:p>
          <a:p>
            <a:pPr algn="l" eaLnBrk="1" hangingPunct="1"/>
            <a:endParaRPr lang="en-US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84CB3-FBEA-46A2-B3D3-3F3DBBEDB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9608D7-1C2C-42D2-A217-6CEF49C7779B}" type="datetime1">
              <a:rPr lang="en-US"/>
              <a:pPr>
                <a:defRPr/>
              </a:pPr>
              <a:t>9/16/20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E8335-5E1C-4C09-A2AD-FD83FB4C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</a:t>
            </a:r>
          </a:p>
        </p:txBody>
      </p:sp>
      <p:sp>
        <p:nvSpPr>
          <p:cNvPr id="24581" name="Slide Number Placeholder 3">
            <a:extLst>
              <a:ext uri="{FF2B5EF4-FFF2-40B4-BE49-F238E27FC236}">
                <a16:creationId xmlns:a16="http://schemas.microsoft.com/office/drawing/2014/main" id="{8FE32A41-5913-478E-B37F-BF8A96AA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476ADC0C-F453-4E51-9787-A2D8928E2791}" type="slidenum">
              <a:rPr lang="en-US" altLang="en-US" sz="900" smtClean="0">
                <a:solidFill>
                  <a:srgbClr val="898989"/>
                </a:solidFill>
              </a:rPr>
              <a:pPr/>
              <a:t>8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pic>
        <p:nvPicPr>
          <p:cNvPr id="9" name="Picture 8" descr="A logo showing C++" title="C++ Logo">
            <a:extLst>
              <a:ext uri="{FF2B5EF4-FFF2-40B4-BE49-F238E27FC236}">
                <a16:creationId xmlns:a16="http://schemas.microsoft.com/office/drawing/2014/main" id="{4FB0CA54-36A4-2342-9439-7FC63CB25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259" y="642966"/>
            <a:ext cx="852694" cy="9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8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86ED7FC-DAB7-4881-ABB4-D9A2EEC3D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defTabSz="454923" eaLnBrk="1" fontAlgn="auto" hangingPunct="1">
              <a:spcAft>
                <a:spcPts val="0"/>
              </a:spcAft>
              <a:defRPr/>
            </a:pPr>
            <a:r>
              <a:rPr lang="en-US" altLang="en-US" sz="3600" b="1" dirty="0"/>
              <a:t>3. Accessing Information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DC39B04-9849-4AD5-9433-7A40C06433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defTabSz="454923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3184" dirty="0"/>
              <a:t>Copy information out of a particular slot</a:t>
            </a:r>
          </a:p>
          <a:p>
            <a:pPr marL="341192" indent="-341192" defTabSz="454923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en-US" sz="3184" dirty="0"/>
              <a:t>Example:</a:t>
            </a:r>
            <a:br>
              <a:rPr lang="en-US" altLang="en-US" sz="3184" dirty="0"/>
            </a:br>
            <a:endParaRPr lang="en-US" altLang="en-US" sz="3184" dirty="0"/>
          </a:p>
          <a:p>
            <a:pPr marL="739251" lvl="1" defTabSz="454923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786" dirty="0">
                <a:latin typeface="Consolas" charset="0"/>
                <a:ea typeface="Consolas" charset="0"/>
                <a:cs typeface="Consolas" charset="0"/>
              </a:rPr>
              <a:t>CREATE </a:t>
            </a:r>
            <a:r>
              <a:rPr lang="en-US" altLang="en-US" sz="2786" dirty="0" err="1">
                <a:latin typeface="Consolas" charset="0"/>
                <a:ea typeface="Consolas" charset="0"/>
                <a:cs typeface="Consolas" charset="0"/>
              </a:rPr>
              <a:t>clientAge</a:t>
            </a:r>
            <a:r>
              <a:rPr lang="en-US" altLang="en-US" sz="2786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786" dirty="0">
                <a:solidFill>
                  <a:srgbClr val="4E8F00"/>
                </a:solidFill>
                <a:latin typeface="Consolas" charset="0"/>
                <a:ea typeface="Consolas" charset="0"/>
                <a:cs typeface="Consolas" charset="0"/>
              </a:rPr>
              <a:t>// Integer</a:t>
            </a:r>
          </a:p>
          <a:p>
            <a:pPr marL="739251" lvl="1" defTabSz="454923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786" dirty="0" err="1">
                <a:latin typeface="Consolas" charset="0"/>
                <a:ea typeface="Consolas" charset="0"/>
                <a:cs typeface="Consolas" charset="0"/>
              </a:rPr>
              <a:t>clientAge</a:t>
            </a:r>
            <a:r>
              <a:rPr lang="en-US" altLang="en-US" sz="2786" dirty="0">
                <a:latin typeface="Consolas" charset="0"/>
                <a:ea typeface="Consolas" charset="0"/>
                <a:cs typeface="Consolas" charset="0"/>
              </a:rPr>
              <a:t> ← </a:t>
            </a:r>
            <a:r>
              <a:rPr lang="en-US" altLang="en-US" sz="2786" dirty="0" err="1">
                <a:latin typeface="Consolas" charset="0"/>
                <a:ea typeface="Consolas" charset="0"/>
                <a:cs typeface="Consolas" charset="0"/>
              </a:rPr>
              <a:t>myArray</a:t>
            </a:r>
            <a:r>
              <a:rPr lang="en-US" altLang="en-US" sz="2786" dirty="0">
                <a:latin typeface="Consolas" charset="0"/>
                <a:ea typeface="Consolas" charset="0"/>
                <a:cs typeface="Consolas" charset="0"/>
              </a:rPr>
              <a:t>[4]</a:t>
            </a:r>
            <a:br>
              <a:rPr lang="en-US" altLang="en-US" sz="2786" dirty="0">
                <a:latin typeface="Consolas" charset="0"/>
                <a:ea typeface="Consolas" charset="0"/>
                <a:cs typeface="Consolas" charset="0"/>
              </a:rPr>
            </a:br>
            <a:endParaRPr lang="en-US" altLang="en-US" sz="2786" dirty="0">
              <a:latin typeface="Consolas" charset="0"/>
              <a:ea typeface="Consolas" charset="0"/>
              <a:cs typeface="Consolas" charset="0"/>
            </a:endParaRPr>
          </a:p>
          <a:p>
            <a:pPr marL="341192" indent="-341192" defTabSz="454923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altLang="en-US" sz="3184" dirty="0"/>
              <a:t>This copies information from the </a:t>
            </a:r>
            <a:r>
              <a:rPr lang="en-US" altLang="en-US" sz="3184" u="sng" dirty="0"/>
              <a:t>fifth</a:t>
            </a:r>
            <a:r>
              <a:rPr lang="en-US" altLang="en-US" sz="3184" dirty="0"/>
              <a:t> slot (index four) into the variable </a:t>
            </a:r>
            <a:r>
              <a:rPr lang="en-US" altLang="en-US" sz="3184" dirty="0" err="1"/>
              <a:t>clientAge</a:t>
            </a:r>
            <a:endParaRPr lang="en-US" altLang="en-US" sz="3184" dirty="0"/>
          </a:p>
          <a:p>
            <a:pPr marL="341192" indent="-341192" defTabSz="454923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altLang="en-US" sz="3184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27E90-24B3-41A3-B5C8-8079860C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C82A58-FA17-4DA3-B6F5-FA7214B78737}" type="datetime1">
              <a:rPr lang="en-US"/>
              <a:pPr>
                <a:defRPr/>
              </a:pPr>
              <a:t>9/16/20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5E624-6D87-40B1-87ED-EC9FB3FD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CSE 1321</a:t>
            </a:r>
          </a:p>
        </p:txBody>
      </p:sp>
      <p:sp>
        <p:nvSpPr>
          <p:cNvPr id="29702" name="Slide Number Placeholder 3">
            <a:extLst>
              <a:ext uri="{FF2B5EF4-FFF2-40B4-BE49-F238E27FC236}">
                <a16:creationId xmlns:a16="http://schemas.microsoft.com/office/drawing/2014/main" id="{FCAADC01-9F72-468E-A849-1EBBD45D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AC3D7FB6-519A-4196-8F58-3B2B3672C305}" type="slidenum">
              <a:rPr lang="en-US" altLang="en-US" sz="900" smtClean="0">
                <a:solidFill>
                  <a:srgbClr val="898989"/>
                </a:solidFill>
              </a:rPr>
              <a:pPr/>
              <a:t>9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021330"/>
      </p:ext>
    </p:extLst>
  </p:cSld>
  <p:clrMapOvr>
    <a:masterClrMapping/>
  </p:clrMapOvr>
</p:sld>
</file>

<file path=ppt/theme/theme1.xml><?xml version="1.0" encoding="utf-8"?>
<a:theme xmlns:a="http://schemas.openxmlformats.org/drawingml/2006/main" name="PPT2_16to9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PPT2_16to9</Template>
  <TotalTime>13257</TotalTime>
  <Words>4054</Words>
  <Application>Microsoft Macintosh PowerPoint</Application>
  <PresentationFormat>On-screen Show (4:3)</PresentationFormat>
  <Paragraphs>1316</Paragraphs>
  <Slides>76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4" baseType="lpstr">
      <vt:lpstr>Arial</vt:lpstr>
      <vt:lpstr>Calibri</vt:lpstr>
      <vt:lpstr>Calibri Light</vt:lpstr>
      <vt:lpstr>Consolas</vt:lpstr>
      <vt:lpstr>Courier New</vt:lpstr>
      <vt:lpstr>Tahoma</vt:lpstr>
      <vt:lpstr>Times</vt:lpstr>
      <vt:lpstr>PPT2_16to9</vt:lpstr>
      <vt:lpstr>Module 4 – Part 2 </vt:lpstr>
      <vt:lpstr>Motivation</vt:lpstr>
      <vt:lpstr>Topics</vt:lpstr>
      <vt:lpstr>1.  Arrays and Their Properties</vt:lpstr>
      <vt:lpstr>What arrays “look like”</vt:lpstr>
      <vt:lpstr>2.  Creating and Initializing Arrays</vt:lpstr>
      <vt:lpstr>Array Creation Example </vt:lpstr>
      <vt:lpstr>Array Creation Example </vt:lpstr>
      <vt:lpstr>3. Accessing Information</vt:lpstr>
      <vt:lpstr>4. Initializing a Single Cell</vt:lpstr>
      <vt:lpstr>Horrible, but works…</vt:lpstr>
      <vt:lpstr>Accessing and Modifying</vt:lpstr>
      <vt:lpstr>Traversing the Array</vt:lpstr>
      <vt:lpstr>Line by Line</vt:lpstr>
      <vt:lpstr>Line by Line</vt:lpstr>
      <vt:lpstr>Line by Line</vt:lpstr>
      <vt:lpstr>Line by Line</vt:lpstr>
      <vt:lpstr>Line by Line</vt:lpstr>
      <vt:lpstr>Line by Line</vt:lpstr>
      <vt:lpstr>Line by Line</vt:lpstr>
      <vt:lpstr>Line by Line</vt:lpstr>
      <vt:lpstr>Line by Line</vt:lpstr>
      <vt:lpstr>Line by Line</vt:lpstr>
      <vt:lpstr>Line by Line</vt:lpstr>
      <vt:lpstr>Line by Line</vt:lpstr>
      <vt:lpstr>Line by Line</vt:lpstr>
      <vt:lpstr>Line by Line</vt:lpstr>
      <vt:lpstr>Line by Line</vt:lpstr>
      <vt:lpstr>Line by Line</vt:lpstr>
      <vt:lpstr>Line by Line</vt:lpstr>
      <vt:lpstr>Line by Line</vt:lpstr>
      <vt:lpstr>Line by Line</vt:lpstr>
      <vt:lpstr>Line by Line</vt:lpstr>
      <vt:lpstr>Line by Line</vt:lpstr>
      <vt:lpstr>Line by Line</vt:lpstr>
      <vt:lpstr>Line by Line</vt:lpstr>
      <vt:lpstr>Line by Line</vt:lpstr>
      <vt:lpstr>Line by Line</vt:lpstr>
      <vt:lpstr>The Length of an Array</vt:lpstr>
      <vt:lpstr>Traversing an Array</vt:lpstr>
      <vt:lpstr>Traversing an Array </vt:lpstr>
      <vt:lpstr>Traversing an Array </vt:lpstr>
      <vt:lpstr>Array Processing</vt:lpstr>
      <vt:lpstr>Example: Finding the Smallest Element</vt:lpstr>
      <vt:lpstr>Another Trace</vt:lpstr>
      <vt:lpstr>Another Trace</vt:lpstr>
      <vt:lpstr>Another Trace</vt:lpstr>
      <vt:lpstr>Another Trace</vt:lpstr>
      <vt:lpstr>Another Trace</vt:lpstr>
      <vt:lpstr>Another Trace</vt:lpstr>
      <vt:lpstr>Another Trace</vt:lpstr>
      <vt:lpstr>Another Trace</vt:lpstr>
      <vt:lpstr>Another Trace</vt:lpstr>
      <vt:lpstr>Another Trace</vt:lpstr>
      <vt:lpstr>Another Trace</vt:lpstr>
      <vt:lpstr>Another Trace</vt:lpstr>
      <vt:lpstr>Another Trace</vt:lpstr>
      <vt:lpstr>Another Trace</vt:lpstr>
      <vt:lpstr>Another Trace</vt:lpstr>
      <vt:lpstr>Note!</vt:lpstr>
      <vt:lpstr>Another Trace</vt:lpstr>
      <vt:lpstr>Another Trace</vt:lpstr>
      <vt:lpstr>Another Trace</vt:lpstr>
      <vt:lpstr>Another Trace</vt:lpstr>
      <vt:lpstr>Another Trace</vt:lpstr>
      <vt:lpstr>Another Trace</vt:lpstr>
      <vt:lpstr>Another Trace</vt:lpstr>
      <vt:lpstr>Another Trace</vt:lpstr>
      <vt:lpstr>Finding the Minimum using a Method</vt:lpstr>
      <vt:lpstr>Finding the Minimum using a Method</vt:lpstr>
      <vt:lpstr>Finding the Minimum using a Method</vt:lpstr>
      <vt:lpstr>Finding the sum or average using a method</vt:lpstr>
      <vt:lpstr>Finding a sum and or average using a method</vt:lpstr>
      <vt:lpstr>Finding a sum and or average using a method</vt:lpstr>
      <vt:lpstr>Finding a sum and or average using a method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CSE1301</dc:title>
  <dc:creator>Jon Preston</dc:creator>
  <cp:lastModifiedBy>Jeff Chastine</cp:lastModifiedBy>
  <cp:revision>394</cp:revision>
  <dcterms:created xsi:type="dcterms:W3CDTF">2017-03-19T10:32:05Z</dcterms:created>
  <dcterms:modified xsi:type="dcterms:W3CDTF">2020-09-16T20:29:28Z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2012-04-21T00:00:00Z</vt:filetime>
  </property>
  <property fmtid="{D5CDD505-2E9C-101B-9397-08002B2CF9AE}" pid="3" name="LastSaved">
    <vt:filetime>2017-03-19T00:00:00Z</vt:filetime>
  </property>
</Properties>
</file>