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50"/>
  </p:notesMasterIdLst>
  <p:handoutMasterIdLst>
    <p:handoutMasterId r:id="rId51"/>
  </p:handoutMasterIdLst>
  <p:sldIdLst>
    <p:sldId id="420" r:id="rId2"/>
    <p:sldId id="257" r:id="rId3"/>
    <p:sldId id="363" r:id="rId4"/>
    <p:sldId id="413" r:id="rId5"/>
    <p:sldId id="415" r:id="rId6"/>
    <p:sldId id="474" r:id="rId7"/>
    <p:sldId id="489" r:id="rId8"/>
    <p:sldId id="29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17" r:id="rId17"/>
    <p:sldId id="419" r:id="rId18"/>
    <p:sldId id="418" r:id="rId19"/>
    <p:sldId id="490" r:id="rId20"/>
    <p:sldId id="364" r:id="rId21"/>
    <p:sldId id="365" r:id="rId22"/>
    <p:sldId id="488" r:id="rId23"/>
    <p:sldId id="482" r:id="rId24"/>
    <p:sldId id="483" r:id="rId25"/>
    <p:sldId id="484" r:id="rId26"/>
    <p:sldId id="485" r:id="rId27"/>
    <p:sldId id="486" r:id="rId28"/>
    <p:sldId id="487" r:id="rId29"/>
    <p:sldId id="494" r:id="rId30"/>
    <p:sldId id="370" r:id="rId31"/>
    <p:sldId id="421" r:id="rId32"/>
    <p:sldId id="422" r:id="rId33"/>
    <p:sldId id="423" r:id="rId34"/>
    <p:sldId id="491" r:id="rId35"/>
    <p:sldId id="402" r:id="rId36"/>
    <p:sldId id="408" r:id="rId37"/>
    <p:sldId id="425" r:id="rId38"/>
    <p:sldId id="403" r:id="rId39"/>
    <p:sldId id="404" r:id="rId40"/>
    <p:sldId id="405" r:id="rId41"/>
    <p:sldId id="429" r:id="rId42"/>
    <p:sldId id="430" r:id="rId43"/>
    <p:sldId id="431" r:id="rId44"/>
    <p:sldId id="492" r:id="rId45"/>
    <p:sldId id="433" r:id="rId46"/>
    <p:sldId id="434" r:id="rId47"/>
    <p:sldId id="493" r:id="rId48"/>
    <p:sldId id="283" r:id="rId4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 autoAdjust="0"/>
    <p:restoredTop sz="94705" autoAdjust="0"/>
  </p:normalViewPr>
  <p:slideViewPr>
    <p:cSldViewPr>
      <p:cViewPr varScale="1">
        <p:scale>
          <a:sx n="156" d="100"/>
          <a:sy n="156" d="100"/>
        </p:scale>
        <p:origin x="200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99E5-986C-6B48-BC8A-CF180E66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5FD1-974F-7445-A936-A5034342E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37E63E9-B253-B94A-AE48-028EF49232FD}" type="datetimeFigureOut">
              <a:rPr lang="en-US" altLang="en-US"/>
              <a:pPr/>
              <a:t>9/30/20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B798-64B0-7F47-A55E-F9BC3145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4466-60F4-FA4E-976C-9BE1D9D0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4B74D7-9A97-8F44-817C-D7C96673C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3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CCC02D-07F9-CD45-8D94-FCD50266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F332-B4E1-5E4B-9E57-0134CF6F53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C3EF90-FCF5-CC41-9A5A-15A8F83B20D0}" type="datetimeFigureOut">
              <a:rPr lang="en-US" altLang="en-US"/>
              <a:pPr/>
              <a:t>9/30/20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EDE843-E0E6-FF41-BE32-C980B12CB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D7777-8761-3248-B860-370D6023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59C-E359-024D-B379-31D7A859E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405E-12E8-5D48-8832-AA448DD7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5043E83-1B97-CD47-9A6A-7D3D30D0D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2CC35A4E-4F23-134B-9DEB-4F029E473A86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90F4C23C-58C8-A244-9FB3-B88DC40AE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7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CAFF-07BA-B341-BFDC-BCA74E3CABDC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FF2D-4CD6-1B46-8F18-5DAA9327A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42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098-F60A-5F4A-B137-B49E18113946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8DA9-40A8-6A47-B878-741D3658D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9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5A6F-C9AE-AF4D-BACF-BC80938FD829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3DF5-809C-8343-9FA5-D2B089C34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4CD5-1E61-4441-A209-B298036EC71F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DC1-3DC0-B342-AF31-EB0B20E5F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704-E068-5B43-AAA3-725F5C3FD171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E622-A858-F44F-AF52-2A0F9B6C3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19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1EA-B40B-4B46-9C22-AD0935635CD1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3CE4-681A-5644-AC7E-81EA8FA89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77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0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6DC-E33F-C14B-9163-D6281A6F4408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D577-89CF-C84C-97D4-7A07F6F97B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66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6638-88BF-844D-8A5A-0477AB8B2C5F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9C6-0057-DE44-B5C9-1D0699C4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2BAF-A579-1B4F-90C0-E66E858B50AF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EA0-40AC-B443-9D2C-89A59ABC4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5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7SMsQBEU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2BfuxHn2X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oJS1BMKE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1262009"/>
            <a:ext cx="7543800" cy="28527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Module 5 </a:t>
            </a:r>
            <a:r>
              <a:rPr lang="mr-IN" altLang="en-US" sz="4400" b="1" dirty="0"/>
              <a:t>–</a:t>
            </a:r>
            <a:r>
              <a:rPr lang="en-US" altLang="en-US" sz="4400" b="1" dirty="0"/>
              <a:t> Searching &amp;</a:t>
            </a:r>
            <a:br>
              <a:rPr lang="en-US" altLang="en-US" sz="4400" b="1" dirty="0"/>
            </a:br>
            <a:r>
              <a:rPr lang="en-US" altLang="en-US" sz="4400" b="1" dirty="0"/>
              <a:t>  Sorting Algorithms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04A90-48D9-4199-BE5F-ECB92E95CD88}" type="datetime1">
              <a:rPr lang="en-US" altLang="en-US"/>
              <a:pPr>
                <a:defRPr/>
              </a:pPr>
              <a:t>9/30/20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CSE 1321 Module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293E0-D922-E940-94B0-6C053201796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6987" y="40177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59" y="1432173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3" y="2835357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F07450AF-B11C-3F42-AFE3-712213169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4004548"/>
            <a:ext cx="780254" cy="8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69CC27-DE4F-4B4A-809F-CC63A1037B26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879E4-6C41-6342-AE23-B8C6FC61618E}"/>
              </a:ext>
            </a:extLst>
          </p:cNvPr>
          <p:cNvSpPr/>
          <p:nvPr/>
        </p:nvSpPr>
        <p:spPr>
          <a:xfrm>
            <a:off x="773111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AF7EE-0135-6D4F-B7BD-6277807F7220}"/>
              </a:ext>
            </a:extLst>
          </p:cNvPr>
          <p:cNvSpPr/>
          <p:nvPr/>
        </p:nvSpPr>
        <p:spPr>
          <a:xfrm>
            <a:off x="4476748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77BB6-DA5A-1247-B3AD-768D031DDBAE}"/>
              </a:ext>
            </a:extLst>
          </p:cNvPr>
          <p:cNvCxnSpPr>
            <a:stCxn id="8" idx="2"/>
          </p:cNvCxnSpPr>
          <p:nvPr/>
        </p:nvCxnSpPr>
        <p:spPr>
          <a:xfrm flipH="1">
            <a:off x="2800350" y="1905000"/>
            <a:ext cx="1600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43014-674C-6740-A989-6EF338AA8BAE}"/>
              </a:ext>
            </a:extLst>
          </p:cNvPr>
          <p:cNvCxnSpPr>
            <a:stCxn id="8" idx="2"/>
          </p:cNvCxnSpPr>
          <p:nvPr/>
        </p:nvCxnSpPr>
        <p:spPr>
          <a:xfrm>
            <a:off x="4400550" y="19050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FB7C9B-09EC-B04E-9FF8-5C41B3738D14}"/>
              </a:ext>
            </a:extLst>
          </p:cNvPr>
          <p:cNvSpPr txBox="1"/>
          <p:nvPr/>
        </p:nvSpPr>
        <p:spPr>
          <a:xfrm>
            <a:off x="8012834" y="1953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DF369-D2A5-764D-97D9-F089D00C9C61}"/>
              </a:ext>
            </a:extLst>
          </p:cNvPr>
          <p:cNvCxnSpPr>
            <a:cxnSpLocks/>
          </p:cNvCxnSpPr>
          <p:nvPr/>
        </p:nvCxnSpPr>
        <p:spPr>
          <a:xfrm flipH="1">
            <a:off x="6272213" y="21336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8BC129-5FC0-BF48-9CB6-938E1ECA7F27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879E4-6C41-6342-AE23-B8C6FC61618E}"/>
              </a:ext>
            </a:extLst>
          </p:cNvPr>
          <p:cNvSpPr/>
          <p:nvPr/>
        </p:nvSpPr>
        <p:spPr>
          <a:xfrm>
            <a:off x="773111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AF7EE-0135-6D4F-B7BD-6277807F7220}"/>
              </a:ext>
            </a:extLst>
          </p:cNvPr>
          <p:cNvSpPr/>
          <p:nvPr/>
        </p:nvSpPr>
        <p:spPr>
          <a:xfrm>
            <a:off x="4476748" y="2362200"/>
            <a:ext cx="3551239" cy="3651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77BB6-DA5A-1247-B3AD-768D031DDBAE}"/>
              </a:ext>
            </a:extLst>
          </p:cNvPr>
          <p:cNvCxnSpPr>
            <a:stCxn id="8" idx="2"/>
          </p:cNvCxnSpPr>
          <p:nvPr/>
        </p:nvCxnSpPr>
        <p:spPr>
          <a:xfrm flipH="1">
            <a:off x="2800350" y="1905000"/>
            <a:ext cx="1600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43014-674C-6740-A989-6EF338AA8BAE}"/>
              </a:ext>
            </a:extLst>
          </p:cNvPr>
          <p:cNvCxnSpPr>
            <a:stCxn id="8" idx="2"/>
          </p:cNvCxnSpPr>
          <p:nvPr/>
        </p:nvCxnSpPr>
        <p:spPr>
          <a:xfrm>
            <a:off x="4400550" y="19050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FB7C9B-09EC-B04E-9FF8-5C41B3738D14}"/>
              </a:ext>
            </a:extLst>
          </p:cNvPr>
          <p:cNvSpPr txBox="1"/>
          <p:nvPr/>
        </p:nvSpPr>
        <p:spPr>
          <a:xfrm>
            <a:off x="8012834" y="1953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89B22-09A6-BB4C-9F37-EEA43257B456}"/>
              </a:ext>
            </a:extLst>
          </p:cNvPr>
          <p:cNvSpPr/>
          <p:nvPr/>
        </p:nvSpPr>
        <p:spPr>
          <a:xfrm>
            <a:off x="773112" y="3200400"/>
            <a:ext cx="1579564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178BF6-CA3B-1D4B-85E9-1530C216152E}"/>
              </a:ext>
            </a:extLst>
          </p:cNvPr>
          <p:cNvSpPr/>
          <p:nvPr/>
        </p:nvSpPr>
        <p:spPr>
          <a:xfrm>
            <a:off x="2724150" y="3200400"/>
            <a:ext cx="1579564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3326C5-57BC-4C4E-9ACD-7A979D257985}"/>
              </a:ext>
            </a:extLst>
          </p:cNvPr>
          <p:cNvCxnSpPr>
            <a:cxnSpLocks/>
          </p:cNvCxnSpPr>
          <p:nvPr/>
        </p:nvCxnSpPr>
        <p:spPr>
          <a:xfrm flipH="1">
            <a:off x="1733550" y="2727325"/>
            <a:ext cx="860425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9C41B-55AB-9145-9091-0CC601BD51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8731" y="2727325"/>
            <a:ext cx="65524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8B4D99-5363-E940-A17D-DB7CBA0E57F1}"/>
              </a:ext>
            </a:extLst>
          </p:cNvPr>
          <p:cNvSpPr txBox="1"/>
          <p:nvPr/>
        </p:nvSpPr>
        <p:spPr>
          <a:xfrm>
            <a:off x="8019187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3E593B-035E-004D-9C02-C40BEA2AE1CD}"/>
              </a:ext>
            </a:extLst>
          </p:cNvPr>
          <p:cNvCxnSpPr>
            <a:cxnSpLocks/>
          </p:cNvCxnSpPr>
          <p:nvPr/>
        </p:nvCxnSpPr>
        <p:spPr>
          <a:xfrm flipH="1">
            <a:off x="6272213" y="3048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DF369-D2A5-764D-97D9-F089D00C9C61}"/>
              </a:ext>
            </a:extLst>
          </p:cNvPr>
          <p:cNvCxnSpPr>
            <a:cxnSpLocks/>
          </p:cNvCxnSpPr>
          <p:nvPr/>
        </p:nvCxnSpPr>
        <p:spPr>
          <a:xfrm flipH="1">
            <a:off x="6272213" y="21336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22CD8A-CE45-4F4D-8203-8008CCF08483}"/>
              </a:ext>
            </a:extLst>
          </p:cNvPr>
          <p:cNvSpPr txBox="1"/>
          <p:nvPr/>
        </p:nvSpPr>
        <p:spPr>
          <a:xfrm>
            <a:off x="7045756" y="5731080"/>
            <a:ext cx="1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2 chops</a:t>
            </a:r>
          </a:p>
        </p:txBody>
      </p:sp>
    </p:spTree>
    <p:extLst>
      <p:ext uri="{BB962C8B-B14F-4D97-AF65-F5344CB8AC3E}">
        <p14:creationId xmlns:p14="http://schemas.microsoft.com/office/powerpoint/2010/main" val="83143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E3EEB32-9F9C-0D4B-933D-4C3930F6BE3D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879E4-6C41-6342-AE23-B8C6FC61618E}"/>
              </a:ext>
            </a:extLst>
          </p:cNvPr>
          <p:cNvSpPr/>
          <p:nvPr/>
        </p:nvSpPr>
        <p:spPr>
          <a:xfrm>
            <a:off x="773111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AF7EE-0135-6D4F-B7BD-6277807F7220}"/>
              </a:ext>
            </a:extLst>
          </p:cNvPr>
          <p:cNvSpPr/>
          <p:nvPr/>
        </p:nvSpPr>
        <p:spPr>
          <a:xfrm>
            <a:off x="4476748" y="2362200"/>
            <a:ext cx="3551239" cy="3651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77BB6-DA5A-1247-B3AD-768D031DDBAE}"/>
              </a:ext>
            </a:extLst>
          </p:cNvPr>
          <p:cNvCxnSpPr>
            <a:stCxn id="8" idx="2"/>
          </p:cNvCxnSpPr>
          <p:nvPr/>
        </p:nvCxnSpPr>
        <p:spPr>
          <a:xfrm flipH="1">
            <a:off x="2800350" y="1905000"/>
            <a:ext cx="1600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43014-674C-6740-A989-6EF338AA8BAE}"/>
              </a:ext>
            </a:extLst>
          </p:cNvPr>
          <p:cNvCxnSpPr>
            <a:stCxn id="8" idx="2"/>
          </p:cNvCxnSpPr>
          <p:nvPr/>
        </p:nvCxnSpPr>
        <p:spPr>
          <a:xfrm>
            <a:off x="4400550" y="19050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FB7C9B-09EC-B04E-9FF8-5C41B3738D14}"/>
              </a:ext>
            </a:extLst>
          </p:cNvPr>
          <p:cNvSpPr txBox="1"/>
          <p:nvPr/>
        </p:nvSpPr>
        <p:spPr>
          <a:xfrm>
            <a:off x="8012834" y="1953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89B22-09A6-BB4C-9F37-EEA43257B456}"/>
              </a:ext>
            </a:extLst>
          </p:cNvPr>
          <p:cNvSpPr/>
          <p:nvPr/>
        </p:nvSpPr>
        <p:spPr>
          <a:xfrm>
            <a:off x="773112" y="3200400"/>
            <a:ext cx="1579564" cy="3651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178BF6-CA3B-1D4B-85E9-1530C216152E}"/>
              </a:ext>
            </a:extLst>
          </p:cNvPr>
          <p:cNvSpPr/>
          <p:nvPr/>
        </p:nvSpPr>
        <p:spPr>
          <a:xfrm>
            <a:off x="2724150" y="3200400"/>
            <a:ext cx="1579564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3326C5-57BC-4C4E-9ACD-7A979D257985}"/>
              </a:ext>
            </a:extLst>
          </p:cNvPr>
          <p:cNvCxnSpPr>
            <a:cxnSpLocks/>
          </p:cNvCxnSpPr>
          <p:nvPr/>
        </p:nvCxnSpPr>
        <p:spPr>
          <a:xfrm flipH="1">
            <a:off x="1733550" y="2727325"/>
            <a:ext cx="860425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9C41B-55AB-9145-9091-0CC601BD51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8731" y="2727325"/>
            <a:ext cx="65524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8B4D99-5363-E940-A17D-DB7CBA0E57F1}"/>
              </a:ext>
            </a:extLst>
          </p:cNvPr>
          <p:cNvSpPr txBox="1"/>
          <p:nvPr/>
        </p:nvSpPr>
        <p:spPr>
          <a:xfrm>
            <a:off x="8019187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F0A97-2C99-D147-9C7C-6C043591A31B}"/>
              </a:ext>
            </a:extLst>
          </p:cNvPr>
          <p:cNvSpPr/>
          <p:nvPr/>
        </p:nvSpPr>
        <p:spPr>
          <a:xfrm>
            <a:off x="2075494" y="4114005"/>
            <a:ext cx="129731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elements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93A0B4-F970-704D-AEC4-BD2EF579F130}"/>
              </a:ext>
            </a:extLst>
          </p:cNvPr>
          <p:cNvSpPr/>
          <p:nvPr/>
        </p:nvSpPr>
        <p:spPr>
          <a:xfrm>
            <a:off x="3513932" y="4114005"/>
            <a:ext cx="129731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elements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24C2C-83C7-B843-A464-B2265B99100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76352" y="3565525"/>
            <a:ext cx="637580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12F410-F25D-1044-B9FA-A37FF21F33F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513932" y="3565525"/>
            <a:ext cx="536893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DDF918-B2CC-3E42-9581-4B90DF3EE007}"/>
              </a:ext>
            </a:extLst>
          </p:cNvPr>
          <p:cNvSpPr txBox="1"/>
          <p:nvPr/>
        </p:nvSpPr>
        <p:spPr>
          <a:xfrm>
            <a:off x="8019187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3E593B-035E-004D-9C02-C40BEA2AE1CD}"/>
              </a:ext>
            </a:extLst>
          </p:cNvPr>
          <p:cNvCxnSpPr>
            <a:cxnSpLocks/>
          </p:cNvCxnSpPr>
          <p:nvPr/>
        </p:nvCxnSpPr>
        <p:spPr>
          <a:xfrm flipH="1">
            <a:off x="6272213" y="3048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DF369-D2A5-764D-97D9-F089D00C9C61}"/>
              </a:ext>
            </a:extLst>
          </p:cNvPr>
          <p:cNvCxnSpPr>
            <a:cxnSpLocks/>
          </p:cNvCxnSpPr>
          <p:nvPr/>
        </p:nvCxnSpPr>
        <p:spPr>
          <a:xfrm flipH="1">
            <a:off x="6272213" y="21336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EC494-20A9-C241-984E-B62AE1639025}"/>
              </a:ext>
            </a:extLst>
          </p:cNvPr>
          <p:cNvCxnSpPr>
            <a:cxnSpLocks/>
          </p:cNvCxnSpPr>
          <p:nvPr/>
        </p:nvCxnSpPr>
        <p:spPr>
          <a:xfrm flipH="1">
            <a:off x="6272213" y="3810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EDCD8C-247B-A045-8FE6-D8FD28A3E1FD}"/>
              </a:ext>
            </a:extLst>
          </p:cNvPr>
          <p:cNvSpPr txBox="1"/>
          <p:nvPr/>
        </p:nvSpPr>
        <p:spPr>
          <a:xfrm>
            <a:off x="7045756" y="5731080"/>
            <a:ext cx="1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3 chops</a:t>
            </a:r>
          </a:p>
        </p:txBody>
      </p:sp>
    </p:spTree>
    <p:extLst>
      <p:ext uri="{BB962C8B-B14F-4D97-AF65-F5344CB8AC3E}">
        <p14:creationId xmlns:p14="http://schemas.microsoft.com/office/powerpoint/2010/main" val="309275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98427BA-FAD7-7149-A08A-CD1B5BAFB381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879E4-6C41-6342-AE23-B8C6FC61618E}"/>
              </a:ext>
            </a:extLst>
          </p:cNvPr>
          <p:cNvSpPr/>
          <p:nvPr/>
        </p:nvSpPr>
        <p:spPr>
          <a:xfrm>
            <a:off x="773111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AF7EE-0135-6D4F-B7BD-6277807F7220}"/>
              </a:ext>
            </a:extLst>
          </p:cNvPr>
          <p:cNvSpPr/>
          <p:nvPr/>
        </p:nvSpPr>
        <p:spPr>
          <a:xfrm>
            <a:off x="4476748" y="2362200"/>
            <a:ext cx="3551239" cy="365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77BB6-DA5A-1247-B3AD-768D031DDBAE}"/>
              </a:ext>
            </a:extLst>
          </p:cNvPr>
          <p:cNvCxnSpPr>
            <a:stCxn id="8" idx="2"/>
          </p:cNvCxnSpPr>
          <p:nvPr/>
        </p:nvCxnSpPr>
        <p:spPr>
          <a:xfrm flipH="1">
            <a:off x="2800350" y="1905000"/>
            <a:ext cx="1600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43014-674C-6740-A989-6EF338AA8BAE}"/>
              </a:ext>
            </a:extLst>
          </p:cNvPr>
          <p:cNvCxnSpPr>
            <a:stCxn id="8" idx="2"/>
          </p:cNvCxnSpPr>
          <p:nvPr/>
        </p:nvCxnSpPr>
        <p:spPr>
          <a:xfrm>
            <a:off x="4400550" y="19050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FB7C9B-09EC-B04E-9FF8-5C41B3738D14}"/>
              </a:ext>
            </a:extLst>
          </p:cNvPr>
          <p:cNvSpPr txBox="1"/>
          <p:nvPr/>
        </p:nvSpPr>
        <p:spPr>
          <a:xfrm>
            <a:off x="8012834" y="1953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89B22-09A6-BB4C-9F37-EEA43257B456}"/>
              </a:ext>
            </a:extLst>
          </p:cNvPr>
          <p:cNvSpPr/>
          <p:nvPr/>
        </p:nvSpPr>
        <p:spPr>
          <a:xfrm>
            <a:off x="773112" y="3200400"/>
            <a:ext cx="1579564" cy="365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178BF6-CA3B-1D4B-85E9-1530C216152E}"/>
              </a:ext>
            </a:extLst>
          </p:cNvPr>
          <p:cNvSpPr/>
          <p:nvPr/>
        </p:nvSpPr>
        <p:spPr>
          <a:xfrm>
            <a:off x="2724150" y="3200400"/>
            <a:ext cx="1579564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3326C5-57BC-4C4E-9ACD-7A979D257985}"/>
              </a:ext>
            </a:extLst>
          </p:cNvPr>
          <p:cNvCxnSpPr>
            <a:cxnSpLocks/>
          </p:cNvCxnSpPr>
          <p:nvPr/>
        </p:nvCxnSpPr>
        <p:spPr>
          <a:xfrm flipH="1">
            <a:off x="1733550" y="2727325"/>
            <a:ext cx="860425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9C41B-55AB-9145-9091-0CC601BD51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8731" y="2727325"/>
            <a:ext cx="65524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8B4D99-5363-E940-A17D-DB7CBA0E57F1}"/>
              </a:ext>
            </a:extLst>
          </p:cNvPr>
          <p:cNvSpPr txBox="1"/>
          <p:nvPr/>
        </p:nvSpPr>
        <p:spPr>
          <a:xfrm>
            <a:off x="8019187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F0A97-2C99-D147-9C7C-6C043591A31B}"/>
              </a:ext>
            </a:extLst>
          </p:cNvPr>
          <p:cNvSpPr/>
          <p:nvPr/>
        </p:nvSpPr>
        <p:spPr>
          <a:xfrm>
            <a:off x="2075494" y="4114005"/>
            <a:ext cx="1297312" cy="365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 elements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93A0B4-F970-704D-AEC4-BD2EF579F130}"/>
              </a:ext>
            </a:extLst>
          </p:cNvPr>
          <p:cNvSpPr/>
          <p:nvPr/>
        </p:nvSpPr>
        <p:spPr>
          <a:xfrm>
            <a:off x="3513932" y="4114005"/>
            <a:ext cx="129731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elements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24C2C-83C7-B843-A464-B2265B99100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76352" y="3565525"/>
            <a:ext cx="637580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12F410-F25D-1044-B9FA-A37FF21F33F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513932" y="3565525"/>
            <a:ext cx="536893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DDF918-B2CC-3E42-9581-4B90DF3EE007}"/>
              </a:ext>
            </a:extLst>
          </p:cNvPr>
          <p:cNvSpPr txBox="1"/>
          <p:nvPr/>
        </p:nvSpPr>
        <p:spPr>
          <a:xfrm>
            <a:off x="8019187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3E593B-035E-004D-9C02-C40BEA2AE1CD}"/>
              </a:ext>
            </a:extLst>
          </p:cNvPr>
          <p:cNvCxnSpPr>
            <a:cxnSpLocks/>
          </p:cNvCxnSpPr>
          <p:nvPr/>
        </p:nvCxnSpPr>
        <p:spPr>
          <a:xfrm flipH="1">
            <a:off x="6272213" y="3048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DF369-D2A5-764D-97D9-F089D00C9C61}"/>
              </a:ext>
            </a:extLst>
          </p:cNvPr>
          <p:cNvCxnSpPr>
            <a:cxnSpLocks/>
          </p:cNvCxnSpPr>
          <p:nvPr/>
        </p:nvCxnSpPr>
        <p:spPr>
          <a:xfrm flipH="1">
            <a:off x="6272213" y="21336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EC494-20A9-C241-984E-B62AE1639025}"/>
              </a:ext>
            </a:extLst>
          </p:cNvPr>
          <p:cNvCxnSpPr>
            <a:cxnSpLocks/>
          </p:cNvCxnSpPr>
          <p:nvPr/>
        </p:nvCxnSpPr>
        <p:spPr>
          <a:xfrm flipH="1">
            <a:off x="6272213" y="3810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F1D9B6-F787-D14F-82B1-8BD1EDC25D01}"/>
              </a:ext>
            </a:extLst>
          </p:cNvPr>
          <p:cNvSpPr/>
          <p:nvPr/>
        </p:nvSpPr>
        <p:spPr>
          <a:xfrm>
            <a:off x="2763206" y="4875609"/>
            <a:ext cx="1219200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elements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DE131-2CCD-EF45-8F0D-A3B09992C1D1}"/>
              </a:ext>
            </a:extLst>
          </p:cNvPr>
          <p:cNvSpPr/>
          <p:nvPr/>
        </p:nvSpPr>
        <p:spPr>
          <a:xfrm>
            <a:off x="4324350" y="4876800"/>
            <a:ext cx="1219200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elements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B24F05-EA66-1741-A61F-51BBB95D8D45}"/>
              </a:ext>
            </a:extLst>
          </p:cNvPr>
          <p:cNvCxnSpPr>
            <a:cxnSpLocks/>
          </p:cNvCxnSpPr>
          <p:nvPr/>
        </p:nvCxnSpPr>
        <p:spPr>
          <a:xfrm>
            <a:off x="4208301" y="4479130"/>
            <a:ext cx="602943" cy="30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6A455D-D1E6-AB4F-9FA4-E2B173FA619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466226" y="4479130"/>
            <a:ext cx="696362" cy="30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DB5174-098A-8F4D-9082-E8192BDD87A0}"/>
              </a:ext>
            </a:extLst>
          </p:cNvPr>
          <p:cNvSpPr txBox="1"/>
          <p:nvPr/>
        </p:nvSpPr>
        <p:spPr>
          <a:xfrm>
            <a:off x="8019187" y="4495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8154FE-375D-A346-9804-AADF51CA0A0C}"/>
              </a:ext>
            </a:extLst>
          </p:cNvPr>
          <p:cNvCxnSpPr>
            <a:cxnSpLocks/>
          </p:cNvCxnSpPr>
          <p:nvPr/>
        </p:nvCxnSpPr>
        <p:spPr>
          <a:xfrm flipH="1">
            <a:off x="6272213" y="46482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7054B5-ADDD-8244-BCF1-7A22C0454B83}"/>
              </a:ext>
            </a:extLst>
          </p:cNvPr>
          <p:cNvSpPr txBox="1"/>
          <p:nvPr/>
        </p:nvSpPr>
        <p:spPr>
          <a:xfrm>
            <a:off x="7045756" y="5731080"/>
            <a:ext cx="1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4 chops</a:t>
            </a:r>
          </a:p>
        </p:txBody>
      </p:sp>
    </p:spTree>
    <p:extLst>
      <p:ext uri="{BB962C8B-B14F-4D97-AF65-F5344CB8AC3E}">
        <p14:creationId xmlns:p14="http://schemas.microsoft.com/office/powerpoint/2010/main" val="217223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17738FE-EB54-DC4C-8F6A-B89993DCA4E3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879E4-6C41-6342-AE23-B8C6FC61618E}"/>
              </a:ext>
            </a:extLst>
          </p:cNvPr>
          <p:cNvSpPr/>
          <p:nvPr/>
        </p:nvSpPr>
        <p:spPr>
          <a:xfrm>
            <a:off x="773111" y="2362200"/>
            <a:ext cx="3551239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AF7EE-0135-6D4F-B7BD-6277807F7220}"/>
              </a:ext>
            </a:extLst>
          </p:cNvPr>
          <p:cNvSpPr/>
          <p:nvPr/>
        </p:nvSpPr>
        <p:spPr>
          <a:xfrm>
            <a:off x="4476748" y="2362200"/>
            <a:ext cx="3551239" cy="365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16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77BB6-DA5A-1247-B3AD-768D031DDBAE}"/>
              </a:ext>
            </a:extLst>
          </p:cNvPr>
          <p:cNvCxnSpPr>
            <a:stCxn id="8" idx="2"/>
          </p:cNvCxnSpPr>
          <p:nvPr/>
        </p:nvCxnSpPr>
        <p:spPr>
          <a:xfrm flipH="1">
            <a:off x="2800350" y="1905000"/>
            <a:ext cx="1600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43014-674C-6740-A989-6EF338AA8BAE}"/>
              </a:ext>
            </a:extLst>
          </p:cNvPr>
          <p:cNvCxnSpPr>
            <a:stCxn id="8" idx="2"/>
          </p:cNvCxnSpPr>
          <p:nvPr/>
        </p:nvCxnSpPr>
        <p:spPr>
          <a:xfrm>
            <a:off x="4400550" y="1905000"/>
            <a:ext cx="1447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FB7C9B-09EC-B04E-9FF8-5C41B3738D14}"/>
              </a:ext>
            </a:extLst>
          </p:cNvPr>
          <p:cNvSpPr txBox="1"/>
          <p:nvPr/>
        </p:nvSpPr>
        <p:spPr>
          <a:xfrm>
            <a:off x="8012834" y="1953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89B22-09A6-BB4C-9F37-EEA43257B456}"/>
              </a:ext>
            </a:extLst>
          </p:cNvPr>
          <p:cNvSpPr/>
          <p:nvPr/>
        </p:nvSpPr>
        <p:spPr>
          <a:xfrm>
            <a:off x="773112" y="3200400"/>
            <a:ext cx="1579564" cy="365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178BF6-CA3B-1D4B-85E9-1530C216152E}"/>
              </a:ext>
            </a:extLst>
          </p:cNvPr>
          <p:cNvSpPr/>
          <p:nvPr/>
        </p:nvSpPr>
        <p:spPr>
          <a:xfrm>
            <a:off x="2724150" y="3200400"/>
            <a:ext cx="1579564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3326C5-57BC-4C4E-9ACD-7A979D257985}"/>
              </a:ext>
            </a:extLst>
          </p:cNvPr>
          <p:cNvCxnSpPr>
            <a:cxnSpLocks/>
          </p:cNvCxnSpPr>
          <p:nvPr/>
        </p:nvCxnSpPr>
        <p:spPr>
          <a:xfrm flipH="1">
            <a:off x="1733550" y="2727325"/>
            <a:ext cx="860425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9C41B-55AB-9145-9091-0CC601BD51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8731" y="2727325"/>
            <a:ext cx="65524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8B4D99-5363-E940-A17D-DB7CBA0E57F1}"/>
              </a:ext>
            </a:extLst>
          </p:cNvPr>
          <p:cNvSpPr txBox="1"/>
          <p:nvPr/>
        </p:nvSpPr>
        <p:spPr>
          <a:xfrm>
            <a:off x="8019187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F0A97-2C99-D147-9C7C-6C043591A31B}"/>
              </a:ext>
            </a:extLst>
          </p:cNvPr>
          <p:cNvSpPr/>
          <p:nvPr/>
        </p:nvSpPr>
        <p:spPr>
          <a:xfrm>
            <a:off x="2075494" y="4114005"/>
            <a:ext cx="1297312" cy="365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 elements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93A0B4-F970-704D-AEC4-BD2EF579F130}"/>
              </a:ext>
            </a:extLst>
          </p:cNvPr>
          <p:cNvSpPr/>
          <p:nvPr/>
        </p:nvSpPr>
        <p:spPr>
          <a:xfrm>
            <a:off x="3513932" y="4114005"/>
            <a:ext cx="129731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elements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24C2C-83C7-B843-A464-B2265B99100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876352" y="3565525"/>
            <a:ext cx="637580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12F410-F25D-1044-B9FA-A37FF21F33F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513932" y="3565525"/>
            <a:ext cx="536893" cy="45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DDF918-B2CC-3E42-9581-4B90DF3EE007}"/>
              </a:ext>
            </a:extLst>
          </p:cNvPr>
          <p:cNvSpPr txBox="1"/>
          <p:nvPr/>
        </p:nvSpPr>
        <p:spPr>
          <a:xfrm>
            <a:off x="8019187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3E593B-035E-004D-9C02-C40BEA2AE1CD}"/>
              </a:ext>
            </a:extLst>
          </p:cNvPr>
          <p:cNvCxnSpPr>
            <a:cxnSpLocks/>
          </p:cNvCxnSpPr>
          <p:nvPr/>
        </p:nvCxnSpPr>
        <p:spPr>
          <a:xfrm flipH="1">
            <a:off x="6272213" y="3048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DF369-D2A5-764D-97D9-F089D00C9C61}"/>
              </a:ext>
            </a:extLst>
          </p:cNvPr>
          <p:cNvCxnSpPr>
            <a:cxnSpLocks/>
          </p:cNvCxnSpPr>
          <p:nvPr/>
        </p:nvCxnSpPr>
        <p:spPr>
          <a:xfrm flipH="1">
            <a:off x="6272213" y="21336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EC494-20A9-C241-984E-B62AE1639025}"/>
              </a:ext>
            </a:extLst>
          </p:cNvPr>
          <p:cNvCxnSpPr>
            <a:cxnSpLocks/>
          </p:cNvCxnSpPr>
          <p:nvPr/>
        </p:nvCxnSpPr>
        <p:spPr>
          <a:xfrm flipH="1">
            <a:off x="6272213" y="38100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F1D9B6-F787-D14F-82B1-8BD1EDC25D01}"/>
              </a:ext>
            </a:extLst>
          </p:cNvPr>
          <p:cNvSpPr/>
          <p:nvPr/>
        </p:nvSpPr>
        <p:spPr>
          <a:xfrm>
            <a:off x="2763206" y="4875609"/>
            <a:ext cx="1219200" cy="365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elements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DE131-2CCD-EF45-8F0D-A3B09992C1D1}"/>
              </a:ext>
            </a:extLst>
          </p:cNvPr>
          <p:cNvSpPr/>
          <p:nvPr/>
        </p:nvSpPr>
        <p:spPr>
          <a:xfrm>
            <a:off x="4324350" y="4876800"/>
            <a:ext cx="1219200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elements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B24F05-EA66-1741-A61F-51BBB95D8D45}"/>
              </a:ext>
            </a:extLst>
          </p:cNvPr>
          <p:cNvCxnSpPr>
            <a:cxnSpLocks/>
          </p:cNvCxnSpPr>
          <p:nvPr/>
        </p:nvCxnSpPr>
        <p:spPr>
          <a:xfrm>
            <a:off x="4208301" y="4479130"/>
            <a:ext cx="602943" cy="30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6A455D-D1E6-AB4F-9FA4-E2B173FA619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466226" y="4479130"/>
            <a:ext cx="696362" cy="30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DB5174-098A-8F4D-9082-E8192BDD87A0}"/>
              </a:ext>
            </a:extLst>
          </p:cNvPr>
          <p:cNvSpPr txBox="1"/>
          <p:nvPr/>
        </p:nvSpPr>
        <p:spPr>
          <a:xfrm>
            <a:off x="8019187" y="4495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8154FE-375D-A346-9804-AADF51CA0A0C}"/>
              </a:ext>
            </a:extLst>
          </p:cNvPr>
          <p:cNvCxnSpPr>
            <a:cxnSpLocks/>
          </p:cNvCxnSpPr>
          <p:nvPr/>
        </p:nvCxnSpPr>
        <p:spPr>
          <a:xfrm flipH="1">
            <a:off x="6272213" y="4648200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79FC8ED-44C1-2D43-A19B-6009A28837D9}"/>
              </a:ext>
            </a:extLst>
          </p:cNvPr>
          <p:cNvSpPr/>
          <p:nvPr/>
        </p:nvSpPr>
        <p:spPr>
          <a:xfrm>
            <a:off x="3552988" y="5636816"/>
            <a:ext cx="1219200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element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51D66-08DA-2742-BBDD-AF522AD5CCE7}"/>
              </a:ext>
            </a:extLst>
          </p:cNvPr>
          <p:cNvSpPr/>
          <p:nvPr/>
        </p:nvSpPr>
        <p:spPr>
          <a:xfrm>
            <a:off x="5086350" y="5638800"/>
            <a:ext cx="1219200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element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D1EE8C-1E0A-0E42-A460-AC39EC0401E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933950" y="5241925"/>
            <a:ext cx="609600" cy="320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06A2AD-0761-AA4F-AD65-151FEB13215D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296568" y="5241925"/>
            <a:ext cx="637382" cy="320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F7D447-908A-1B4A-B026-8B78CD2F0F88}"/>
              </a:ext>
            </a:extLst>
          </p:cNvPr>
          <p:cNvSpPr txBox="1"/>
          <p:nvPr/>
        </p:nvSpPr>
        <p:spPr>
          <a:xfrm>
            <a:off x="8019187" y="5269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chop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6C9BF3-DD69-2C48-98DC-AB963B02D8C3}"/>
              </a:ext>
            </a:extLst>
          </p:cNvPr>
          <p:cNvCxnSpPr>
            <a:cxnSpLocks/>
          </p:cNvCxnSpPr>
          <p:nvPr/>
        </p:nvCxnSpPr>
        <p:spPr>
          <a:xfrm flipH="1">
            <a:off x="6272213" y="5421868"/>
            <a:ext cx="17097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C9A206-1D78-EA40-8E69-A9F2C1032B12}"/>
              </a:ext>
            </a:extLst>
          </p:cNvPr>
          <p:cNvSpPr txBox="1"/>
          <p:nvPr/>
        </p:nvSpPr>
        <p:spPr>
          <a:xfrm>
            <a:off x="7045756" y="5731080"/>
            <a:ext cx="1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Total: 5 chops</a:t>
            </a:r>
          </a:p>
        </p:txBody>
      </p:sp>
    </p:spTree>
    <p:extLst>
      <p:ext uri="{BB962C8B-B14F-4D97-AF65-F5344CB8AC3E}">
        <p14:creationId xmlns:p14="http://schemas.microsoft.com/office/powerpoint/2010/main" val="146775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A54906-C7A8-BD47-ADFD-CC95682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5 Chops?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32F0-7D4B-5F4C-A441-8749BE02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log</a:t>
            </a:r>
            <a:r>
              <a:rPr lang="en-US" sz="3200" baseline="-25000" dirty="0"/>
              <a:t>2</a:t>
            </a:r>
            <a:r>
              <a:rPr lang="en-US" sz="3200" dirty="0"/>
              <a:t> (32) =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 The “2” is because we chop it in </a:t>
            </a:r>
            <a:r>
              <a:rPr lang="en-US" sz="3000" u="sng" dirty="0"/>
              <a:t>half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200" dirty="0"/>
              <a:t>If we chop it in thirds, we have log</a:t>
            </a:r>
            <a:r>
              <a:rPr lang="en-US" sz="3200" baseline="-25000" dirty="0"/>
              <a:t>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Searching 4 billion sorted numbers: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(4 billion) = ~32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We can search 4 billion records in 32 steps!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Look at everything we </a:t>
            </a:r>
            <a:r>
              <a:rPr lang="en-US" sz="2800" u="sng" dirty="0"/>
              <a:t>don’t</a:t>
            </a:r>
            <a:r>
              <a:rPr lang="en-US" sz="2800" dirty="0"/>
              <a:t> search!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99172-6F68-1B4D-920D-BCFD4F82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59264-A3AE-8248-AAF6-137E9495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C0B0-9AD8-F34F-8154-1DA88097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11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10</a:t>
            </a:r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99467"/>
            <a:ext cx="7543800" cy="474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Binary Search Algorithm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4294967295"/>
          </p:nvPr>
        </p:nvSpPr>
        <p:spPr>
          <a:xfrm>
            <a:off x="457200" y="1066799"/>
            <a:ext cx="8305800" cy="538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CREATE low = 0, mid = 0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CREATE high = length of </a:t>
            </a:r>
            <a:r>
              <a:rPr lang="en-US" sz="1800" dirty="0" err="1">
                <a:latin typeface="Menlo" panose="020B0609030804020204" pitchFamily="49" charset="0"/>
              </a:rPr>
              <a:t>searchArray</a:t>
            </a:r>
            <a:r>
              <a:rPr lang="en-US" sz="1800" dirty="0">
                <a:latin typeface="Menlo" panose="020B060903080402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CREATE found = false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WHILE (high &gt;= low)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mid = (low + high) / 2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IF (find &lt; </a:t>
            </a:r>
            <a:r>
              <a:rPr lang="en-US" sz="1800" dirty="0" err="1">
                <a:latin typeface="Menlo" panose="020B0609030804020204" pitchFamily="49" charset="0"/>
              </a:rPr>
              <a:t>searchArray</a:t>
            </a:r>
            <a:r>
              <a:rPr lang="en-US" sz="1800" dirty="0">
                <a:latin typeface="Menlo" panose="020B0609030804020204" pitchFamily="49" charset="0"/>
              </a:rPr>
              <a:t>[mid]) THEN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  high = mid - 1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ELSE IF (find == </a:t>
            </a:r>
            <a:r>
              <a:rPr lang="en-US" sz="1800" dirty="0" err="1">
                <a:latin typeface="Menlo" panose="020B0609030804020204" pitchFamily="49" charset="0"/>
              </a:rPr>
              <a:t>searchArray</a:t>
            </a:r>
            <a:r>
              <a:rPr lang="en-US" sz="1800" dirty="0">
                <a:latin typeface="Menlo" panose="020B0609030804020204" pitchFamily="49" charset="0"/>
              </a:rPr>
              <a:t>[mid]) THEN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  found = true and stop looking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  ELSE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	   low = mid + 1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END WHILE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PRINT (find + " is " + found)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A9B838DE-791C-1B42-8414-9B016EE5DB24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28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143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11</a:t>
            </a:r>
          </a:p>
        </p:txBody>
      </p:sp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>
          <a:xfrm>
            <a:off x="-533400" y="497608"/>
            <a:ext cx="7543800" cy="53181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Java  Binary  Search Algorithm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4294967295"/>
          </p:nvPr>
        </p:nvSpPr>
        <p:spPr>
          <a:xfrm>
            <a:off x="-76200" y="1029420"/>
            <a:ext cx="7239000" cy="559997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mid =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high = searchArray.length-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found =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(high &gt;= low)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mid = (low + high) /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(find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high = mid -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(find ==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found =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low = mid +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3AF4A0C1-7E23-1F44-B600-ADCB9218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80471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12</a:t>
            </a:r>
          </a:p>
        </p:txBody>
      </p:sp>
      <p:sp>
        <p:nvSpPr>
          <p:cNvPr id="124930" name="Rectangle 2"/>
          <p:cNvSpPr>
            <a:spLocks noGrp="1"/>
          </p:cNvSpPr>
          <p:nvPr>
            <p:ph type="ctrTitle" idx="4294967295"/>
          </p:nvPr>
        </p:nvSpPr>
        <p:spPr>
          <a:xfrm>
            <a:off x="364733" y="457200"/>
            <a:ext cx="7848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C#  Binary  Search Algorithm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subTitle" idx="4294967295"/>
          </p:nvPr>
        </p:nvSpPr>
        <p:spPr>
          <a:xfrm>
            <a:off x="76200" y="1035049"/>
            <a:ext cx="7239000" cy="544195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mid =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high = searchArray.Length-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found =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(high &gt;= low)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mid = (low + high) /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(find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high = mid -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(find ==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found =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low = mid + </a:t>
            </a:r>
            <a:r>
              <a:rPr lang="en-US" sz="20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CEE8BD36-4F93-7742-A4B0-B8F9EEB5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09" y="4572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7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12</a:t>
            </a:r>
          </a:p>
        </p:txBody>
      </p:sp>
      <p:sp>
        <p:nvSpPr>
          <p:cNvPr id="124930" name="Rectangle 2"/>
          <p:cNvSpPr>
            <a:spLocks noGrp="1"/>
          </p:cNvSpPr>
          <p:nvPr>
            <p:ph type="ctrTitle" idx="4294967295"/>
          </p:nvPr>
        </p:nvSpPr>
        <p:spPr>
          <a:xfrm>
            <a:off x="364733" y="457200"/>
            <a:ext cx="7848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C++  Binary  Search Algorithm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subTitle" idx="4294967295"/>
          </p:nvPr>
        </p:nvSpPr>
        <p:spPr>
          <a:xfrm>
            <a:off x="76200" y="1151392"/>
            <a:ext cx="8763000" cy="560546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-US" sz="18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mid = </a:t>
            </a:r>
            <a:r>
              <a:rPr lang="en-US" sz="18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high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arraySize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found =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(high &gt;= low)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mid = (low + high) / </a:t>
            </a:r>
            <a:r>
              <a:rPr lang="en-US" sz="1800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(find &lt;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high = mid - </a:t>
            </a:r>
            <a:r>
              <a:rPr lang="en-US" sz="18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(find ==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searchArray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[mid])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found =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low = mid + </a:t>
            </a:r>
            <a:r>
              <a:rPr lang="en-US" sz="18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7C74CE9B-C178-344D-B670-2A77D5AE8F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8" y="2521779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lIns="0" tIns="199135" rIns="0" bIns="0" rtlCol="0">
            <a:noAutofit/>
          </a:bodyPr>
          <a:lstStyle/>
          <a:p>
            <a:pPr marL="12700" eaLnBrk="1" fontAlgn="auto" hangingPunct="1">
              <a:lnSpc>
                <a:spcPts val="5235"/>
              </a:lnSpc>
              <a:spcAft>
                <a:spcPts val="0"/>
              </a:spcAft>
              <a:defRPr/>
            </a:pPr>
            <a:r>
              <a:rPr lang="en-US" sz="4000" b="1" spc="-49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 b="1" dirty="0"/>
              <a:t>Topics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2C4E-D9E2-454D-B108-13D3569D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Linear Search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Binary Search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Bubble Sort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Insertion Sort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Selection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BC54BB-66C3-48E1-B0EE-6D6190BFD002}" type="datetime1">
              <a:rPr lang="en-US"/>
              <a:pPr>
                <a:defRPr/>
              </a:pPr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B68930-76D6-47AD-895B-CA1322B5FD6D}" type="slidenum">
              <a:rPr lang="en-US" altLang="en-US" sz="9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4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panose="020F0502020204030204" pitchFamily="34" charset="0"/>
                <a:cs typeface="Arial" panose="020B0604020202020204" pitchFamily="34" charset="0"/>
              </a:rPr>
              <a:t>Sorting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C523-A77E-9241-B257-2A5120CE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Sorting is the process of re-arranging elements to be in a specific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We typically sort in non-decreasing or non-increasing order (why do we not say increasing or decreasing order?)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Many sorting algorithms with varying complexity and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Here, we’ll study simple algorithms with horrible performance!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CSE 1321 Module 8</a:t>
            </a:r>
          </a:p>
        </p:txBody>
      </p:sp>
      <p:sp>
        <p:nvSpPr>
          <p:cNvPr id="17413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DD9AE51-8712-4696-ABD8-A9BD37364984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92206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cs typeface="Arial" panose="020B0604020202020204" pitchFamily="34" charset="0"/>
              </a:rPr>
              <a:t>Bubble Sort and Exchange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CDC3-D29F-8645-9704-C5EE6F92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 Bubble sort (similar to Exchange sort) repeatedly pair-wise examine elements and </a:t>
            </a:r>
            <a:r>
              <a:rPr lang="en-US" altLang="en-US" sz="2800" u="sng" dirty="0"/>
              <a:t>swap them</a:t>
            </a:r>
            <a:r>
              <a:rPr lang="en-US" altLang="en-US" sz="2800" dirty="0"/>
              <a:t> if needed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 This process “bubbles” elements to their correct positions in the list, thus called “Bubble” sort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 These sorts are slow due the high number of comparisons and swaps it makes to sort the list.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 Referred to as simple sort algorithms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3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1CC1637-BC1B-4AEC-BDB8-AFD15EA0E98E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3455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8C7-33A0-7C4D-A462-70F3007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113F-6E7D-4545-A20C-DB9664BC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https://www.youtube.com/watch?v=Cq7SMsQBEUw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(Bubble Sort)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BB5B-E7CD-344E-AD5F-7BFEDE6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4885-B135-4F48-B439-C315F86B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CDAB-F588-5442-91E1-6657C42C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1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First pass of Bubble Sort</a:t>
            </a:r>
            <a:br>
              <a:rPr lang="en-US" dirty="0"/>
            </a:br>
            <a:r>
              <a:rPr lang="en-US" sz="2400" dirty="0"/>
              <a:t>(six comparisons)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3, 1, 4, 2, 7]</a:t>
            </a:r>
          </a:p>
          <a:p>
            <a:pPr marL="0" indent="0" algn="ctr">
              <a:buNone/>
            </a:pPr>
            <a:r>
              <a:rPr lang="en-US" sz="2400" dirty="0"/>
              <a:t>[8,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1, 4, 2, 7]</a:t>
            </a:r>
          </a:p>
          <a:p>
            <a:pPr marL="0" indent="0" algn="ctr">
              <a:buNone/>
            </a:pPr>
            <a:r>
              <a:rPr lang="en-US" sz="2400" dirty="0"/>
              <a:t>[8, 3,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4, 2, 7]</a:t>
            </a:r>
          </a:p>
          <a:p>
            <a:pPr marL="0" indent="0" algn="ctr">
              <a:buNone/>
            </a:pPr>
            <a:r>
              <a:rPr lang="en-US" sz="2400" dirty="0"/>
              <a:t>[8, 3, 1,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2, 7]</a:t>
            </a:r>
          </a:p>
          <a:p>
            <a:pPr marL="0" indent="0" algn="ctr">
              <a:buNone/>
            </a:pPr>
            <a:r>
              <a:rPr lang="en-US" sz="2400" dirty="0"/>
              <a:t>[8, 3, 1, 4,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7]</a:t>
            </a:r>
          </a:p>
          <a:p>
            <a:pPr marL="0" indent="0" algn="ctr">
              <a:buNone/>
            </a:pPr>
            <a:r>
              <a:rPr lang="en-US" sz="2400" dirty="0"/>
              <a:t>[8, 3, 1, 4, 2, </a:t>
            </a:r>
            <a:r>
              <a:rPr lang="en-US" sz="2400" dirty="0">
                <a:highlight>
                  <a:srgbClr val="FFFF00"/>
                </a:highlight>
              </a:rPr>
              <a:t>9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7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[8, 3, 1, 4, 2, 7,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// 9 is now in the correct spot, so we don’t consider it anymore</a:t>
            </a:r>
          </a:p>
          <a:p>
            <a:pPr marL="0" indent="0" algn="ctr">
              <a:buNone/>
            </a:pPr>
            <a:r>
              <a:rPr lang="en-US" dirty="0"/>
              <a:t>// Note: this is the result of the </a:t>
            </a:r>
            <a:r>
              <a:rPr lang="en-US" u="sng" dirty="0"/>
              <a:t>inner loop</a:t>
            </a:r>
            <a:r>
              <a:rPr lang="en-US" dirty="0"/>
              <a:t> of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7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Second pass of Bubble Sort</a:t>
            </a:r>
            <a:br>
              <a:rPr lang="en-US" dirty="0"/>
            </a:br>
            <a:r>
              <a:rPr lang="en-US" sz="2400" dirty="0"/>
              <a:t>(five comparisons)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78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1, 4, 2, 7,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[3, 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4, 2, 7,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[3, 1, 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2, 7,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[3, 1, 4, 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7,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[3, 1, 4, 2, </a:t>
            </a:r>
            <a:r>
              <a:rPr lang="en-US" sz="2400" dirty="0">
                <a:highlight>
                  <a:srgbClr val="FF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[3, 1, 4, 2, 7,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// 8 is now in the correct spot, so we don’t consider it anymore</a:t>
            </a:r>
          </a:p>
          <a:p>
            <a:pPr marL="0" indent="0" algn="ctr">
              <a:buNone/>
            </a:pPr>
            <a:r>
              <a:rPr lang="en-US" dirty="0"/>
              <a:t>// 7 is also in the correct place, but we don’t know it yet!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2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Third pass of Bubble Sort</a:t>
            </a:r>
            <a:br>
              <a:rPr lang="en-US" dirty="0"/>
            </a:br>
            <a:r>
              <a:rPr lang="en-US" sz="2400" dirty="0"/>
              <a:t>(four comparisons)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78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4, 2, 7,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2, 7,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3,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7,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3, 2,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3, 2, 4,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// 7 is now in the correct spot, so we don’t consider it anymore</a:t>
            </a:r>
          </a:p>
          <a:p>
            <a:pPr marL="0" indent="0" algn="ctr">
              <a:buNone/>
            </a:pPr>
            <a:r>
              <a:rPr lang="en-US" dirty="0"/>
              <a:t>// 1 is also in the correct place, but we don’t know it yet!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95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Fourth pass of Bubble Sort</a:t>
            </a:r>
            <a:br>
              <a:rPr lang="en-US" dirty="0"/>
            </a:br>
            <a:r>
              <a:rPr lang="en-US" sz="2400" dirty="0"/>
              <a:t>(three comparisons)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78337"/>
          </a:xfrm>
        </p:spPr>
        <p:txBody>
          <a:bodyPr/>
          <a:lstStyle/>
          <a:p>
            <a:pPr algn="ctr"/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2, 4,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algn="ctr"/>
            <a:r>
              <a:rPr lang="en-US" sz="2400" dirty="0"/>
              <a:t>[1,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4,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algn="ctr"/>
            <a:r>
              <a:rPr lang="en-US" sz="2400" dirty="0"/>
              <a:t>[1, 2,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algn="ctr"/>
            <a:r>
              <a:rPr lang="en-US" sz="2400" dirty="0"/>
              <a:t>[1, 2,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// 4 is now in the correct spot, so we don’t consider it anymore</a:t>
            </a:r>
          </a:p>
          <a:p>
            <a:pPr algn="ctr"/>
            <a:r>
              <a:rPr lang="en-US" dirty="0"/>
              <a:t>// </a:t>
            </a:r>
            <a:r>
              <a:rPr lang="en-US" u="sng" dirty="0"/>
              <a:t>The array is actually sorted</a:t>
            </a:r>
            <a:r>
              <a:rPr lang="en-US" dirty="0"/>
              <a:t>, but we don’t know it yet!</a:t>
            </a:r>
          </a:p>
          <a:p>
            <a:pPr algn="ctr"/>
            <a:r>
              <a:rPr lang="en-US" dirty="0"/>
              <a:t>// We still have to finish this 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086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Fifth pass of Bubble Sort</a:t>
            </a:r>
            <a:br>
              <a:rPr lang="en-US" dirty="0"/>
            </a:br>
            <a:r>
              <a:rPr lang="en-US" sz="2400" dirty="0"/>
              <a:t>(two comparisons)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78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3,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[1, 2, </a:t>
            </a:r>
            <a:r>
              <a:rPr lang="en-US" sz="2400" dirty="0">
                <a:highlight>
                  <a:srgbClr val="00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// 4 is now in the correct spot, so we don’t consider it anymore</a:t>
            </a:r>
          </a:p>
          <a:p>
            <a:pPr marL="0" indent="0" algn="ctr">
              <a:buNone/>
            </a:pPr>
            <a:r>
              <a:rPr lang="en-US" dirty="0"/>
              <a:t>// </a:t>
            </a:r>
            <a:r>
              <a:rPr lang="en-US" u="sng" dirty="0"/>
              <a:t>The array is actually sorted</a:t>
            </a:r>
            <a:r>
              <a:rPr lang="en-US" dirty="0"/>
              <a:t>, but we don’t know it yet!</a:t>
            </a:r>
          </a:p>
          <a:p>
            <a:pPr marL="0" indent="0" algn="ctr">
              <a:buNone/>
            </a:pPr>
            <a:r>
              <a:rPr lang="en-US" dirty="0"/>
              <a:t>// We still have to finish this 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93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08A-5D35-A74F-AA4E-59B63BB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89061"/>
          </a:xfrm>
        </p:spPr>
        <p:txBody>
          <a:bodyPr>
            <a:normAutofit/>
          </a:bodyPr>
          <a:lstStyle/>
          <a:p>
            <a:r>
              <a:rPr lang="en-US" dirty="0"/>
              <a:t>Last pass of Bubble Sort</a:t>
            </a:r>
            <a:br>
              <a:rPr lang="en-US" dirty="0"/>
            </a:br>
            <a:r>
              <a:rPr lang="en-US" sz="2400" dirty="0"/>
              <a:t>(one comparison)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D23-D8D6-EB4F-8381-EE31E29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78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>
                <a:highlight>
                  <a:srgbClr val="00FF00"/>
                </a:highligh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9</a:t>
            </a:r>
            <a:r>
              <a:rPr lang="en-US" sz="2400" dirty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// Last comparison</a:t>
            </a:r>
          </a:p>
          <a:p>
            <a:pPr marL="0" indent="0" algn="ctr">
              <a:buNone/>
            </a:pPr>
            <a:r>
              <a:rPr lang="en-US" dirty="0"/>
              <a:t>// Total comparisons: 6+5+4+3+2+1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AE7-1083-5442-8DE1-DB7AF6C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C06D-910C-BB41-8D87-0183EAE2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82C3-358E-BE4C-BC95-B173B47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61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F278-156A-1444-931A-684D11F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0519C-2FE9-EA4D-AE80-429F388A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1"/>
            <a:ext cx="7886700" cy="46529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n-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j &lt; n-i-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[j] 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[j+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dirty="0">
                <a:solidFill>
                  <a:srgbClr val="AAAAAA"/>
                </a:solidFill>
                <a:latin typeface="Menlo" panose="020B0609030804020204" pitchFamily="49" charset="0"/>
              </a:rPr>
              <a:t>// swap temp and </a:t>
            </a:r>
            <a:r>
              <a:rPr lang="en-US" dirty="0" err="1">
                <a:solidFill>
                  <a:srgbClr val="AAAAAA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AAAAAA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temp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[j+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[j+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EA7D-FD4F-D341-90D2-3B13BE0A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8FD4-02AC-7A4E-A409-43020A0D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DA25-EEF8-2845-A756-9CBD82B9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3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D6292-6406-F44A-82D1-E7B4E5AD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Process of examining all values in a list (or array) until a target value is found or the search reaches the end of the list and no target is found.</a:t>
            </a:r>
          </a:p>
          <a:p>
            <a:r>
              <a:rPr lang="en-US" altLang="en-US" sz="2400" dirty="0"/>
              <a:t>Number of visits for a linear search of a list (array) of size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elements</a:t>
            </a:r>
            <a:br>
              <a:rPr lang="en-US" altLang="en-US" sz="2400" dirty="0"/>
            </a:br>
            <a:r>
              <a:rPr lang="en-US" altLang="en-US" sz="2400" dirty="0"/>
              <a:t>-  The average search visits </a:t>
            </a:r>
            <a:r>
              <a:rPr lang="en-US" altLang="en-US" sz="2400" i="1" dirty="0"/>
              <a:t>n</a:t>
            </a:r>
            <a:r>
              <a:rPr lang="en-US" altLang="en-US" sz="2400" dirty="0"/>
              <a:t>/2 elements</a:t>
            </a:r>
            <a:br>
              <a:rPr lang="en-US" altLang="en-US" sz="2400" dirty="0"/>
            </a:br>
            <a:r>
              <a:rPr lang="en-US" altLang="en-US" sz="2400" dirty="0"/>
              <a:t>-  The maximum visits is </a:t>
            </a:r>
            <a:r>
              <a:rPr lang="en-US" altLang="en-US" sz="2400" i="1" dirty="0"/>
              <a:t>n</a:t>
            </a:r>
            <a:endParaRPr lang="en-US" altLang="en-US" sz="2400" dirty="0"/>
          </a:p>
          <a:p>
            <a:r>
              <a:rPr lang="en-US" altLang="en-US" sz="2400" dirty="0"/>
              <a:t>Linear search is to the order of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(i.e., </a:t>
            </a:r>
            <a:r>
              <a:rPr lang="en-US" altLang="en-US" sz="2400" i="1" dirty="0"/>
              <a:t>O(n)</a:t>
            </a:r>
            <a:r>
              <a:rPr lang="en-US" altLang="en-US" sz="2400" dirty="0"/>
              <a:t>) algorithm.</a:t>
            </a:r>
          </a:p>
          <a:p>
            <a:pPr lvl="1"/>
            <a:r>
              <a:rPr lang="en-US" altLang="en-US" sz="2200" dirty="0"/>
              <a:t> The “Big-Omega” notation means “worst-case” scenario</a:t>
            </a:r>
          </a:p>
          <a:p>
            <a:endParaRPr lang="en-US" sz="2400" dirty="0"/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CSE 1321 Module 8</a:t>
            </a:r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C039F3-6541-4520-9F90-BCF4E466FD3D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014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6445" y="320676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cs typeface="Arial" panose="020B0604020202020204" pitchFamily="34" charset="0"/>
              </a:rPr>
              <a:t>Exchange Sort Working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460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4AD8A0-C3D6-4280-88F4-999F7567F332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304800" y="960438"/>
            <a:ext cx="86106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300" dirty="0"/>
              <a:t>List  A = {8, 4, 2, 1}</a:t>
            </a:r>
          </a:p>
          <a:p>
            <a:pPr eaLnBrk="1" hangingPunct="1"/>
            <a:r>
              <a:rPr lang="en-US" altLang="en-US" sz="2300" dirty="0"/>
              <a:t>Exchange Sort finds the smallest value and then the next smallest etc.  It does it by pair-wise comparisons and swaps.  </a:t>
            </a:r>
            <a:r>
              <a:rPr lang="en-US" altLang="en-US" sz="2300" u="sng" dirty="0"/>
              <a:t>Element: 1</a:t>
            </a:r>
          </a:p>
          <a:p>
            <a:pPr lvl="1" eaLnBrk="1" hangingPunct="1"/>
            <a:r>
              <a:rPr lang="en-US" altLang="en-US" sz="2300" dirty="0"/>
              <a:t>8 and 4, 4 is smaller so it gets swapped, A =  4, 8, 2, 1</a:t>
            </a:r>
          </a:p>
          <a:p>
            <a:pPr lvl="1" eaLnBrk="1" hangingPunct="1"/>
            <a:r>
              <a:rPr lang="en-US" altLang="en-US" sz="2300" dirty="0"/>
              <a:t>4 and 2, 2 is smaller so it gets swapped,  A =  2, 8, 4, 1</a:t>
            </a:r>
          </a:p>
          <a:p>
            <a:pPr lvl="1" eaLnBrk="1" hangingPunct="1"/>
            <a:r>
              <a:rPr lang="en-US" altLang="en-US" sz="2300" dirty="0"/>
              <a:t>2 and 1, 1 is smaller so it gets swapped,  A =  </a:t>
            </a:r>
            <a:r>
              <a:rPr lang="en-US" altLang="en-US" sz="2300" dirty="0">
                <a:solidFill>
                  <a:srgbClr val="FF0000"/>
                </a:solidFill>
              </a:rPr>
              <a:t>1</a:t>
            </a:r>
            <a:r>
              <a:rPr lang="en-US" altLang="en-US" sz="2300" dirty="0"/>
              <a:t>, 8, 4, 2</a:t>
            </a:r>
          </a:p>
          <a:p>
            <a:pPr eaLnBrk="1" hangingPunct="1"/>
            <a:r>
              <a:rPr lang="en-US" altLang="en-US" sz="2300" dirty="0"/>
              <a:t>The first pass has been completed so now we start the same process starting with the second element in the list.  </a:t>
            </a:r>
            <a:r>
              <a:rPr lang="en-US" altLang="en-US" sz="2300" u="sng" dirty="0"/>
              <a:t>Element: 2</a:t>
            </a:r>
          </a:p>
          <a:p>
            <a:pPr lvl="1" eaLnBrk="1" hangingPunct="1"/>
            <a:r>
              <a:rPr lang="en-US" altLang="en-US" sz="2300" dirty="0"/>
              <a:t>8 and 4, 4 is smaller, swap and   A= </a:t>
            </a:r>
            <a:r>
              <a:rPr lang="en-US" altLang="en-US" sz="2300" dirty="0">
                <a:solidFill>
                  <a:srgbClr val="FF0000"/>
                </a:solidFill>
              </a:rPr>
              <a:t>1</a:t>
            </a:r>
            <a:r>
              <a:rPr lang="en-US" altLang="en-US" sz="2300" dirty="0"/>
              <a:t>, 4, 8, 2</a:t>
            </a:r>
          </a:p>
          <a:p>
            <a:pPr lvl="1" eaLnBrk="1" hangingPunct="1"/>
            <a:r>
              <a:rPr lang="en-US" altLang="en-US" sz="2300" dirty="0"/>
              <a:t>4 and 2, 2 is smaller, swap and  A = </a:t>
            </a:r>
            <a:r>
              <a:rPr lang="en-US" altLang="en-US" sz="2300" dirty="0">
                <a:solidFill>
                  <a:srgbClr val="FF0000"/>
                </a:solidFill>
              </a:rPr>
              <a:t>1</a:t>
            </a:r>
            <a:r>
              <a:rPr lang="en-US" altLang="en-US" sz="2300" dirty="0"/>
              <a:t>, </a:t>
            </a:r>
            <a:r>
              <a:rPr lang="en-US" altLang="en-US" sz="2300" dirty="0">
                <a:solidFill>
                  <a:srgbClr val="FF0000"/>
                </a:solidFill>
              </a:rPr>
              <a:t>2</a:t>
            </a:r>
            <a:r>
              <a:rPr lang="en-US" altLang="en-US" sz="2300" dirty="0"/>
              <a:t>, 8, 4</a:t>
            </a:r>
          </a:p>
          <a:p>
            <a:pPr eaLnBrk="1" hangingPunct="1"/>
            <a:r>
              <a:rPr lang="en-US" altLang="en-US" sz="2300" dirty="0"/>
              <a:t>That completes that pass and now the first 2 values are in the correct position.  Now the third pass looks at 8 and 4. </a:t>
            </a:r>
            <a:r>
              <a:rPr lang="en-US" altLang="en-US" sz="2300" u="sng" dirty="0"/>
              <a:t>Element: 3</a:t>
            </a:r>
          </a:p>
          <a:p>
            <a:pPr lvl="1" eaLnBrk="1" hangingPunct="1"/>
            <a:r>
              <a:rPr lang="en-US" altLang="en-US" sz="2300" dirty="0"/>
              <a:t>4 is smaller, swap and A= </a:t>
            </a:r>
            <a:r>
              <a:rPr lang="en-US" altLang="en-US" sz="2300" dirty="0">
                <a:solidFill>
                  <a:srgbClr val="FF0000"/>
                </a:solidFill>
              </a:rPr>
              <a:t>1</a:t>
            </a:r>
            <a:r>
              <a:rPr lang="en-US" altLang="en-US" sz="2300" dirty="0"/>
              <a:t>, </a:t>
            </a:r>
            <a:r>
              <a:rPr lang="en-US" altLang="en-US" sz="2300" dirty="0">
                <a:solidFill>
                  <a:srgbClr val="FF0000"/>
                </a:solidFill>
              </a:rPr>
              <a:t>2</a:t>
            </a:r>
            <a:r>
              <a:rPr lang="en-US" altLang="en-US" sz="2300" dirty="0"/>
              <a:t>, 4, 8</a:t>
            </a:r>
          </a:p>
          <a:p>
            <a:pPr lvl="1" eaLnBrk="1" hangingPunct="1">
              <a:spcBef>
                <a:spcPts val="750"/>
              </a:spcBef>
            </a:pPr>
            <a:r>
              <a:rPr lang="en-US" altLang="en-US" sz="2300" dirty="0"/>
              <a:t>We’re done, A= </a:t>
            </a:r>
            <a:r>
              <a:rPr lang="en-US" altLang="en-US" sz="2300" dirty="0">
                <a:solidFill>
                  <a:srgbClr val="FF0000"/>
                </a:solidFill>
              </a:rPr>
              <a:t>1</a:t>
            </a:r>
            <a:r>
              <a:rPr lang="en-US" altLang="en-US" sz="2300" dirty="0"/>
              <a:t>, </a:t>
            </a:r>
            <a:r>
              <a:rPr lang="en-US" altLang="en-US" sz="2300" dirty="0">
                <a:solidFill>
                  <a:srgbClr val="FF0000"/>
                </a:solidFill>
              </a:rPr>
              <a:t>2</a:t>
            </a:r>
            <a:r>
              <a:rPr lang="en-US" altLang="en-US" sz="2300" dirty="0"/>
              <a:t>, </a:t>
            </a:r>
            <a:r>
              <a:rPr lang="en-US" altLang="en-US" sz="2300" dirty="0">
                <a:solidFill>
                  <a:srgbClr val="FF0000"/>
                </a:solidFill>
              </a:rPr>
              <a:t>4</a:t>
            </a:r>
            <a:r>
              <a:rPr lang="en-US" altLang="en-US" sz="2300" dirty="0"/>
              <a:t>, </a:t>
            </a:r>
            <a:r>
              <a:rPr lang="en-US" altLang="en-US" sz="2300" dirty="0">
                <a:solidFill>
                  <a:srgbClr val="FF0000"/>
                </a:solidFill>
              </a:rPr>
              <a:t>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08086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Exchange Sort Algorithm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eaLnBrk="1" hangingPunct="1">
              <a:lnSpc>
                <a:spcPct val="70000"/>
              </a:lnSpc>
              <a:buNone/>
            </a:pPr>
            <a:endParaRPr lang="en-US" altLang="en-US" sz="2600" noProof="1"/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600" noProof="1"/>
              <a:t> // You should take the time to trace through this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FOR each I from 1 to n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FOR each J from I+1 to n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IF (A[J] &lt; A[I])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 temp ← A[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 A[J] ← A[I]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 A[I] ← temp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ENDIF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ENDFOR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</a:p>
          <a:p>
            <a:pPr marL="0" indent="0" algn="l" eaLnBrk="1" hangingPunct="1">
              <a:lnSpc>
                <a:spcPct val="70000"/>
              </a:lnSpc>
              <a:buNone/>
            </a:pPr>
            <a:r>
              <a:rPr lang="en-US" altLang="en-US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600" noProof="1"/>
              <a:t>    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20485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17</a:t>
            </a: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ED7C6AE-1ACB-C34F-91E9-AD9834DDD277}"/>
              </a:ext>
            </a:extLst>
          </p:cNvPr>
          <p:cNvSpPr/>
          <p:nvPr/>
        </p:nvSpPr>
        <p:spPr>
          <a:xfrm>
            <a:off x="7750175" y="521126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235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Java Exchange Sort Algorithm</a:t>
            </a: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800" noProof="1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unsorted.length - 1;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j = i+1; j &lt; unsorted.length;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(unsorted[j] &lt; unsorted [i])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29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temp = unsorted [j];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     unsorted [j] = unsorted [i];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     unsorted [i]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9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21509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1510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18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F61534EB-9805-E040-8D21-D52C3F8C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196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8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C#  Exchange Sort Algorithm</a:t>
            </a: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822325" y="1905000"/>
            <a:ext cx="7543800" cy="4022725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unsorted.Length - 1; i++)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j = i+1; j &lt; unsorted.Length; j++)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(unsorted[j] &lt; unsorted [i])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temp = unsorted [j];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unsorted [j] = unsorted [i];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unsorted [i]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22533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2534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19</a:t>
            </a: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24D6512A-907C-BA40-A01F-919F300B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958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4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C++  Exchange Sort Algorithm</a:t>
            </a: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822325" y="1905000"/>
            <a:ext cx="7543800" cy="4022725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size - 1; i++)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j = i+1; j &lt; size; j++)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(unsorted[j] &lt; unsorted [i])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24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temp = unsorted [j];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unsorted [j] = unsorted [i];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 unsorted [i]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22533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2534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19</a:t>
            </a: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66F14D7D-C9FB-1349-9755-E05102D02B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8" y="2521779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9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panose="020F0502020204030204" pitchFamily="34" charset="0"/>
                <a:cs typeface="Arial" panose="020B0604020202020204" pitchFamily="34" charset="0"/>
              </a:rPr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8549-4CC3-434F-9B4C-E1DAEC7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Selection sort works as follows:</a:t>
            </a:r>
            <a:br>
              <a:rPr lang="en-US" altLang="en-US" sz="1200" dirty="0"/>
            </a:br>
            <a:endParaRPr lang="en-US" altLang="en-US" sz="1200" dirty="0"/>
          </a:p>
          <a:p>
            <a:pPr lvl="1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500" dirty="0"/>
              <a:t> Find the smallest value in the list and move to it to the first position in the list. This results in the first element being sorted</a:t>
            </a:r>
          </a:p>
          <a:p>
            <a:pPr lvl="1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500" dirty="0"/>
              <a:t> Consider the unsorted part of the list and apply the same process in step 1</a:t>
            </a:r>
          </a:p>
          <a:p>
            <a:pPr lvl="1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500" dirty="0"/>
              <a:t> Repeat step 2 on each un-sorted sub-list until the entire list is sorted</a:t>
            </a:r>
          </a:p>
          <a:p>
            <a:pPr lvl="1" eaLnBrk="1" hangingPunct="1">
              <a:buFont typeface="Calibri Light" panose="020F0302020204030204" pitchFamily="34" charset="0"/>
              <a:buAutoNum type="arabicPeriod"/>
            </a:pPr>
            <a:endParaRPr lang="en-US" altLang="en-US" sz="2500" dirty="0"/>
          </a:p>
          <a:p>
            <a:pPr marL="200025" lvl="1" indent="0" eaLnBrk="1" hangingPunct="1">
              <a:buNone/>
            </a:pPr>
            <a:r>
              <a:rPr lang="en-US" sz="2800" dirty="0">
                <a:hlinkClick r:id="rId2"/>
              </a:rPr>
              <a:t>https://www.youtube.com/watch?v=92BfuxHn2XE</a:t>
            </a:r>
            <a:endParaRPr lang="en-US" altLang="en-US" sz="2500" dirty="0"/>
          </a:p>
          <a:p>
            <a:endParaRPr lang="en-US" dirty="0"/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580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2D93059-4444-4332-B425-0BB32C8125B3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2761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1C65F-CAB8-CB46-8202-F7B2AD8E09F9}"/>
              </a:ext>
            </a:extLst>
          </p:cNvPr>
          <p:cNvSpPr txBox="1"/>
          <p:nvPr/>
        </p:nvSpPr>
        <p:spPr>
          <a:xfrm>
            <a:off x="6457950" y="5410200"/>
            <a:ext cx="2228850" cy="9302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9802" y="315074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cs typeface="Arial" panose="020B0604020202020204" pitchFamily="34" charset="0"/>
              </a:rPr>
              <a:t>Selection Sort Working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604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FB01510-E727-4DEB-98A5-C883AC0CAD74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1" name="Rectangle 3"/>
          <p:cNvSpPr txBox="1">
            <a:spLocks/>
          </p:cNvSpPr>
          <p:nvPr/>
        </p:nvSpPr>
        <p:spPr>
          <a:xfrm>
            <a:off x="457200" y="990600"/>
            <a:ext cx="85344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400" dirty="0"/>
              <a:t>Original list:   11  9  17  5  12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Find the smallest in the list and swap it with the first element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5</a:t>
            </a:r>
            <a:r>
              <a:rPr lang="en-US" altLang="en-US" sz="2400" dirty="0"/>
              <a:t>   9   17   11   12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Find the next smallest in the unsorted sub-list and swap with second element. It is already in the correct place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5   9   </a:t>
            </a:r>
            <a:r>
              <a:rPr lang="en-US" altLang="en-US" sz="2400" dirty="0"/>
              <a:t>17   11   12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Find the next smallest in the unsorted sub-list and swap it with the third element.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5   9   11   </a:t>
            </a:r>
            <a:r>
              <a:rPr lang="en-US" altLang="en-US" sz="2400" dirty="0"/>
              <a:t>17   12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Repeat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5   9   11   12  17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Notice that when the unsorted sub-list is of length 1, we are done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678589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Selection Sort Algorithm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1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FOR each I from 0 to n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minPos ← I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FOR each J from I + 1 to n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B[j] &lt; B[minPos]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minPos ← J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ENDIF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ENDFOR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!= minPos AND minPos &lt; n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temp ← B[minPos]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B[minPos] ← B[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B[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] ← temp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ENDIF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26629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26630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23</a:t>
            </a: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12017125-8EEB-A54C-B128-47BAD0DDFF24}"/>
              </a:ext>
            </a:extLst>
          </p:cNvPr>
          <p:cNvSpPr/>
          <p:nvPr/>
        </p:nvSpPr>
        <p:spPr>
          <a:xfrm>
            <a:off x="7502061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0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panose="020F0502020204030204" pitchFamily="34" charset="0"/>
                <a:cs typeface="Arial" panose="020B0604020202020204" pitchFamily="34" charset="0"/>
              </a:rPr>
              <a:t>Bubble Sort and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8384-27A7-E341-B373-D7CC5706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9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These algorithms are slow when run on large data sets because of the large number of swaps that are done during the processing.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All of these algorithms (and the insertion sort) are considered to be to the order of n squared (i.e.,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)).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means that the runtime grows by the square of the size of the array.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n == 2 means runtime of “4 time units”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n == 3 means runtime of “9 time units”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What about n == 1,000,000,000 - like a billion records from AT&amp;T?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724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5E22EE-5BCF-4C5B-8DBF-6D5585386D78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7498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panose="020F0502020204030204" pitchFamily="34" charset="0"/>
                <a:cs typeface="Arial" panose="020B0604020202020204" pitchFamily="34" charset="0"/>
              </a:rPr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633C-4E03-7F49-8021-9D13BBDE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Consider what you would do to sort a set of cards.  </a:t>
            </a:r>
          </a:p>
          <a:p>
            <a:pPr eaLnBrk="1" hangingPunct="1"/>
            <a:r>
              <a:rPr lang="en-US" altLang="en-US" sz="2400" dirty="0"/>
              <a:t>This approach is an insertion sort - taking a new item and place it correctly relative to the other items in the "finished" portion (left hand and right hand)</a:t>
            </a:r>
          </a:p>
          <a:p>
            <a:pPr eaLnBrk="1" hangingPunct="1"/>
            <a:r>
              <a:rPr lang="en-US" altLang="en-US" sz="2400" dirty="0"/>
              <a:t>You continually maintain two sets – unsorted set and a sorted set. </a:t>
            </a:r>
          </a:p>
          <a:p>
            <a:pPr eaLnBrk="1" hangingPunct="1"/>
            <a:r>
              <a:rPr lang="en-US" altLang="en-US" sz="2400" dirty="0"/>
              <a:t>For each card in the unsorted set, take it out of that set and place it correctly relative to the sorted set. </a:t>
            </a:r>
          </a:p>
          <a:p>
            <a:pPr marL="0" indent="0" eaLnBrk="1" hangingPunct="1">
              <a:buNone/>
            </a:pPr>
            <a:r>
              <a:rPr lang="en-US" sz="2400" dirty="0">
                <a:hlinkClick r:id="rId2"/>
              </a:rPr>
              <a:t>https://www.youtube.com/watch?v=8oJS1BMKE64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748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C7B7927-E508-46EE-88B3-0F7F856E2F61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939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Linear Search Algorithm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96971" y="1675034"/>
            <a:ext cx="8229600" cy="40227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isInList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isInList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</a:p>
          <a:p>
            <a:pPr marL="0" indent="0" algn="l"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FOR each element temp in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 marL="0" indent="0" algn="l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IF (temp ==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isInList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endParaRPr lang="en-US" alt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</a:p>
          <a:p>
            <a:pPr marL="0" indent="0" algn="l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</a:p>
          <a:p>
            <a:pPr marL="0" indent="0" algn="l">
              <a:buNone/>
            </a:pPr>
            <a:r>
              <a:rPr lang="en-US" alt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 algn="l">
              <a:buNone/>
            </a:pP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8198" name="Slide Number Placeholder 3"/>
          <p:cNvSpPr txBox="1">
            <a:spLocks noGrp="1"/>
          </p:cNvSpPr>
          <p:nvPr/>
        </p:nvSpPr>
        <p:spPr bwMode="auto">
          <a:xfrm>
            <a:off x="6477000" y="63246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5</a:t>
            </a: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B0B97AC8-A127-DF4B-BF00-093E46E34AD4}"/>
              </a:ext>
            </a:extLst>
          </p:cNvPr>
          <p:cNvSpPr/>
          <p:nvPr/>
        </p:nvSpPr>
        <p:spPr>
          <a:xfrm>
            <a:off x="7486008" y="4774429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24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A5F7B-0B4A-3848-8CAD-8567DB3B01CB}"/>
              </a:ext>
            </a:extLst>
          </p:cNvPr>
          <p:cNvSpPr txBox="1"/>
          <p:nvPr/>
        </p:nvSpPr>
        <p:spPr>
          <a:xfrm>
            <a:off x="6553200" y="5562600"/>
            <a:ext cx="22098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19088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cs typeface="Arial" panose="020B0604020202020204" pitchFamily="34" charset="0"/>
              </a:rPr>
              <a:t>Insertion Sort Working</a:t>
            </a:r>
          </a:p>
        </p:txBody>
      </p:sp>
      <p:sp>
        <p:nvSpPr>
          <p:cNvPr id="2" name="Date Placeholder 1"/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C03208-2355-49FC-BB7B-7C960EDF16DE}" type="datetime1">
              <a:rPr lang="en-US"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9/30/20</a:t>
            </a:fld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772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1F983B-2F76-4D3F-8762-BC8B2B40F5A5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32774" name="Content Placeholder 2"/>
          <p:cNvSpPr txBox="1">
            <a:spLocks/>
          </p:cNvSpPr>
          <p:nvPr/>
        </p:nvSpPr>
        <p:spPr bwMode="auto">
          <a:xfrm>
            <a:off x="114300" y="1150938"/>
            <a:ext cx="89154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300" dirty="0"/>
              <a:t>List A= { 8, 4, 2, 1}     //assume indexing start from 0</a:t>
            </a:r>
          </a:p>
          <a:p>
            <a:pPr lvl="1" eaLnBrk="1" hangingPunct="1"/>
            <a:r>
              <a:rPr lang="en-US" altLang="en-US" sz="2300" dirty="0"/>
              <a:t> the key = 4, index = 1 and position =1</a:t>
            </a:r>
          </a:p>
          <a:p>
            <a:pPr lvl="1" eaLnBrk="1" hangingPunct="1"/>
            <a:r>
              <a:rPr lang="en-US" altLang="en-US" sz="2300" dirty="0"/>
              <a:t> 4 &lt; 8 and position &gt; 0 so the while loop shifts 8 into the 4’s position.  A= 8,8,2,1 then position-- so now position =0. The while loop stops.</a:t>
            </a:r>
          </a:p>
          <a:p>
            <a:pPr lvl="1" eaLnBrk="1" hangingPunct="1"/>
            <a:r>
              <a:rPr lang="en-US" altLang="en-US" sz="2300" dirty="0"/>
              <a:t>key (4) gets assigned to A[position] so A = 4, 8, 2, 1</a:t>
            </a:r>
          </a:p>
          <a:p>
            <a:pPr eaLnBrk="1" hangingPunct="1"/>
            <a:r>
              <a:rPr lang="en-US" altLang="en-US" sz="2300" dirty="0"/>
              <a:t>Now index goes to 2, key =2 and position =2</a:t>
            </a:r>
          </a:p>
          <a:p>
            <a:pPr lvl="1" eaLnBrk="1" hangingPunct="1"/>
            <a:r>
              <a:rPr lang="en-US" altLang="en-US" sz="2300" dirty="0"/>
              <a:t> 2 &lt; 8 and position &gt; 0 so the while loops shifts 8 into the 2’s position.  A = 4, 8, 8, 1 then position-- so now position =1. The while loop continues.</a:t>
            </a:r>
          </a:p>
          <a:p>
            <a:pPr lvl="1" eaLnBrk="1" hangingPunct="1"/>
            <a:r>
              <a:rPr lang="en-US" altLang="en-US" sz="2300" dirty="0"/>
              <a:t> 2&lt; 4 so the while loops shifts 4 into the first 8’s position. </a:t>
            </a:r>
            <a:br>
              <a:rPr lang="en-US" altLang="en-US" sz="2300" dirty="0"/>
            </a:br>
            <a:r>
              <a:rPr lang="en-US" altLang="en-US" sz="2300" dirty="0"/>
              <a:t>A = 4, 4, 8, 1, position -- so now position=0, the while loop ends</a:t>
            </a:r>
          </a:p>
          <a:p>
            <a:pPr lvl="1" eaLnBrk="1" hangingPunct="1"/>
            <a:r>
              <a:rPr lang="en-US" altLang="en-US" sz="2300" dirty="0"/>
              <a:t>key (2) gets assigned to A[position] so A = 2, 4, 8, 1</a:t>
            </a:r>
          </a:p>
          <a:p>
            <a:pPr eaLnBrk="1" hangingPunct="1"/>
            <a:r>
              <a:rPr lang="en-US" altLang="en-US" sz="2300" dirty="0"/>
              <a:t>Then one more pass with 1, shifting 8, 4, 2 right 1 space each so then A = 1, 2, 4, 8</a:t>
            </a:r>
          </a:p>
        </p:txBody>
      </p:sp>
    </p:spTree>
    <p:extLst>
      <p:ext uri="{BB962C8B-B14F-4D97-AF65-F5344CB8AC3E}">
        <p14:creationId xmlns:p14="http://schemas.microsoft.com/office/powerpoint/2010/main" val="195151301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Insertion Sort Algorithm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28650" y="1589510"/>
            <a:ext cx="8439150" cy="457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FOR each index from 1 to n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key ←  A[index]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position ← index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//  Shift larger values to the right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WHILE  (position &gt; 0 AND key &lt; A[position-1]) 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         A</a:t>
            </a:r>
            <a:r>
              <a:rPr lang="fr-FR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[position] = A[position - 1]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         position ← position - 1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ENDWHILE	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A [position] = key</a:t>
            </a:r>
          </a:p>
          <a:p>
            <a:pPr marL="0" indent="0" algn="l" eaLnBrk="1" hangingPunct="1">
              <a:buNone/>
            </a:pPr>
            <a:r>
              <a:rPr lang="en-US" alt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</a:p>
          <a:p>
            <a:pPr marL="0" indent="0" algn="l" eaLnBrk="1" hangingPunct="1">
              <a:buNone/>
            </a:pPr>
            <a:endParaRPr lang="en-US" altLang="en-US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33797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3798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30</a:t>
            </a: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F29F1C17-D2C2-A24D-A266-980272FD9AD2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03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Java Insertion Sort Algorithm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4"/>
          </a:xfrm>
        </p:spPr>
        <p:txBody>
          <a:bodyPr>
            <a:normAutofit fontScale="92500" lnSpcReduction="20000"/>
          </a:bodyPr>
          <a:lstStyle/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list)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index=1; index &lt;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index++)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 = list [index];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position = index;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Shift larger values to the right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(position &gt; 0 &amp;&amp; key &lt; list[position-1])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[position] =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 - 1];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position--;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list [position] = key;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4/26/2018</a:t>
            </a:r>
          </a:p>
        </p:txBody>
      </p:sp>
      <p:sp>
        <p:nvSpPr>
          <p:cNvPr id="34821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4822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31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3FCEADC4-CA0A-6C46-9DCD-3B912408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24213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80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C# Insertion Sort Algorithm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57200" y="1447801"/>
            <a:ext cx="8058150" cy="4729164"/>
          </a:xfrm>
        </p:spPr>
        <p:txBody>
          <a:bodyPr>
            <a:normAutofit fontScale="92500" lnSpcReduction="20000"/>
          </a:bodyPr>
          <a:lstStyle/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list)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index = 1; index &lt;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index++)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 = list [index];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position = index;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Shift larger values to the right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(position &gt; 0 &amp;&amp; key &lt; list[position-1]) 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[position] =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 - 1];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position--;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list [position] = key;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35845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5846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32</a:t>
            </a: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7377470D-C24A-474B-BC9A-39857862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75" y="4572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98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C++ Insertion Sort Algorithm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4"/>
          </a:xfrm>
        </p:spPr>
        <p:txBody>
          <a:bodyPr>
            <a:normAutofit fontScale="92500" lnSpcReduction="20000"/>
          </a:bodyPr>
          <a:lstStyle/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list[], int size)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index=1; index &lt; size; index++)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 = list [index];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position = index;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Shift larger values to the right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(position &gt; 0 &amp;&amp; key &lt; list[position-1])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[position] = </a:t>
            </a:r>
            <a:r>
              <a:rPr lang="fr-F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fr-F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[position - 1];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position--;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list [position] = key;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4/26/2018</a:t>
            </a:r>
          </a:p>
        </p:txBody>
      </p:sp>
      <p:sp>
        <p:nvSpPr>
          <p:cNvPr id="34821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sp>
        <p:nvSpPr>
          <p:cNvPr id="34822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31</a:t>
            </a: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4C65AACA-7A09-3045-9FA0-CB293C2BEA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4572000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7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Sorting in a Java Program 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+mj-lt"/>
              </a:rPr>
              <a:t>Arrays and </a:t>
            </a:r>
            <a:r>
              <a:rPr lang="en-US" altLang="en-US" sz="2800" dirty="0" err="1">
                <a:latin typeface="+mj-lt"/>
              </a:rPr>
              <a:t>ArrayList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/>
              <a:t>classes contains </a:t>
            </a:r>
            <a:r>
              <a:rPr lang="en-US" altLang="en-US" sz="2800" dirty="0">
                <a:latin typeface="Courier New" pitchFamily="49" charset="0"/>
              </a:rPr>
              <a:t>sort</a:t>
            </a:r>
            <a:r>
              <a:rPr lang="en-US" altLang="en-US" sz="2800" dirty="0"/>
              <a:t> methods. </a:t>
            </a:r>
          </a:p>
          <a:p>
            <a:pPr>
              <a:defRPr/>
            </a:pPr>
            <a:r>
              <a:rPr lang="en-US" altLang="en-US" sz="2800" dirty="0"/>
              <a:t>To use them, the data type you are sorting must be able to be naturally ordered or you must specify a comparator</a:t>
            </a:r>
          </a:p>
          <a:p>
            <a:pPr>
              <a:defRPr/>
            </a:pPr>
            <a:r>
              <a:rPr lang="en-US" sz="2800" dirty="0"/>
              <a:t>The Arrays class belongs to </a:t>
            </a:r>
            <a:r>
              <a:rPr lang="en-US" sz="2800" dirty="0" err="1"/>
              <a:t>java.util.Arrays</a:t>
            </a:r>
            <a:r>
              <a:rPr lang="en-US" sz="2800" dirty="0"/>
              <a:t>.   </a:t>
            </a: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0432FF"/>
                </a:solidFill>
              </a:rPr>
              <a:t>int</a:t>
            </a:r>
            <a:r>
              <a:rPr lang="en-US" sz="2800" dirty="0"/>
              <a:t> [] list1 = </a:t>
            </a:r>
            <a:r>
              <a:rPr lang="en-US" sz="2800" dirty="0">
                <a:solidFill>
                  <a:srgbClr val="0432FF"/>
                </a:solidFill>
              </a:rPr>
              <a:t>new int</a:t>
            </a:r>
            <a:r>
              <a:rPr lang="en-US" sz="2800" dirty="0"/>
              <a:t>[10]; </a:t>
            </a:r>
          </a:p>
          <a:p>
            <a:pPr marL="0" indent="0">
              <a:buNone/>
              <a:defRPr/>
            </a:pPr>
            <a:r>
              <a:rPr lang="en-US" sz="2800" dirty="0" err="1"/>
              <a:t>ArrayList</a:t>
            </a:r>
            <a:r>
              <a:rPr lang="en-US" sz="2800" dirty="0"/>
              <a:t> &lt;Person&gt; </a:t>
            </a:r>
            <a:r>
              <a:rPr lang="en-US" sz="2800" dirty="0" err="1"/>
              <a:t>errorList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0432FF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&lt;Person&gt;();</a:t>
            </a:r>
          </a:p>
          <a:p>
            <a:pPr marL="0" indent="0">
              <a:buNone/>
              <a:defRPr/>
            </a:pPr>
            <a:r>
              <a:rPr lang="en-US" sz="2800" dirty="0" err="1"/>
              <a:t>Arrays.sort</a:t>
            </a:r>
            <a:r>
              <a:rPr lang="en-US" sz="2800" dirty="0"/>
              <a:t>(list1);  </a:t>
            </a:r>
          </a:p>
          <a:p>
            <a:pPr marL="0" indent="0">
              <a:buNone/>
              <a:defRPr/>
            </a:pPr>
            <a:r>
              <a:rPr lang="en-US" sz="2800" dirty="0" err="1"/>
              <a:t>errorList.sort</a:t>
            </a:r>
            <a:r>
              <a:rPr lang="en-US" sz="2800" dirty="0"/>
              <a:t>(null);</a:t>
            </a:r>
            <a:endParaRPr lang="en-US" alt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Times" panose="02020603050405020304" pitchFamily="18" charset="0"/>
              </a:rPr>
              <a:t>34</a:t>
            </a:r>
          </a:p>
        </p:txBody>
      </p:sp>
      <p:sp>
        <p:nvSpPr>
          <p:cNvPr id="37894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D28F28C8-0502-8048-8E25-F762AC19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84909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9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Sorting in a C# Program 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4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+mj-lt"/>
              </a:rPr>
              <a:t>Array and List </a:t>
            </a:r>
            <a:r>
              <a:rPr lang="en-US" altLang="en-US" sz="2400" dirty="0"/>
              <a:t>classes contains </a:t>
            </a:r>
            <a:r>
              <a:rPr lang="en-US" altLang="en-US" sz="2400" dirty="0">
                <a:latin typeface="Courier New" pitchFamily="49" charset="0"/>
              </a:rPr>
              <a:t>sort</a:t>
            </a:r>
            <a:r>
              <a:rPr lang="en-US" altLang="en-US" sz="2400" dirty="0"/>
              <a:t> methods. 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To use them, the data type you are sorting must implement the </a:t>
            </a:r>
            <a:r>
              <a:rPr lang="en-US" altLang="en-US" sz="2400" dirty="0" err="1"/>
              <a:t>IComparble</a:t>
            </a:r>
            <a:r>
              <a:rPr lang="en-US" altLang="en-US" sz="2400" dirty="0"/>
              <a:t> interface.</a:t>
            </a:r>
            <a:br>
              <a:rPr lang="en-US" altLang="en-US" sz="2400" dirty="0"/>
            </a:br>
            <a:endParaRPr lang="en-US" altLang="en-US" sz="2400" dirty="0"/>
          </a:p>
          <a:p>
            <a:pPr marL="685800" lvl="2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List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685800" lvl="2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pPr marL="685800" lvl="2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myList.Sort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en-US" sz="2400" dirty="0"/>
              <a:t>   </a:t>
            </a:r>
            <a:br>
              <a:rPr lang="en-US" altLang="en-US" sz="2400" dirty="0"/>
            </a:br>
            <a:endParaRPr lang="en-US" altLang="en-US" sz="2400" dirty="0"/>
          </a:p>
          <a:p>
            <a:pPr marL="457200" indent="-4572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To sort an array of integers</a:t>
            </a:r>
          </a:p>
          <a:p>
            <a:pPr marL="342900" lvl="1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[50];</a:t>
            </a:r>
          </a:p>
          <a:p>
            <a:pPr marL="342900" lvl="1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 marL="342900" lvl="1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Array.Sort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6EF23E-DD8C-4B00-B392-B9CFAA36C8CC}" type="slidenum">
              <a:rPr lang="en-US" altLang="en-US" smtClean="0">
                <a:solidFill>
                  <a:srgbClr val="898989"/>
                </a:solidFill>
                <a:latin typeface="Times" panose="02020603050405020304" pitchFamily="18" charset="0"/>
              </a:rPr>
              <a:pPr/>
              <a:t>46</a:t>
            </a:fld>
            <a:endParaRPr lang="en-US" altLang="en-US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38918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51B33787-6CB8-4A4F-831B-B417C1C5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72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35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Sorting in a C++ Program 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805364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Vectors can be sorted by including “algorithm”, but it’s complicated: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342900" lvl="1" indent="0">
              <a:buNone/>
              <a:defRPr/>
            </a:pPr>
            <a:r>
              <a:rPr lang="en-US" altLang="en-US" sz="2400" dirty="0"/>
              <a:t>#include &lt;algorithm&gt;</a:t>
            </a:r>
            <a:br>
              <a:rPr lang="en-US" altLang="en-US" sz="2400" dirty="0"/>
            </a:br>
            <a:endParaRPr lang="en-US" altLang="en-US" sz="2100" dirty="0"/>
          </a:p>
          <a:p>
            <a:pPr marL="457200" indent="-4572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Beyond the scope of this class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6EF23E-DD8C-4B00-B392-B9CFAA36C8CC}" type="slidenum">
              <a:rPr lang="en-US" altLang="en-US" smtClean="0">
                <a:solidFill>
                  <a:srgbClr val="898989"/>
                </a:solidFill>
                <a:latin typeface="Times" panose="02020603050405020304" pitchFamily="18" charset="0"/>
              </a:rPr>
              <a:pPr/>
              <a:t>47</a:t>
            </a:fld>
            <a:endParaRPr lang="en-US" altLang="en-US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38918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CSE 1321 Module 8</a:t>
            </a: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0F231BC3-5330-5F47-AD1B-4357BCF0A8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495800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3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>
            <a:spLocks noGrp="1"/>
          </p:cNvSpPr>
          <p:nvPr>
            <p:ph type="title"/>
          </p:nvPr>
        </p:nvSpPr>
        <p:spPr/>
        <p:txBody>
          <a:bodyPr lIns="0" tIns="199135" rIns="0" bIns="0"/>
          <a:lstStyle/>
          <a:p>
            <a:pPr marL="12700" eaLnBrk="1" hangingPunct="1">
              <a:lnSpc>
                <a:spcPct val="100000"/>
              </a:lnSpc>
            </a:pPr>
            <a:r>
              <a:rPr lang="en-US" altLang="en-US" sz="3600" b="1" dirty="0"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74EBDD-377D-0641-9B4C-A84E752A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4" y="1846263"/>
            <a:ext cx="8016875" cy="4022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Search is the process of looking for a value in a list of values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Searching can be done either in linear or binary fashion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Linear approach is slow and takes to the order of O(n)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Binary search is much faster and take to the order of O(log(n))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Bubble, Selection, and Insertion sort algorithms are relatively slow compared to other advanced sort method.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They perform to the order of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). Meaning that it takes about 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swaps to sort a list of size n. The larger n, the slower it gets.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651C9-731E-41E3-813C-7813244CB948}" type="datetime1">
              <a:rPr lang="en-US"/>
              <a:pPr>
                <a:defRPr/>
              </a:pPr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6F823B2-6B80-4406-8E00-52EE08ED0362}" type="slidenum">
              <a:rPr lang="en-US" altLang="en-US" sz="9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3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Java  Linear Search Algorithm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33400" y="1787525"/>
            <a:ext cx="8733034" cy="4613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isFound =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array.length; i++)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noProof="1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we find a match, return true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(array[i] == target)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    isFound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6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2735A60F-5A08-CD48-9825-1BC383E1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78" y="44196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4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C#  Linear Search Algorithm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33400" y="1795775"/>
            <a:ext cx="8382000" cy="4613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isFound =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array.Length; i++)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noProof="1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we find a match, return true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(array[i] == target)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isFound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6</a:t>
            </a:r>
          </a:p>
        </p:txBody>
      </p:sp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D55E5A1-2AA9-3445-A6C3-A148519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6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C++  Linear Search Algorithm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33400" y="1795775"/>
            <a:ext cx="8382000" cy="461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isFound =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i = 0; i &lt; size; i++)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noProof="1">
                <a:solidFill>
                  <a:srgbClr val="4E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we find a match, return true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(array[i] == target)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isFound =</a:t>
            </a:r>
            <a:r>
              <a:rPr lang="en-US" altLang="en-US" sz="2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4/26/2018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6</a:t>
            </a:r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91058C68-7122-1145-B60C-228F502F4C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48200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" panose="020F0502020204030204" pitchFamily="34" charset="0"/>
                <a:cs typeface="Arial" panose="020B0604020202020204" pitchFamily="34" charset="0"/>
              </a:rPr>
              <a:t>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BFFC-428B-F34D-8090-BA56015C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 Works on </a:t>
            </a:r>
            <a:r>
              <a:rPr lang="en-US" altLang="en-US" sz="2400" u="sng" dirty="0"/>
              <a:t>sorted list</a:t>
            </a:r>
            <a:r>
              <a:rPr lang="en-US" altLang="en-US" sz="2400" dirty="0"/>
              <a:t> (array) and </a:t>
            </a:r>
            <a:r>
              <a:rPr lang="en-US" altLang="en-US" sz="2400" u="sng" dirty="0"/>
              <a:t>starts in middle element</a:t>
            </a:r>
            <a:r>
              <a:rPr lang="en-US" altLang="en-US" sz="2400" dirty="0"/>
              <a:t> of array.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 One of three things happens:</a:t>
            </a:r>
          </a:p>
          <a:p>
            <a:pPr marL="542925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000" dirty="0"/>
              <a:t>We found the target (hurrah!)</a:t>
            </a:r>
          </a:p>
          <a:p>
            <a:pPr marL="542925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000" dirty="0"/>
              <a:t>If target is &lt; the element, repeat process on left half (subarray)</a:t>
            </a:r>
          </a:p>
          <a:p>
            <a:pPr marL="542925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000" dirty="0"/>
              <a:t>Else, repeat process on right subarray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 Usually do this using recursion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 AMAZING PERFORMANCE </a:t>
            </a:r>
            <a:r>
              <a:rPr lang="en-US" altLang="en-US" sz="2400" i="1" dirty="0"/>
              <a:t>log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 (n)</a:t>
            </a:r>
            <a:r>
              <a:rPr lang="en-US" altLang="en-US" sz="2400" dirty="0"/>
              <a:t> (i.e.,  </a:t>
            </a:r>
            <a:r>
              <a:rPr lang="en-US" altLang="en-US" sz="2400" i="1" dirty="0"/>
              <a:t>O( log(n)</a:t>
            </a:r>
            <a:r>
              <a:rPr lang="en-US" altLang="en-US" sz="2400" dirty="0"/>
              <a:t> ) algorithm.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03208-2355-49FC-BB7B-7C960EDF16DE}" type="datetime1">
              <a:rPr lang="en-US"/>
              <a:pPr>
                <a:defRPr/>
              </a:pPr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D267B9-2413-4DDB-8DC9-EDC20B2BC895}" type="slidenum">
              <a:rPr lang="en-US" altLang="en-US" sz="9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693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FA95B-4E19-284C-8283-6240EEF19F31}"/>
              </a:ext>
            </a:extLst>
          </p:cNvPr>
          <p:cNvSpPr txBox="1"/>
          <p:nvPr/>
        </p:nvSpPr>
        <p:spPr>
          <a:xfrm>
            <a:off x="6477000" y="5410200"/>
            <a:ext cx="2209800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011-95C9-1745-97BA-F1C079E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057400" cy="365125"/>
          </a:xfrm>
        </p:spPr>
        <p:txBody>
          <a:bodyPr/>
          <a:lstStyle/>
          <a:p>
            <a:fld id="{C4A8DEFB-EF04-D840-9173-389A8AD819DB}" type="datetime1">
              <a:rPr lang="en-US" altLang="en-US" smtClean="0"/>
              <a:pPr/>
              <a:t>9/30/20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661E-DAF0-7849-999E-1BF77D5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2BFA-F1E1-2042-9B35-4EB0F27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0" y="6356351"/>
            <a:ext cx="2057400" cy="365125"/>
          </a:xfrm>
        </p:spPr>
        <p:txBody>
          <a:bodyPr/>
          <a:lstStyle/>
          <a:p>
            <a:fld id="{DCDCC0F0-3959-5643-A12E-98A206BA0E7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6243-7571-524B-80A2-AEA19550D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438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you’re rusty on logs…</a:t>
            </a:r>
            <a:br>
              <a:rPr lang="en-US" dirty="0"/>
            </a:br>
            <a:r>
              <a:rPr lang="en-US" sz="3100" dirty="0"/>
              <a:t>How many times can we chop this in </a:t>
            </a:r>
            <a:r>
              <a:rPr lang="en-US" sz="3100" u="sng" dirty="0"/>
              <a:t>half</a:t>
            </a:r>
            <a:r>
              <a:rPr lang="en-US" sz="3100" dirty="0"/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0462C-272C-FB49-9E10-73D7AB7DC30E}"/>
              </a:ext>
            </a:extLst>
          </p:cNvPr>
          <p:cNvSpPr/>
          <p:nvPr/>
        </p:nvSpPr>
        <p:spPr>
          <a:xfrm>
            <a:off x="773112" y="1539875"/>
            <a:ext cx="7254875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elements</a:t>
            </a:r>
          </a:p>
        </p:txBody>
      </p:sp>
    </p:spTree>
    <p:extLst>
      <p:ext uri="{BB962C8B-B14F-4D97-AF65-F5344CB8AC3E}">
        <p14:creationId xmlns:p14="http://schemas.microsoft.com/office/powerpoint/2010/main" val="3339019598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13875</TotalTime>
  <Words>4476</Words>
  <Application>Microsoft Macintosh PowerPoint</Application>
  <PresentationFormat>On-screen Show (4:3)</PresentationFormat>
  <Paragraphs>623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Menlo</vt:lpstr>
      <vt:lpstr>Times</vt:lpstr>
      <vt:lpstr>PPT2_16to9</vt:lpstr>
      <vt:lpstr>Module 5 – Searching &amp;   Sorting Algorithms</vt:lpstr>
      <vt:lpstr>  Topics</vt:lpstr>
      <vt:lpstr>Linear Search</vt:lpstr>
      <vt:lpstr>Linear Search Algorithm</vt:lpstr>
      <vt:lpstr>Java  Linear Search Algorithm</vt:lpstr>
      <vt:lpstr>C#  Linear Search Algorithm</vt:lpstr>
      <vt:lpstr>C++  Linear Search Algorithm</vt:lpstr>
      <vt:lpstr>Binary Search</vt:lpstr>
      <vt:lpstr>If you’re rusty on logs… How many times can we chop this in half?</vt:lpstr>
      <vt:lpstr>If you’re rusty on logs… How many times can we chop this in half?</vt:lpstr>
      <vt:lpstr>If you’re rusty on logs… How many times can we chop this in half?</vt:lpstr>
      <vt:lpstr>If you’re rusty on logs… How many times can we chop this in half?</vt:lpstr>
      <vt:lpstr>If you’re rusty on logs… How many times can we chop this in half?</vt:lpstr>
      <vt:lpstr>If you’re rusty on logs… How many times can we chop this in half?</vt:lpstr>
      <vt:lpstr>Why 5 Chops?</vt:lpstr>
      <vt:lpstr>Binary Search Algorithm</vt:lpstr>
      <vt:lpstr>Java  Binary  Search Algorithm</vt:lpstr>
      <vt:lpstr>C#  Binary  Search Algorithm</vt:lpstr>
      <vt:lpstr>C++  Binary  Search Algorithm</vt:lpstr>
      <vt:lpstr>Sorting</vt:lpstr>
      <vt:lpstr>Bubble Sort and Exchange Sort</vt:lpstr>
      <vt:lpstr>Bubble Sort</vt:lpstr>
      <vt:lpstr>First pass of Bubble Sort (six comparisons)</vt:lpstr>
      <vt:lpstr>Second pass of Bubble Sort (five comparisons)</vt:lpstr>
      <vt:lpstr>Third pass of Bubble Sort (four comparisons)</vt:lpstr>
      <vt:lpstr>Fourth pass of Bubble Sort (three comparisons)</vt:lpstr>
      <vt:lpstr>Fifth pass of Bubble Sort (two comparisons)</vt:lpstr>
      <vt:lpstr>Last pass of Bubble Sort (one comparison)</vt:lpstr>
      <vt:lpstr>BubbleSort Code</vt:lpstr>
      <vt:lpstr>Exchange Sort Working</vt:lpstr>
      <vt:lpstr>Exchange Sort Algorithm</vt:lpstr>
      <vt:lpstr>Java Exchange Sort Algorithm</vt:lpstr>
      <vt:lpstr>C#  Exchange Sort Algorithm</vt:lpstr>
      <vt:lpstr>C++  Exchange Sort Algorithm</vt:lpstr>
      <vt:lpstr>Selection Sort</vt:lpstr>
      <vt:lpstr>Selection Sort Working</vt:lpstr>
      <vt:lpstr>Selection Sort Algorithm</vt:lpstr>
      <vt:lpstr>Bubble Sort and Selection Sort</vt:lpstr>
      <vt:lpstr>Insertion Sort</vt:lpstr>
      <vt:lpstr>Insertion Sort Working</vt:lpstr>
      <vt:lpstr>Insertion Sort Algorithm</vt:lpstr>
      <vt:lpstr>Java Insertion Sort Algorithm</vt:lpstr>
      <vt:lpstr>C# Insertion Sort Algorithm</vt:lpstr>
      <vt:lpstr>C++ Insertion Sort Algorithm</vt:lpstr>
      <vt:lpstr>Sorting in a Java Program </vt:lpstr>
      <vt:lpstr>Sorting in a C# Program </vt:lpstr>
      <vt:lpstr>Sorting in a C++ Program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Jeff Chastine</cp:lastModifiedBy>
  <cp:revision>439</cp:revision>
  <dcterms:created xsi:type="dcterms:W3CDTF">2017-03-19T10:32:05Z</dcterms:created>
  <dcterms:modified xsi:type="dcterms:W3CDTF">2020-09-30T19:31:07Z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