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69"/>
  </p:notesMasterIdLst>
  <p:handoutMasterIdLst>
    <p:handoutMasterId r:id="rId70"/>
  </p:handoutMasterIdLst>
  <p:sldIdLst>
    <p:sldId id="420" r:id="rId2"/>
    <p:sldId id="421" r:id="rId3"/>
    <p:sldId id="462" r:id="rId4"/>
    <p:sldId id="463" r:id="rId5"/>
    <p:sldId id="464" r:id="rId6"/>
    <p:sldId id="470" r:id="rId7"/>
    <p:sldId id="471" r:id="rId8"/>
    <p:sldId id="472" r:id="rId9"/>
    <p:sldId id="473" r:id="rId10"/>
    <p:sldId id="474" r:id="rId11"/>
    <p:sldId id="426" r:id="rId12"/>
    <p:sldId id="430" r:id="rId13"/>
    <p:sldId id="433" r:id="rId14"/>
    <p:sldId id="434" r:id="rId15"/>
    <p:sldId id="482" r:id="rId16"/>
    <p:sldId id="436" r:id="rId17"/>
    <p:sldId id="484" r:id="rId18"/>
    <p:sldId id="438" r:id="rId19"/>
    <p:sldId id="439" r:id="rId20"/>
    <p:sldId id="440" r:id="rId21"/>
    <p:sldId id="441" r:id="rId22"/>
    <p:sldId id="442" r:id="rId23"/>
    <p:sldId id="443" r:id="rId24"/>
    <p:sldId id="444" r:id="rId25"/>
    <p:sldId id="445" r:id="rId26"/>
    <p:sldId id="446" r:id="rId27"/>
    <p:sldId id="447" r:id="rId28"/>
    <p:sldId id="486"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 id="504" r:id="rId47"/>
    <p:sldId id="505" r:id="rId48"/>
    <p:sldId id="506" r:id="rId49"/>
    <p:sldId id="507" r:id="rId50"/>
    <p:sldId id="508" r:id="rId51"/>
    <p:sldId id="509" r:id="rId52"/>
    <p:sldId id="510" r:id="rId53"/>
    <p:sldId id="475" r:id="rId54"/>
    <p:sldId id="476" r:id="rId55"/>
    <p:sldId id="520" r:id="rId56"/>
    <p:sldId id="521" r:id="rId57"/>
    <p:sldId id="522" r:id="rId58"/>
    <p:sldId id="536" r:id="rId59"/>
    <p:sldId id="533" r:id="rId60"/>
    <p:sldId id="511" r:id="rId61"/>
    <p:sldId id="512" r:id="rId62"/>
    <p:sldId id="531" r:id="rId63"/>
    <p:sldId id="532" r:id="rId64"/>
    <p:sldId id="530" r:id="rId65"/>
    <p:sldId id="534" r:id="rId66"/>
    <p:sldId id="524" r:id="rId67"/>
    <p:sldId id="461" r:id="rId6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94" autoAdjust="0"/>
  </p:normalViewPr>
  <p:slideViewPr>
    <p:cSldViewPr>
      <p:cViewPr varScale="1">
        <p:scale>
          <a:sx n="121" d="100"/>
          <a:sy n="121" d="100"/>
        </p:scale>
        <p:origin x="1936" y="176"/>
      </p:cViewPr>
      <p:guideLst>
        <p:guide orient="horz" pos="2880"/>
        <p:guide pos="2160"/>
      </p:guideLst>
    </p:cSldViewPr>
  </p:slideViewPr>
  <p:outlineViewPr>
    <p:cViewPr>
      <p:scale>
        <a:sx n="33" d="100"/>
        <a:sy n="33" d="100"/>
      </p:scale>
      <p:origin x="0" y="-75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40" y="8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6199E5-986C-6B48-BC8A-CF180E664255}"/>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E5175FD1-974F-7445-A936-A5034342EC09}"/>
              </a:ext>
            </a:extLst>
          </p:cNvPr>
          <p:cNvSpPr>
            <a:spLocks noGrp="1"/>
          </p:cNvSpPr>
          <p:nvPr>
            <p:ph type="dt" sz="quarter"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637E63E9-B253-B94A-AE48-028EF49232FD}" type="datetimeFigureOut">
              <a:rPr lang="en-US" altLang="en-US"/>
              <a:pPr/>
              <a:t>8/19/20</a:t>
            </a:fld>
            <a:endParaRPr lang="en-US" altLang="en-US"/>
          </a:p>
        </p:txBody>
      </p:sp>
      <p:sp>
        <p:nvSpPr>
          <p:cNvPr id="4" name="Footer Placeholder 3">
            <a:extLst>
              <a:ext uri="{FF2B5EF4-FFF2-40B4-BE49-F238E27FC236}">
                <a16:creationId xmlns:a16="http://schemas.microsoft.com/office/drawing/2014/main" id="{CD78B798-64B0-7F47-A55E-F9BC3145EB6D}"/>
              </a:ext>
            </a:extLst>
          </p:cNvPr>
          <p:cNvSpPr>
            <a:spLocks noGrp="1"/>
          </p:cNvSpPr>
          <p:nvPr>
            <p:ph type="ftr" sz="quarter" idx="2"/>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5" name="Slide Number Placeholder 4">
            <a:extLst>
              <a:ext uri="{FF2B5EF4-FFF2-40B4-BE49-F238E27FC236}">
                <a16:creationId xmlns:a16="http://schemas.microsoft.com/office/drawing/2014/main" id="{FEE74466-60F4-FA4E-976C-9BE1D9D0FBB7}"/>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04B74D7-9A97-8F44-817C-D7C96673C10F}" type="slidenum">
              <a:rPr lang="en-US" altLang="en-US"/>
              <a:pPr/>
              <a:t>‹#›</a:t>
            </a:fld>
            <a:endParaRPr lang="en-US" altLang="en-US"/>
          </a:p>
        </p:txBody>
      </p:sp>
    </p:spTree>
    <p:extLst>
      <p:ext uri="{BB962C8B-B14F-4D97-AF65-F5344CB8AC3E}">
        <p14:creationId xmlns:p14="http://schemas.microsoft.com/office/powerpoint/2010/main" val="1514830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CCC02D-07F9-CD45-8D94-FCD502661F00}"/>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30BFF332-B4E1-5E4B-9E57-0134CF6F53CB}"/>
              </a:ext>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CCC3EF90-FCF5-CC41-9A5A-15A8F83B20D0}" type="datetimeFigureOut">
              <a:rPr lang="en-US" altLang="en-US"/>
              <a:pPr/>
              <a:t>8/19/20</a:t>
            </a:fld>
            <a:endParaRPr lang="en-US" altLang="en-US"/>
          </a:p>
        </p:txBody>
      </p:sp>
      <p:sp>
        <p:nvSpPr>
          <p:cNvPr id="4" name="Slide Image Placeholder 3">
            <a:extLst>
              <a:ext uri="{FF2B5EF4-FFF2-40B4-BE49-F238E27FC236}">
                <a16:creationId xmlns:a16="http://schemas.microsoft.com/office/drawing/2014/main" id="{9DEDE843-E0E6-FF41-BE32-C980B12CB187}"/>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BFD7777-8761-3248-B860-370D60236B33}"/>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8AF59C-E359-024D-B379-31D7A859ED51}"/>
              </a:ext>
            </a:extLst>
          </p:cNvPr>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7" name="Slide Number Placeholder 6">
            <a:extLst>
              <a:ext uri="{FF2B5EF4-FFF2-40B4-BE49-F238E27FC236}">
                <a16:creationId xmlns:a16="http://schemas.microsoft.com/office/drawing/2014/main" id="{C243405E-12E8-5D48-8832-AA448DD7DE7B}"/>
              </a:ext>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05043E83-1B97-CD47-9A6A-7D3D30D0DBDF}" type="slidenum">
              <a:rPr lang="en-US" altLang="en-US"/>
              <a:pPr/>
              <a:t>‹#›</a:t>
            </a:fld>
            <a:endParaRPr lang="en-US" altLang="en-US"/>
          </a:p>
        </p:txBody>
      </p:sp>
    </p:spTree>
    <p:extLst>
      <p:ext uri="{BB962C8B-B14F-4D97-AF65-F5344CB8AC3E}">
        <p14:creationId xmlns:p14="http://schemas.microsoft.com/office/powerpoint/2010/main" val="103031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CACDD7CA-9125-D440-9171-D94BA1D11D26}" type="slidenum">
              <a:rPr lang="es-PE" altLang="en-US"/>
              <a:pPr eaLnBrk="1" hangingPunct="1"/>
              <a:t>3</a:t>
            </a:fld>
            <a:endParaRPr lang="es-PE" altLang="en-US"/>
          </a:p>
        </p:txBody>
      </p:sp>
    </p:spTree>
    <p:extLst>
      <p:ext uri="{BB962C8B-B14F-4D97-AF65-F5344CB8AC3E}">
        <p14:creationId xmlns:p14="http://schemas.microsoft.com/office/powerpoint/2010/main" val="206729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2500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6722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68367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8607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C9D0FDDF-13FF-A34F-9F68-F750339F2546}" type="slidenum">
              <a:rPr lang="es-PE" altLang="en-US"/>
              <a:pPr eaLnBrk="1" hangingPunct="1"/>
              <a:t>28</a:t>
            </a:fld>
            <a:endParaRPr lang="es-PE" altLang="en-US"/>
          </a:p>
        </p:txBody>
      </p:sp>
    </p:spTree>
    <p:extLst>
      <p:ext uri="{BB962C8B-B14F-4D97-AF65-F5344CB8AC3E}">
        <p14:creationId xmlns:p14="http://schemas.microsoft.com/office/powerpoint/2010/main" val="1011085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AAA52965-54BB-1648-87DD-13E5B1720F43}" type="slidenum">
              <a:rPr lang="es-PE" altLang="en-US"/>
              <a:pPr eaLnBrk="1" hangingPunct="1"/>
              <a:t>29</a:t>
            </a:fld>
            <a:endParaRPr lang="es-PE" altLang="en-US"/>
          </a:p>
        </p:txBody>
      </p:sp>
    </p:spTree>
    <p:extLst>
      <p:ext uri="{BB962C8B-B14F-4D97-AF65-F5344CB8AC3E}">
        <p14:creationId xmlns:p14="http://schemas.microsoft.com/office/powerpoint/2010/main" val="1177977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6D3F47F3-A778-6748-93C0-95CFFB8A1EF6}" type="slidenum">
              <a:rPr lang="es-PE" altLang="en-US"/>
              <a:pPr eaLnBrk="1" hangingPunct="1"/>
              <a:t>30</a:t>
            </a:fld>
            <a:endParaRPr lang="es-PE" altLang="en-US"/>
          </a:p>
        </p:txBody>
      </p:sp>
    </p:spTree>
    <p:extLst>
      <p:ext uri="{BB962C8B-B14F-4D97-AF65-F5344CB8AC3E}">
        <p14:creationId xmlns:p14="http://schemas.microsoft.com/office/powerpoint/2010/main" val="131743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8FE54AB2-36CC-1D49-ADD1-BA2C00FBE2DA}" type="slidenum">
              <a:rPr lang="es-PE" altLang="en-US"/>
              <a:pPr eaLnBrk="1" hangingPunct="1"/>
              <a:t>31</a:t>
            </a:fld>
            <a:endParaRPr lang="es-PE" altLang="en-US"/>
          </a:p>
        </p:txBody>
      </p:sp>
    </p:spTree>
    <p:extLst>
      <p:ext uri="{BB962C8B-B14F-4D97-AF65-F5344CB8AC3E}">
        <p14:creationId xmlns:p14="http://schemas.microsoft.com/office/powerpoint/2010/main" val="569185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B6118E2D-4F0D-4E42-9645-0ECF84722F6A}" type="slidenum">
              <a:rPr lang="es-PE" altLang="en-US"/>
              <a:pPr eaLnBrk="1" hangingPunct="1"/>
              <a:t>32</a:t>
            </a:fld>
            <a:endParaRPr lang="es-PE" altLang="en-US"/>
          </a:p>
        </p:txBody>
      </p:sp>
    </p:spTree>
    <p:extLst>
      <p:ext uri="{BB962C8B-B14F-4D97-AF65-F5344CB8AC3E}">
        <p14:creationId xmlns:p14="http://schemas.microsoft.com/office/powerpoint/2010/main" val="1429262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7C618740-067D-D442-954C-5DC1C167F86A}" type="slidenum">
              <a:rPr lang="es-PE" altLang="en-US"/>
              <a:pPr eaLnBrk="1" hangingPunct="1"/>
              <a:t>33</a:t>
            </a:fld>
            <a:endParaRPr lang="es-PE" altLang="en-US"/>
          </a:p>
        </p:txBody>
      </p:sp>
    </p:spTree>
    <p:extLst>
      <p:ext uri="{BB962C8B-B14F-4D97-AF65-F5344CB8AC3E}">
        <p14:creationId xmlns:p14="http://schemas.microsoft.com/office/powerpoint/2010/main" val="152170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1413EAF8-5D78-824C-8B8B-5966E81C4E1D}" type="slidenum">
              <a:rPr lang="es-PE" altLang="en-US"/>
              <a:pPr eaLnBrk="1" hangingPunct="1"/>
              <a:t>4</a:t>
            </a:fld>
            <a:endParaRPr lang="es-PE" altLang="en-US"/>
          </a:p>
        </p:txBody>
      </p:sp>
    </p:spTree>
    <p:extLst>
      <p:ext uri="{BB962C8B-B14F-4D97-AF65-F5344CB8AC3E}">
        <p14:creationId xmlns:p14="http://schemas.microsoft.com/office/powerpoint/2010/main" val="101549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2C2C28BB-26E1-A94E-9B82-49732D647A66}" type="slidenum">
              <a:rPr lang="es-PE" altLang="en-US"/>
              <a:pPr eaLnBrk="1" hangingPunct="1"/>
              <a:t>34</a:t>
            </a:fld>
            <a:endParaRPr lang="es-PE" altLang="en-US"/>
          </a:p>
        </p:txBody>
      </p:sp>
    </p:spTree>
    <p:extLst>
      <p:ext uri="{BB962C8B-B14F-4D97-AF65-F5344CB8AC3E}">
        <p14:creationId xmlns:p14="http://schemas.microsoft.com/office/powerpoint/2010/main" val="508366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35084A66-5EDF-D249-A6F9-3D048176EA79}" type="slidenum">
              <a:rPr lang="es-PE" altLang="en-US"/>
              <a:pPr eaLnBrk="1" hangingPunct="1"/>
              <a:t>35</a:t>
            </a:fld>
            <a:endParaRPr lang="es-PE" altLang="en-US"/>
          </a:p>
        </p:txBody>
      </p:sp>
    </p:spTree>
    <p:extLst>
      <p:ext uri="{BB962C8B-B14F-4D97-AF65-F5344CB8AC3E}">
        <p14:creationId xmlns:p14="http://schemas.microsoft.com/office/powerpoint/2010/main" val="1034135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97AAD166-0CD9-3047-875E-B33EB226BA21}" type="slidenum">
              <a:rPr lang="es-PE" altLang="en-US"/>
              <a:pPr eaLnBrk="1" hangingPunct="1"/>
              <a:t>36</a:t>
            </a:fld>
            <a:endParaRPr lang="es-PE" altLang="en-US"/>
          </a:p>
        </p:txBody>
      </p:sp>
    </p:spTree>
    <p:extLst>
      <p:ext uri="{BB962C8B-B14F-4D97-AF65-F5344CB8AC3E}">
        <p14:creationId xmlns:p14="http://schemas.microsoft.com/office/powerpoint/2010/main" val="62275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614E441B-997F-3341-A2CA-5C4BCBF93033}" type="slidenum">
              <a:rPr lang="es-PE" altLang="en-US"/>
              <a:pPr eaLnBrk="1" hangingPunct="1"/>
              <a:t>37</a:t>
            </a:fld>
            <a:endParaRPr lang="es-PE" altLang="en-US"/>
          </a:p>
        </p:txBody>
      </p:sp>
    </p:spTree>
    <p:extLst>
      <p:ext uri="{BB962C8B-B14F-4D97-AF65-F5344CB8AC3E}">
        <p14:creationId xmlns:p14="http://schemas.microsoft.com/office/powerpoint/2010/main" val="160819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48AFF765-D85F-FC42-8B61-FBAFAA7A9AD3}" type="slidenum">
              <a:rPr lang="es-PE" altLang="en-US"/>
              <a:pPr eaLnBrk="1" hangingPunct="1"/>
              <a:t>38</a:t>
            </a:fld>
            <a:endParaRPr lang="es-PE" altLang="en-US"/>
          </a:p>
        </p:txBody>
      </p:sp>
    </p:spTree>
    <p:extLst>
      <p:ext uri="{BB962C8B-B14F-4D97-AF65-F5344CB8AC3E}">
        <p14:creationId xmlns:p14="http://schemas.microsoft.com/office/powerpoint/2010/main" val="1715476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10250B3F-BB1A-AB4E-9D5B-38AB1CE6A6D4}" type="slidenum">
              <a:rPr lang="es-PE" altLang="en-US"/>
              <a:pPr eaLnBrk="1" hangingPunct="1"/>
              <a:t>39</a:t>
            </a:fld>
            <a:endParaRPr lang="es-PE" altLang="en-US"/>
          </a:p>
        </p:txBody>
      </p:sp>
    </p:spTree>
    <p:extLst>
      <p:ext uri="{BB962C8B-B14F-4D97-AF65-F5344CB8AC3E}">
        <p14:creationId xmlns:p14="http://schemas.microsoft.com/office/powerpoint/2010/main" val="1653879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6BE73174-1AAB-2F44-BBBE-86E5A72851E2}" type="slidenum">
              <a:rPr lang="es-PE" altLang="en-US"/>
              <a:pPr eaLnBrk="1" hangingPunct="1"/>
              <a:t>40</a:t>
            </a:fld>
            <a:endParaRPr lang="es-PE" altLang="en-US"/>
          </a:p>
        </p:txBody>
      </p:sp>
    </p:spTree>
    <p:extLst>
      <p:ext uri="{BB962C8B-B14F-4D97-AF65-F5344CB8AC3E}">
        <p14:creationId xmlns:p14="http://schemas.microsoft.com/office/powerpoint/2010/main" val="612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4BC33447-6D79-984A-9E5B-1E0F971F4E25}" type="slidenum">
              <a:rPr lang="es-PE" altLang="en-US"/>
              <a:pPr eaLnBrk="1" hangingPunct="1"/>
              <a:t>41</a:t>
            </a:fld>
            <a:endParaRPr lang="es-PE" altLang="en-US"/>
          </a:p>
        </p:txBody>
      </p:sp>
    </p:spTree>
    <p:extLst>
      <p:ext uri="{BB962C8B-B14F-4D97-AF65-F5344CB8AC3E}">
        <p14:creationId xmlns:p14="http://schemas.microsoft.com/office/powerpoint/2010/main" val="49041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82F0C8B8-3DFF-8B44-B971-29AD98A5C4B4}" type="slidenum">
              <a:rPr lang="es-PE" altLang="en-US"/>
              <a:pPr eaLnBrk="1" hangingPunct="1"/>
              <a:t>42</a:t>
            </a:fld>
            <a:endParaRPr lang="es-PE" altLang="en-US"/>
          </a:p>
        </p:txBody>
      </p:sp>
    </p:spTree>
    <p:extLst>
      <p:ext uri="{BB962C8B-B14F-4D97-AF65-F5344CB8AC3E}">
        <p14:creationId xmlns:p14="http://schemas.microsoft.com/office/powerpoint/2010/main" val="1900510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3AB5441A-1F66-FC46-B4BC-873976C28F86}" type="slidenum">
              <a:rPr lang="es-PE" altLang="en-US"/>
              <a:pPr eaLnBrk="1" hangingPunct="1"/>
              <a:t>43</a:t>
            </a:fld>
            <a:endParaRPr lang="es-PE" altLang="en-US"/>
          </a:p>
        </p:txBody>
      </p:sp>
    </p:spTree>
    <p:extLst>
      <p:ext uri="{BB962C8B-B14F-4D97-AF65-F5344CB8AC3E}">
        <p14:creationId xmlns:p14="http://schemas.microsoft.com/office/powerpoint/2010/main" val="205439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5</a:t>
            </a:fld>
            <a:endParaRPr lang="es-PE" altLang="en-US"/>
          </a:p>
        </p:txBody>
      </p:sp>
    </p:spTree>
    <p:extLst>
      <p:ext uri="{BB962C8B-B14F-4D97-AF65-F5344CB8AC3E}">
        <p14:creationId xmlns:p14="http://schemas.microsoft.com/office/powerpoint/2010/main" val="1409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AE609E4D-1AC3-3B46-9AE2-8DDF70C4A834}" type="slidenum">
              <a:rPr lang="es-PE" altLang="en-US"/>
              <a:pPr eaLnBrk="1" hangingPunct="1"/>
              <a:t>44</a:t>
            </a:fld>
            <a:endParaRPr lang="es-PE" altLang="en-US"/>
          </a:p>
        </p:txBody>
      </p:sp>
    </p:spTree>
    <p:extLst>
      <p:ext uri="{BB962C8B-B14F-4D97-AF65-F5344CB8AC3E}">
        <p14:creationId xmlns:p14="http://schemas.microsoft.com/office/powerpoint/2010/main" val="96521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A984D39E-6AC9-254D-A05F-E9C813B86F63}" type="slidenum">
              <a:rPr lang="es-PE" altLang="en-US"/>
              <a:pPr eaLnBrk="1" hangingPunct="1"/>
              <a:t>45</a:t>
            </a:fld>
            <a:endParaRPr lang="es-PE" altLang="en-US"/>
          </a:p>
        </p:txBody>
      </p:sp>
    </p:spTree>
    <p:extLst>
      <p:ext uri="{BB962C8B-B14F-4D97-AF65-F5344CB8AC3E}">
        <p14:creationId xmlns:p14="http://schemas.microsoft.com/office/powerpoint/2010/main" val="1583643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83FE3848-57B6-D84F-AF33-0728D1A1FF7B}" type="slidenum">
              <a:rPr lang="es-PE" altLang="en-US"/>
              <a:pPr eaLnBrk="1" hangingPunct="1"/>
              <a:t>46</a:t>
            </a:fld>
            <a:endParaRPr lang="es-PE" altLang="en-US"/>
          </a:p>
        </p:txBody>
      </p:sp>
    </p:spTree>
    <p:extLst>
      <p:ext uri="{BB962C8B-B14F-4D97-AF65-F5344CB8AC3E}">
        <p14:creationId xmlns:p14="http://schemas.microsoft.com/office/powerpoint/2010/main" val="1178963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9A981A45-6EC3-CB47-8A4C-44915C193C5D}" type="slidenum">
              <a:rPr lang="es-PE" altLang="en-US"/>
              <a:pPr eaLnBrk="1" hangingPunct="1"/>
              <a:t>47</a:t>
            </a:fld>
            <a:endParaRPr lang="es-PE" altLang="en-US"/>
          </a:p>
        </p:txBody>
      </p:sp>
    </p:spTree>
    <p:extLst>
      <p:ext uri="{BB962C8B-B14F-4D97-AF65-F5344CB8AC3E}">
        <p14:creationId xmlns:p14="http://schemas.microsoft.com/office/powerpoint/2010/main" val="707020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8A0E2C41-9820-E746-9C8B-F09A16A43FE6}" type="slidenum">
              <a:rPr lang="es-PE" altLang="en-US"/>
              <a:pPr eaLnBrk="1" hangingPunct="1"/>
              <a:t>48</a:t>
            </a:fld>
            <a:endParaRPr lang="es-PE" altLang="en-US"/>
          </a:p>
        </p:txBody>
      </p:sp>
    </p:spTree>
    <p:extLst>
      <p:ext uri="{BB962C8B-B14F-4D97-AF65-F5344CB8AC3E}">
        <p14:creationId xmlns:p14="http://schemas.microsoft.com/office/powerpoint/2010/main" val="3785556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22404C6-E278-8346-B4FB-3F8EEC73D301}" type="slidenum">
              <a:rPr lang="es-PE" altLang="en-US"/>
              <a:pPr eaLnBrk="1" hangingPunct="1"/>
              <a:t>49</a:t>
            </a:fld>
            <a:endParaRPr lang="es-PE" altLang="en-US"/>
          </a:p>
        </p:txBody>
      </p:sp>
    </p:spTree>
    <p:extLst>
      <p:ext uri="{BB962C8B-B14F-4D97-AF65-F5344CB8AC3E}">
        <p14:creationId xmlns:p14="http://schemas.microsoft.com/office/powerpoint/2010/main" val="155423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66301886-69CF-CB46-8FAC-47F43864EFDF}" type="slidenum">
              <a:rPr lang="es-PE" altLang="en-US"/>
              <a:pPr eaLnBrk="1" hangingPunct="1"/>
              <a:t>50</a:t>
            </a:fld>
            <a:endParaRPr lang="es-PE" altLang="en-US"/>
          </a:p>
        </p:txBody>
      </p:sp>
    </p:spTree>
    <p:extLst>
      <p:ext uri="{BB962C8B-B14F-4D97-AF65-F5344CB8AC3E}">
        <p14:creationId xmlns:p14="http://schemas.microsoft.com/office/powerpoint/2010/main" val="793330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1301E304-3A9E-1C43-A496-BBDEBB6A33A1}" type="slidenum">
              <a:rPr lang="es-PE" altLang="en-US"/>
              <a:pPr eaLnBrk="1" hangingPunct="1"/>
              <a:t>51</a:t>
            </a:fld>
            <a:endParaRPr lang="es-PE" altLang="en-US"/>
          </a:p>
        </p:txBody>
      </p:sp>
    </p:spTree>
    <p:extLst>
      <p:ext uri="{BB962C8B-B14F-4D97-AF65-F5344CB8AC3E}">
        <p14:creationId xmlns:p14="http://schemas.microsoft.com/office/powerpoint/2010/main" val="848219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535ADD16-4EF0-734B-A04B-C41A0ED0B911}" type="slidenum">
              <a:rPr lang="es-PE" altLang="en-US"/>
              <a:pPr eaLnBrk="1" hangingPunct="1"/>
              <a:t>52</a:t>
            </a:fld>
            <a:endParaRPr lang="es-PE" altLang="en-US"/>
          </a:p>
        </p:txBody>
      </p:sp>
    </p:spTree>
    <p:extLst>
      <p:ext uri="{BB962C8B-B14F-4D97-AF65-F5344CB8AC3E}">
        <p14:creationId xmlns:p14="http://schemas.microsoft.com/office/powerpoint/2010/main" val="1348493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1152525" y="692150"/>
            <a:ext cx="4552950" cy="3416300"/>
          </a:xfr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0758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6</a:t>
            </a:fld>
            <a:endParaRPr lang="es-PE" altLang="en-US"/>
          </a:p>
        </p:txBody>
      </p:sp>
    </p:spTree>
    <p:extLst>
      <p:ext uri="{BB962C8B-B14F-4D97-AF65-F5344CB8AC3E}">
        <p14:creationId xmlns:p14="http://schemas.microsoft.com/office/powerpoint/2010/main" val="379955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1152525" y="692150"/>
            <a:ext cx="4552950" cy="3416300"/>
          </a:xfr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19361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1152525" y="692150"/>
            <a:ext cx="4552950" cy="3416300"/>
          </a:xfr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49898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093108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37735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47682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0665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7</a:t>
            </a:fld>
            <a:endParaRPr lang="es-PE" altLang="en-US"/>
          </a:p>
        </p:txBody>
      </p:sp>
    </p:spTree>
    <p:extLst>
      <p:ext uri="{BB962C8B-B14F-4D97-AF65-F5344CB8AC3E}">
        <p14:creationId xmlns:p14="http://schemas.microsoft.com/office/powerpoint/2010/main" val="81262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8</a:t>
            </a:fld>
            <a:endParaRPr lang="es-PE" altLang="en-US"/>
          </a:p>
        </p:txBody>
      </p:sp>
    </p:spTree>
    <p:extLst>
      <p:ext uri="{BB962C8B-B14F-4D97-AF65-F5344CB8AC3E}">
        <p14:creationId xmlns:p14="http://schemas.microsoft.com/office/powerpoint/2010/main" val="197467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9</a:t>
            </a:fld>
            <a:endParaRPr lang="es-PE" altLang="en-US"/>
          </a:p>
        </p:txBody>
      </p:sp>
    </p:spTree>
    <p:extLst>
      <p:ext uri="{BB962C8B-B14F-4D97-AF65-F5344CB8AC3E}">
        <p14:creationId xmlns:p14="http://schemas.microsoft.com/office/powerpoint/2010/main" val="16579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PE"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fld id="{DE5826B8-94AE-D148-B787-A73AD479260E}" type="slidenum">
              <a:rPr lang="es-PE" altLang="en-US"/>
              <a:pPr eaLnBrk="1" hangingPunct="1"/>
              <a:t>10</a:t>
            </a:fld>
            <a:endParaRPr lang="es-PE" altLang="en-US"/>
          </a:p>
        </p:txBody>
      </p:sp>
    </p:spTree>
    <p:extLst>
      <p:ext uri="{BB962C8B-B14F-4D97-AF65-F5344CB8AC3E}">
        <p14:creationId xmlns:p14="http://schemas.microsoft.com/office/powerpoint/2010/main" val="50182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943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6498851"/>
            <a:ext cx="2057400" cy="365125"/>
          </a:xfrm>
        </p:spPr>
        <p:txBody>
          <a:bodyPr/>
          <a:lstStyle/>
          <a:p>
            <a:fld id="{2CC35A4E-4F23-134B-9DEB-4F029E473A86}" type="datetime1">
              <a:rPr lang="en-US" altLang="en-US" smtClean="0"/>
              <a:pPr/>
              <a:t>8/19/20</a:t>
            </a:fld>
            <a:endParaRPr lang="en-US" altLang="en-US"/>
          </a:p>
        </p:txBody>
      </p:sp>
      <p:sp>
        <p:nvSpPr>
          <p:cNvPr id="5" name="Footer Placeholder 4"/>
          <p:cNvSpPr>
            <a:spLocks noGrp="1"/>
          </p:cNvSpPr>
          <p:nvPr>
            <p:ph type="ftr" sz="quarter" idx="11"/>
          </p:nvPr>
        </p:nvSpPr>
        <p:spPr>
          <a:xfrm>
            <a:off x="3028950" y="6498851"/>
            <a:ext cx="3086100" cy="365125"/>
          </a:xfrm>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a:xfrm>
            <a:off x="6457950" y="6498851"/>
            <a:ext cx="2057400" cy="365125"/>
          </a:xfrm>
        </p:spPr>
        <p:txBody>
          <a:bodyPr/>
          <a:lstStyle/>
          <a:p>
            <a:fld id="{90F4C23C-58C8-A244-9FB3-B88DC40AEFFD}" type="slidenum">
              <a:rPr lang="en-US" altLang="en-US" smtClean="0"/>
              <a:pPr/>
              <a:t>‹#›</a:t>
            </a:fld>
            <a:endParaRPr lang="en-US" altLang="en-US"/>
          </a:p>
        </p:txBody>
      </p:sp>
    </p:spTree>
    <p:extLst>
      <p:ext uri="{BB962C8B-B14F-4D97-AF65-F5344CB8AC3E}">
        <p14:creationId xmlns:p14="http://schemas.microsoft.com/office/powerpoint/2010/main" val="374066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3CAFF-07BA-B341-BFDC-BCA74E3CABDC}"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8E3FF2D-4CD6-1B46-8F18-5DAA9327A7A2}" type="slidenum">
              <a:rPr lang="en-US" altLang="en-US" smtClean="0"/>
              <a:pPr/>
              <a:t>‹#›</a:t>
            </a:fld>
            <a:endParaRPr lang="en-US" altLang="en-US"/>
          </a:p>
        </p:txBody>
      </p:sp>
    </p:spTree>
    <p:extLst>
      <p:ext uri="{BB962C8B-B14F-4D97-AF65-F5344CB8AC3E}">
        <p14:creationId xmlns:p14="http://schemas.microsoft.com/office/powerpoint/2010/main" val="290278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0D098-F60A-5F4A-B137-B49E18113946}"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5578DA9-40A8-6A47-B878-741D3658D36D}" type="slidenum">
              <a:rPr lang="en-US" altLang="en-US" smtClean="0"/>
              <a:pPr/>
              <a:t>‹#›</a:t>
            </a:fld>
            <a:endParaRPr lang="en-US" altLang="en-US"/>
          </a:p>
        </p:txBody>
      </p:sp>
    </p:spTree>
    <p:extLst>
      <p:ext uri="{BB962C8B-B14F-4D97-AF65-F5344CB8AC3E}">
        <p14:creationId xmlns:p14="http://schemas.microsoft.com/office/powerpoint/2010/main" val="146276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a:t>
            </a:fld>
            <a:endParaRPr lang="en-US" altLang="en-US"/>
          </a:p>
        </p:txBody>
      </p:sp>
    </p:spTree>
    <p:extLst>
      <p:ext uri="{BB962C8B-B14F-4D97-AF65-F5344CB8AC3E}">
        <p14:creationId xmlns:p14="http://schemas.microsoft.com/office/powerpoint/2010/main" val="230575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995A6F-C9AE-AF4D-BACF-BC80938FD829}"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2F073DF5-809C-8343-9FA5-D2B089C34890}" type="slidenum">
              <a:rPr lang="en-US" altLang="en-US" smtClean="0"/>
              <a:pPr/>
              <a:t>‹#›</a:t>
            </a:fld>
            <a:endParaRPr lang="en-US" altLang="en-US"/>
          </a:p>
        </p:txBody>
      </p:sp>
    </p:spTree>
    <p:extLst>
      <p:ext uri="{BB962C8B-B14F-4D97-AF65-F5344CB8AC3E}">
        <p14:creationId xmlns:p14="http://schemas.microsoft.com/office/powerpoint/2010/main" val="160571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14CD5-1E61-4441-A209-B298036EC71F}"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77FA6DC1-3DC0-B342-AF31-EB0B20E5FC4A}" type="slidenum">
              <a:rPr lang="en-US" altLang="en-US" smtClean="0"/>
              <a:pPr/>
              <a:t>‹#›</a:t>
            </a:fld>
            <a:endParaRPr lang="en-US" altLang="en-US"/>
          </a:p>
        </p:txBody>
      </p:sp>
    </p:spTree>
    <p:extLst>
      <p:ext uri="{BB962C8B-B14F-4D97-AF65-F5344CB8AC3E}">
        <p14:creationId xmlns:p14="http://schemas.microsoft.com/office/powerpoint/2010/main" val="91073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2E704-E068-5B43-AAA3-725F5C3FD171}" type="datetime1">
              <a:rPr lang="en-US" altLang="en-US" smtClean="0"/>
              <a:pPr/>
              <a:t>8/19/20</a:t>
            </a:fld>
            <a:endParaRPr lang="en-US" altLang="en-US"/>
          </a:p>
        </p:txBody>
      </p:sp>
      <p:sp>
        <p:nvSpPr>
          <p:cNvPr id="8" name="Footer Placeholder 7"/>
          <p:cNvSpPr>
            <a:spLocks noGrp="1"/>
          </p:cNvSpPr>
          <p:nvPr>
            <p:ph type="ftr" sz="quarter" idx="11"/>
          </p:nvPr>
        </p:nvSpPr>
        <p:spPr/>
        <p:txBody>
          <a:bodyPr/>
          <a:lstStyle/>
          <a:p>
            <a:pPr>
              <a:defRPr/>
            </a:pPr>
            <a:r>
              <a:rPr lang="en-US"/>
              <a:t>CSE 1321 Module 4</a:t>
            </a:r>
            <a:endParaRPr lang="en-US" dirty="0"/>
          </a:p>
        </p:txBody>
      </p:sp>
      <p:sp>
        <p:nvSpPr>
          <p:cNvPr id="9" name="Slide Number Placeholder 8"/>
          <p:cNvSpPr>
            <a:spLocks noGrp="1"/>
          </p:cNvSpPr>
          <p:nvPr>
            <p:ph type="sldNum" sz="quarter" idx="12"/>
          </p:nvPr>
        </p:nvSpPr>
        <p:spPr/>
        <p:txBody>
          <a:bodyPr/>
          <a:lstStyle/>
          <a:p>
            <a:fld id="{73E7E622-A858-F44F-AF52-2A0F9B6C3A90}" type="slidenum">
              <a:rPr lang="en-US" altLang="en-US" smtClean="0"/>
              <a:pPr/>
              <a:t>‹#›</a:t>
            </a:fld>
            <a:endParaRPr lang="en-US" altLang="en-US"/>
          </a:p>
        </p:txBody>
      </p:sp>
    </p:spTree>
    <p:extLst>
      <p:ext uri="{BB962C8B-B14F-4D97-AF65-F5344CB8AC3E}">
        <p14:creationId xmlns:p14="http://schemas.microsoft.com/office/powerpoint/2010/main" val="198588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021EA-B40B-4B46-9C22-AD0935635CD1}" type="datetime1">
              <a:rPr lang="en-US" altLang="en-US" smtClean="0"/>
              <a:pPr/>
              <a:t>8/19/20</a:t>
            </a:fld>
            <a:endParaRPr lang="en-US" altLang="en-US"/>
          </a:p>
        </p:txBody>
      </p:sp>
      <p:sp>
        <p:nvSpPr>
          <p:cNvPr id="4" name="Footer Placeholder 3"/>
          <p:cNvSpPr>
            <a:spLocks noGrp="1"/>
          </p:cNvSpPr>
          <p:nvPr>
            <p:ph type="ftr" sz="quarter" idx="11"/>
          </p:nvPr>
        </p:nvSpPr>
        <p:spPr/>
        <p:txBody>
          <a:bodyPr/>
          <a:lstStyle/>
          <a:p>
            <a:pPr>
              <a:defRPr/>
            </a:pPr>
            <a:r>
              <a:rPr lang="en-US"/>
              <a:t>CSE 1321 Module 4</a:t>
            </a:r>
            <a:endParaRPr lang="en-US" dirty="0"/>
          </a:p>
        </p:txBody>
      </p:sp>
      <p:sp>
        <p:nvSpPr>
          <p:cNvPr id="5" name="Slide Number Placeholder 4"/>
          <p:cNvSpPr>
            <a:spLocks noGrp="1"/>
          </p:cNvSpPr>
          <p:nvPr>
            <p:ph type="sldNum" sz="quarter" idx="12"/>
          </p:nvPr>
        </p:nvSpPr>
        <p:spPr/>
        <p:txBody>
          <a:bodyPr/>
          <a:lstStyle/>
          <a:p>
            <a:fld id="{E3FD3CE4-681A-5644-AC7E-81EA8FA8949B}" type="slidenum">
              <a:rPr lang="en-US" altLang="en-US" smtClean="0"/>
              <a:pPr/>
              <a:t>‹#›</a:t>
            </a:fld>
            <a:endParaRPr lang="en-US" altLang="en-US"/>
          </a:p>
        </p:txBody>
      </p:sp>
    </p:spTree>
    <p:extLst>
      <p:ext uri="{BB962C8B-B14F-4D97-AF65-F5344CB8AC3E}">
        <p14:creationId xmlns:p14="http://schemas.microsoft.com/office/powerpoint/2010/main" val="286546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FEEAC-D3E0-154B-B539-84AC6912BF71}" type="datetime1">
              <a:rPr lang="en-US" altLang="en-US" smtClean="0"/>
              <a:pPr/>
              <a:t>8/19/20</a:t>
            </a:fld>
            <a:endParaRPr lang="en-US" altLang="en-US"/>
          </a:p>
        </p:txBody>
      </p:sp>
      <p:sp>
        <p:nvSpPr>
          <p:cNvPr id="3" name="Footer Placeholder 2"/>
          <p:cNvSpPr>
            <a:spLocks noGrp="1"/>
          </p:cNvSpPr>
          <p:nvPr>
            <p:ph type="ftr" sz="quarter" idx="11"/>
          </p:nvPr>
        </p:nvSpPr>
        <p:spPr/>
        <p:txBody>
          <a:bodyPr/>
          <a:lstStyle/>
          <a:p>
            <a:pPr>
              <a:defRPr/>
            </a:pPr>
            <a:r>
              <a:rPr lang="en-US"/>
              <a:t>CSE 1321 Module 4</a:t>
            </a:r>
            <a:endParaRPr lang="en-US" dirty="0"/>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a:t>
            </a:fld>
            <a:endParaRPr lang="en-US" altLang="en-US"/>
          </a:p>
        </p:txBody>
      </p:sp>
    </p:spTree>
    <p:extLst>
      <p:ext uri="{BB962C8B-B14F-4D97-AF65-F5344CB8AC3E}">
        <p14:creationId xmlns:p14="http://schemas.microsoft.com/office/powerpoint/2010/main" val="385018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A0A16DC-E33F-C14B-9163-D6281A6F4408}"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693D577-89CF-C84C-97D4-7A07F6F97B56}" type="slidenum">
              <a:rPr lang="en-US" altLang="en-US" smtClean="0"/>
              <a:pPr/>
              <a:t>‹#›</a:t>
            </a:fld>
            <a:endParaRPr lang="en-US" altLang="en-US"/>
          </a:p>
        </p:txBody>
      </p:sp>
    </p:spTree>
    <p:extLst>
      <p:ext uri="{BB962C8B-B14F-4D97-AF65-F5344CB8AC3E}">
        <p14:creationId xmlns:p14="http://schemas.microsoft.com/office/powerpoint/2010/main" val="385700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0C6638-88BF-844D-8A5A-0477AB8B2C5F}"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33C69C6-0057-DE44-B5C9-1D0699C46912}" type="slidenum">
              <a:rPr lang="en-US" altLang="en-US" smtClean="0"/>
              <a:pPr/>
              <a:t>‹#›</a:t>
            </a:fld>
            <a:endParaRPr lang="en-US" altLang="en-US"/>
          </a:p>
        </p:txBody>
      </p:sp>
    </p:spTree>
    <p:extLst>
      <p:ext uri="{BB962C8B-B14F-4D97-AF65-F5344CB8AC3E}">
        <p14:creationId xmlns:p14="http://schemas.microsoft.com/office/powerpoint/2010/main" val="27018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FDE2BAF-A579-1B4F-90C0-E66E858B50AF}" type="datetime1">
              <a:rPr lang="en-US" altLang="en-US" smtClean="0"/>
              <a:pPr/>
              <a:t>8/19/20</a:t>
            </a:fld>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CSE 1321 Module 4</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18EA0-40AC-B443-9D2C-89A59ABC4621}" type="slidenum">
              <a:rPr lang="en-US" altLang="en-US" smtClean="0"/>
              <a:pPr/>
              <a:t>‹#›</a:t>
            </a:fld>
            <a:endParaRPr lang="en-US" altLang="en-US"/>
          </a:p>
        </p:txBody>
      </p:sp>
    </p:spTree>
    <p:extLst>
      <p:ext uri="{BB962C8B-B14F-4D97-AF65-F5344CB8AC3E}">
        <p14:creationId xmlns:p14="http://schemas.microsoft.com/office/powerpoint/2010/main" val="407023857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sz="4800" b="1"/>
              <a:t>Module 6 – Part 1</a:t>
            </a:r>
            <a:br>
              <a:rPr lang="en-US" altLang="en-US" sz="4745" b="1" dirty="0"/>
            </a:br>
            <a:endParaRPr lang="en-US" altLang="en-US" sz="4745" b="1" dirty="0"/>
          </a:p>
        </p:txBody>
      </p:sp>
      <p:sp>
        <p:nvSpPr>
          <p:cNvPr id="5" name="Subtitle 4"/>
          <p:cNvSpPr>
            <a:spLocks noGrp="1"/>
          </p:cNvSpPr>
          <p:nvPr>
            <p:ph type="subTitle" idx="1"/>
          </p:nvPr>
        </p:nvSpPr>
        <p:spPr/>
        <p:txBody>
          <a:bodyPr/>
          <a:lstStyle/>
          <a:p>
            <a:r>
              <a:rPr lang="en-US" altLang="en-US" b="1" dirty="0"/>
              <a:t>Methods and Data Passing</a:t>
            </a:r>
            <a:endParaRPr lang="en-US" dirty="0"/>
          </a:p>
        </p:txBody>
      </p:sp>
      <p:sp>
        <p:nvSpPr>
          <p:cNvPr id="2" name="Date Placeholder 1"/>
          <p:cNvSpPr>
            <a:spLocks noGrp="1"/>
          </p:cNvSpPr>
          <p:nvPr>
            <p:ph type="dt" sz="half" idx="10"/>
          </p:nvPr>
        </p:nvSpPr>
        <p:spPr/>
        <p:txBody>
          <a:bodyPr/>
          <a:lstStyle/>
          <a:p>
            <a:pPr>
              <a:defRPr/>
            </a:pPr>
            <a:fld id="{21F04A90-48D9-4199-BE5F-ECB92E95CD88}"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154293E0-D922-E940-94B0-6C053201796F}" type="slidenum">
              <a:rPr lang="en-US" altLang="en-US"/>
              <a:pPr>
                <a:defRPr/>
              </a:pPr>
              <a:t>1</a:t>
            </a:fld>
            <a:endParaRPr lang="en-US" altLang="en-US"/>
          </a:p>
        </p:txBody>
      </p:sp>
    </p:spTree>
    <p:extLst>
      <p:ext uri="{BB962C8B-B14F-4D97-AF65-F5344CB8AC3E}">
        <p14:creationId xmlns:p14="http://schemas.microsoft.com/office/powerpoint/2010/main" val="18614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51808" y="300122"/>
            <a:ext cx="7543800" cy="931862"/>
          </a:xfrm>
        </p:spPr>
        <p:txBody>
          <a:bodyPr/>
          <a:lstStyle/>
          <a:p>
            <a:pPr algn="ctr" eaLnBrk="1" hangingPunct="1">
              <a:defRPr/>
            </a:pPr>
            <a:r>
              <a:rPr lang="en-US" altLang="es-PE" dirty="0"/>
              <a:t>Then Call the Function Instead</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err="1">
                <a:solidFill>
                  <a:srgbClr val="FF0000"/>
                </a:solidFill>
                <a:latin typeface="Consolas" charset="0"/>
                <a:ea typeface="Consolas" charset="0"/>
                <a:cs typeface="Consolas" charset="0"/>
              </a:rPr>
              <a:t>myFunction</a:t>
            </a:r>
            <a:endParaRPr lang="en-US" altLang="es-PE" sz="1531" dirty="0">
              <a:solidFill>
                <a:srgbClr val="FF0000"/>
              </a:solidFill>
              <a:latin typeface="Consolas" charset="0"/>
              <a:ea typeface="Consolas" charset="0"/>
              <a:cs typeface="Consolas" charset="0"/>
            </a:endParaRPr>
          </a:p>
          <a:p>
            <a:pPr eaLnBrk="1" hangingPunct="1">
              <a:buFontTx/>
              <a:buNone/>
            </a:pPr>
            <a:endParaRPr lang="en-US" altLang="es-PE" sz="1531" dirty="0">
              <a:latin typeface="Consolas" charset="0"/>
              <a:ea typeface="Consolas" charset="0"/>
              <a:cs typeface="Consolas" charset="0"/>
            </a:endParaRPr>
          </a:p>
          <a:p>
            <a:pPr eaLnBrk="1" hangingPunct="1">
              <a:buFontTx/>
              <a:buNone/>
            </a:pPr>
            <a:endParaRPr lang="en-US" altLang="es-PE" sz="1531" dirty="0">
              <a:latin typeface="Consolas" charset="0"/>
              <a:ea typeface="Consolas" charset="0"/>
              <a:cs typeface="Consolas" charset="0"/>
            </a:endParaRP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err="1">
                <a:solidFill>
                  <a:srgbClr val="FF0000"/>
                </a:solidFill>
                <a:latin typeface="Consolas" charset="0"/>
                <a:ea typeface="Consolas" charset="0"/>
                <a:cs typeface="Consolas" charset="0"/>
              </a:rPr>
              <a:t>myFunction</a:t>
            </a:r>
            <a:endParaRPr lang="en-US" altLang="es-PE" sz="1531" dirty="0">
              <a:solidFill>
                <a:srgbClr val="FF0000"/>
              </a:solidFill>
              <a:latin typeface="Consolas" charset="0"/>
              <a:ea typeface="Consolas" charset="0"/>
              <a:cs typeface="Consolas" charset="0"/>
            </a:endParaRPr>
          </a:p>
          <a:p>
            <a:pPr eaLnBrk="1" hangingPunct="1">
              <a:buFontTx/>
              <a:buNone/>
            </a:pPr>
            <a:endParaRPr lang="en-US" altLang="es-PE" sz="1531" dirty="0">
              <a:latin typeface="Consolas" charset="0"/>
              <a:ea typeface="Consolas" charset="0"/>
              <a:cs typeface="Consolas" charset="0"/>
            </a:endParaRPr>
          </a:p>
          <a:p>
            <a:pPr eaLnBrk="1" hangingPunct="1">
              <a:buFontTx/>
              <a:buNone/>
            </a:pPr>
            <a:endParaRPr lang="en-US" altLang="es-PE" sz="1531" dirty="0">
              <a:latin typeface="Consolas" charset="0"/>
              <a:ea typeface="Consolas" charset="0"/>
              <a:cs typeface="Consolas" charset="0"/>
            </a:endParaRP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err="1">
                <a:solidFill>
                  <a:srgbClr val="FF0000"/>
                </a:solidFill>
                <a:latin typeface="Consolas" charset="0"/>
                <a:ea typeface="Consolas" charset="0"/>
                <a:cs typeface="Consolas" charset="0"/>
              </a:rPr>
              <a:t>myFunction</a:t>
            </a:r>
            <a:endParaRPr lang="en-US" altLang="es-PE" sz="1531" dirty="0">
              <a:solidFill>
                <a:srgbClr val="FF0000"/>
              </a:solidFill>
              <a:latin typeface="Consolas" charset="0"/>
              <a:ea typeface="Consolas" charset="0"/>
              <a:cs typeface="Consolas" charset="0"/>
            </a:endParaRPr>
          </a:p>
          <a:p>
            <a:pPr eaLnBrk="1" hangingPunct="1">
              <a:buFontTx/>
              <a:buNone/>
            </a:pPr>
            <a:endParaRPr lang="en-US" altLang="es-PE" sz="1531" dirty="0">
              <a:latin typeface="Consolas" charset="0"/>
              <a:ea typeface="Consolas" charset="0"/>
              <a:cs typeface="Consolas" charset="0"/>
            </a:endParaRPr>
          </a:p>
        </p:txBody>
      </p:sp>
      <p:sp>
        <p:nvSpPr>
          <p:cNvPr id="2" name="TextBox 1"/>
          <p:cNvSpPr txBox="1"/>
          <p:nvPr/>
        </p:nvSpPr>
        <p:spPr>
          <a:xfrm>
            <a:off x="5657635" y="3554477"/>
            <a:ext cx="33528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hangingPunct="1">
              <a:buFontTx/>
              <a:buNone/>
            </a:pPr>
            <a:r>
              <a:rPr lang="en-US" altLang="es-PE" sz="1400" dirty="0">
                <a:latin typeface="Consolas" charset="0"/>
                <a:ea typeface="Consolas" charset="0"/>
                <a:cs typeface="Consolas" charset="0"/>
              </a:rPr>
              <a:t>READ userNum1</a:t>
            </a:r>
          </a:p>
          <a:p>
            <a:pPr eaLnBrk="1" hangingPunct="1">
              <a:buFontTx/>
              <a:buNone/>
            </a:pPr>
            <a:r>
              <a:rPr lang="en-US" altLang="es-PE" sz="1400" dirty="0">
                <a:latin typeface="Consolas" charset="0"/>
                <a:ea typeface="Consolas" charset="0"/>
                <a:cs typeface="Consolas" charset="0"/>
              </a:rPr>
              <a:t>READ userNum2</a:t>
            </a:r>
          </a:p>
          <a:p>
            <a:pPr eaLnBrk="1" hangingPunct="1">
              <a:buFontTx/>
              <a:buNone/>
            </a:pPr>
            <a:r>
              <a:rPr lang="en-US" altLang="es-PE" sz="1400" dirty="0">
                <a:latin typeface="Consolas" charset="0"/>
                <a:ea typeface="Consolas" charset="0"/>
                <a:cs typeface="Consolas" charset="0"/>
              </a:rPr>
              <a:t>average=(userNum1 + userNum2)/2</a:t>
            </a:r>
          </a:p>
          <a:p>
            <a:endParaRPr lang="en-US" sz="1400" dirty="0"/>
          </a:p>
        </p:txBody>
      </p:sp>
      <p:sp>
        <p:nvSpPr>
          <p:cNvPr id="3" name="TextBox 2"/>
          <p:cNvSpPr txBox="1"/>
          <p:nvPr/>
        </p:nvSpPr>
        <p:spPr>
          <a:xfrm>
            <a:off x="6096000" y="3109871"/>
            <a:ext cx="1377300" cy="369332"/>
          </a:xfrm>
          <a:prstGeom prst="rect">
            <a:avLst/>
          </a:prstGeom>
          <a:noFill/>
        </p:spPr>
        <p:txBody>
          <a:bodyPr wrap="none" rtlCol="0">
            <a:spAutoFit/>
          </a:bodyPr>
          <a:lstStyle/>
          <a:p>
            <a:r>
              <a:rPr lang="en-US" dirty="0" err="1">
                <a:solidFill>
                  <a:srgbClr val="FF0000"/>
                </a:solidFill>
              </a:rPr>
              <a:t>myFunction</a:t>
            </a:r>
            <a:endParaRPr lang="en-US" dirty="0">
              <a:solidFill>
                <a:srgbClr val="FF0000"/>
              </a:solidFill>
            </a:endParaRPr>
          </a:p>
        </p:txBody>
      </p:sp>
      <p:sp>
        <p:nvSpPr>
          <p:cNvPr id="12" name="Freeform 15"/>
          <p:cNvSpPr>
            <a:spLocks/>
          </p:cNvSpPr>
          <p:nvPr/>
        </p:nvSpPr>
        <p:spPr bwMode="auto">
          <a:xfrm>
            <a:off x="2057400" y="2209800"/>
            <a:ext cx="3149528" cy="816544"/>
          </a:xfrm>
          <a:custGeom>
            <a:avLst/>
            <a:gdLst>
              <a:gd name="T0" fmla="*/ 0 w 1296"/>
              <a:gd name="T1" fmla="*/ 0 h 336"/>
              <a:gd name="T2" fmla="*/ 1143000 w 1296"/>
              <a:gd name="T3" fmla="*/ 228600 h 336"/>
              <a:gd name="T4" fmla="*/ 2057400 w 1296"/>
              <a:gd name="T5" fmla="*/ 533400 h 336"/>
              <a:gd name="T6" fmla="*/ 0 60000 65536"/>
              <a:gd name="T7" fmla="*/ 0 60000 65536"/>
              <a:gd name="T8" fmla="*/ 0 60000 65536"/>
            </a:gdLst>
            <a:ahLst/>
            <a:cxnLst>
              <a:cxn ang="T6">
                <a:pos x="T0" y="T1"/>
              </a:cxn>
              <a:cxn ang="T7">
                <a:pos x="T2" y="T3"/>
              </a:cxn>
              <a:cxn ang="T8">
                <a:pos x="T4" y="T5"/>
              </a:cxn>
            </a:cxnLst>
            <a:rect l="0" t="0" r="r" b="b"/>
            <a:pathLst>
              <a:path w="1296" h="336">
                <a:moveTo>
                  <a:pt x="0" y="0"/>
                </a:moveTo>
                <a:cubicBezTo>
                  <a:pt x="252" y="44"/>
                  <a:pt x="504" y="88"/>
                  <a:pt x="720" y="144"/>
                </a:cubicBezTo>
                <a:cubicBezTo>
                  <a:pt x="936" y="200"/>
                  <a:pt x="1116" y="268"/>
                  <a:pt x="1296"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0"/>
          <p:cNvSpPr>
            <a:spLocks noChangeShapeType="1"/>
          </p:cNvSpPr>
          <p:nvPr/>
        </p:nvSpPr>
        <p:spPr bwMode="auto">
          <a:xfrm>
            <a:off x="5206928" y="3028913"/>
            <a:ext cx="233298" cy="1166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 name="Freeform 15"/>
          <p:cNvSpPr>
            <a:spLocks/>
          </p:cNvSpPr>
          <p:nvPr/>
        </p:nvSpPr>
        <p:spPr bwMode="auto">
          <a:xfrm flipV="1">
            <a:off x="2053119" y="4447795"/>
            <a:ext cx="3153809" cy="838200"/>
          </a:xfrm>
          <a:custGeom>
            <a:avLst/>
            <a:gdLst>
              <a:gd name="T0" fmla="*/ 0 w 1296"/>
              <a:gd name="T1" fmla="*/ 0 h 336"/>
              <a:gd name="T2" fmla="*/ 1143000 w 1296"/>
              <a:gd name="T3" fmla="*/ 228600 h 336"/>
              <a:gd name="T4" fmla="*/ 2057400 w 1296"/>
              <a:gd name="T5" fmla="*/ 533400 h 336"/>
              <a:gd name="T6" fmla="*/ 0 60000 65536"/>
              <a:gd name="T7" fmla="*/ 0 60000 65536"/>
              <a:gd name="T8" fmla="*/ 0 60000 65536"/>
            </a:gdLst>
            <a:ahLst/>
            <a:cxnLst>
              <a:cxn ang="T6">
                <a:pos x="T0" y="T1"/>
              </a:cxn>
              <a:cxn ang="T7">
                <a:pos x="T2" y="T3"/>
              </a:cxn>
              <a:cxn ang="T8">
                <a:pos x="T4" y="T5"/>
              </a:cxn>
            </a:cxnLst>
            <a:rect l="0" t="0" r="r" b="b"/>
            <a:pathLst>
              <a:path w="1296" h="336">
                <a:moveTo>
                  <a:pt x="0" y="0"/>
                </a:moveTo>
                <a:cubicBezTo>
                  <a:pt x="252" y="44"/>
                  <a:pt x="504" y="88"/>
                  <a:pt x="720" y="144"/>
                </a:cubicBezTo>
                <a:cubicBezTo>
                  <a:pt x="936" y="200"/>
                  <a:pt x="1116" y="268"/>
                  <a:pt x="1296"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0"/>
          <p:cNvSpPr>
            <a:spLocks noChangeShapeType="1"/>
          </p:cNvSpPr>
          <p:nvPr/>
        </p:nvSpPr>
        <p:spPr bwMode="auto">
          <a:xfrm flipV="1">
            <a:off x="5206928" y="4343400"/>
            <a:ext cx="233298" cy="1043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7"/>
          <p:cNvSpPr>
            <a:spLocks noChangeShapeType="1"/>
          </p:cNvSpPr>
          <p:nvPr/>
        </p:nvSpPr>
        <p:spPr bwMode="auto">
          <a:xfrm>
            <a:off x="2133600" y="3733800"/>
            <a:ext cx="3073328"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8611BC83-0187-BC46-A249-577BC56A04A3}"/>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17" name="Rectangle 16" title="Pseudo code logo">
            <a:extLst>
              <a:ext uri="{FF2B5EF4-FFF2-40B4-BE49-F238E27FC236}">
                <a16:creationId xmlns:a16="http://schemas.microsoft.com/office/drawing/2014/main" id="{18D031F5-EC86-184F-A92C-1C903B682DE1}"/>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325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a:t>What have we done?</a:t>
            </a:r>
          </a:p>
        </p:txBody>
      </p:sp>
      <p:sp>
        <p:nvSpPr>
          <p:cNvPr id="15363" name="Rectangle 3"/>
          <p:cNvSpPr>
            <a:spLocks noGrp="1" noChangeArrowheads="1"/>
          </p:cNvSpPr>
          <p:nvPr>
            <p:ph idx="1"/>
          </p:nvPr>
        </p:nvSpPr>
        <p:spPr/>
        <p:txBody>
          <a:bodyPr rtlCol="0">
            <a:normAutofit/>
          </a:bodyPr>
          <a:lstStyle/>
          <a:p>
            <a:pPr marL="341192" indent="-341192" defTabSz="454923" fontAlgn="auto">
              <a:spcAft>
                <a:spcPts val="0"/>
              </a:spcAft>
              <a:buFont typeface="Arial"/>
              <a:buChar char="•"/>
              <a:defRPr/>
            </a:pPr>
            <a:r>
              <a:rPr lang="en-US" altLang="en-US" sz="3184" dirty="0">
                <a:solidFill>
                  <a:schemeClr val="tx1"/>
                </a:solidFill>
              </a:rPr>
              <a:t>Written the code </a:t>
            </a:r>
            <a:r>
              <a:rPr lang="en-US" altLang="en-US" sz="3184" i="1" dirty="0">
                <a:solidFill>
                  <a:schemeClr val="tx1"/>
                </a:solidFill>
              </a:rPr>
              <a:t>once</a:t>
            </a:r>
            <a:r>
              <a:rPr lang="en-US" altLang="en-US" sz="3184" dirty="0">
                <a:solidFill>
                  <a:schemeClr val="tx1"/>
                </a:solidFill>
              </a:rPr>
              <a:t>, but called it </a:t>
            </a:r>
            <a:r>
              <a:rPr lang="en-US" altLang="en-US" sz="3184" i="1" dirty="0">
                <a:solidFill>
                  <a:schemeClr val="tx1"/>
                </a:solidFill>
              </a:rPr>
              <a:t>many times</a:t>
            </a:r>
          </a:p>
          <a:p>
            <a:pPr marL="341192" indent="-341192" defTabSz="454923" fontAlgn="auto">
              <a:spcAft>
                <a:spcPts val="0"/>
              </a:spcAft>
              <a:buFont typeface="Arial"/>
              <a:buChar char="•"/>
              <a:defRPr/>
            </a:pPr>
            <a:r>
              <a:rPr lang="en-US" altLang="en-US" sz="3184" dirty="0">
                <a:solidFill>
                  <a:schemeClr val="tx1"/>
                </a:solidFill>
              </a:rPr>
              <a:t>Reduced the size of our code</a:t>
            </a:r>
          </a:p>
          <a:p>
            <a:pPr marL="341192" indent="-341192" defTabSz="454923" fontAlgn="auto">
              <a:spcAft>
                <a:spcPts val="0"/>
              </a:spcAft>
              <a:buFont typeface="Arial"/>
              <a:buChar char="•"/>
              <a:defRPr/>
            </a:pPr>
            <a:r>
              <a:rPr lang="en-US" altLang="en-US" sz="3184" dirty="0">
                <a:solidFill>
                  <a:schemeClr val="tx1"/>
                </a:solidFill>
              </a:rPr>
              <a:t>Easier to comprehend</a:t>
            </a:r>
          </a:p>
          <a:p>
            <a:pPr marL="341192" indent="-341192" defTabSz="454923" fontAlgn="auto">
              <a:spcAft>
                <a:spcPts val="0"/>
              </a:spcAft>
              <a:buFont typeface="Arial"/>
              <a:buChar char="•"/>
              <a:defRPr/>
            </a:pPr>
            <a:r>
              <a:rPr lang="en-US" altLang="en-US" sz="3184" dirty="0">
                <a:solidFill>
                  <a:schemeClr val="tx1"/>
                </a:solidFill>
              </a:rPr>
              <a:t>This is called </a:t>
            </a:r>
            <a:r>
              <a:rPr lang="en-US" altLang="en-US" sz="3184" i="1" dirty="0">
                <a:solidFill>
                  <a:schemeClr val="tx1"/>
                </a:solidFill>
              </a:rPr>
              <a:t>procedural abstraction</a:t>
            </a:r>
          </a:p>
          <a:p>
            <a:pPr marL="341192" indent="-341192" defTabSz="454923" fontAlgn="auto">
              <a:spcAft>
                <a:spcPts val="0"/>
              </a:spcAft>
              <a:buFont typeface="Arial"/>
              <a:buChar char="•"/>
              <a:defRPr/>
            </a:pPr>
            <a:r>
              <a:rPr lang="en-US" altLang="en-US" sz="3184" dirty="0">
                <a:solidFill>
                  <a:schemeClr val="tx1"/>
                </a:solidFill>
              </a:rPr>
              <a:t>Tracing of code </a:t>
            </a:r>
            <a:r>
              <a:rPr lang="en-US" altLang="en-US" sz="3184" u="sng" dirty="0">
                <a:solidFill>
                  <a:schemeClr val="tx1"/>
                </a:solidFill>
              </a:rPr>
              <a:t>skips around</a:t>
            </a:r>
            <a:r>
              <a:rPr lang="en-US" altLang="en-US" sz="3184" dirty="0">
                <a:solidFill>
                  <a:schemeClr val="tx1"/>
                </a:solidFill>
              </a:rPr>
              <a:t> (no longer top to bottom)</a:t>
            </a:r>
          </a:p>
        </p:txBody>
      </p:sp>
      <p:sp>
        <p:nvSpPr>
          <p:cNvPr id="2" name="Date Placeholder 1"/>
          <p:cNvSpPr>
            <a:spLocks noGrp="1"/>
          </p:cNvSpPr>
          <p:nvPr>
            <p:ph type="dt" sz="half" idx="10"/>
          </p:nvPr>
        </p:nvSpPr>
        <p:spPr/>
        <p:txBody>
          <a:bodyPr/>
          <a:lstStyle/>
          <a:p>
            <a:pPr>
              <a:defRPr/>
            </a:pPr>
            <a:fld id="{C3960583-26AA-4D8F-961F-58C241479C18}"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2D176509-2115-5743-8508-87C8C49D5065}" type="slidenum">
              <a:rPr lang="en-US" altLang="en-US"/>
              <a:pPr>
                <a:defRPr/>
              </a:pPr>
              <a:t>11</a:t>
            </a:fld>
            <a:endParaRPr lang="en-US" altLang="en-US"/>
          </a:p>
        </p:txBody>
      </p:sp>
    </p:spTree>
    <p:extLst>
      <p:ext uri="{BB962C8B-B14F-4D97-AF65-F5344CB8AC3E}">
        <p14:creationId xmlns:p14="http://schemas.microsoft.com/office/powerpoint/2010/main" val="95870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txBox="1">
            <a:spLocks noGrp="1"/>
          </p:cNvSpPr>
          <p:nvPr/>
        </p:nvSpPr>
        <p:spPr bwMode="auto">
          <a:xfrm>
            <a:off x="6542886" y="6384114"/>
            <a:ext cx="1895549" cy="45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19" tIns="45810" rIns="91619" bIns="45810"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defTabSz="454923" eaLnBrk="1" fontAlgn="auto" hangingPunct="1">
              <a:spcBef>
                <a:spcPct val="0"/>
              </a:spcBef>
              <a:spcAft>
                <a:spcPts val="0"/>
              </a:spcAft>
              <a:buClrTx/>
              <a:buSzTx/>
              <a:buNone/>
              <a:defRPr/>
            </a:pPr>
            <a:endParaRPr lang="en-US" altLang="en-US" sz="1393" dirty="0">
              <a:solidFill>
                <a:prstClr val="black"/>
              </a:solidFill>
            </a:endParaRPr>
          </a:p>
        </p:txBody>
      </p:sp>
      <p:sp>
        <p:nvSpPr>
          <p:cNvPr id="97283"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“Modularizing” Code</a:t>
            </a:r>
          </a:p>
        </p:txBody>
      </p:sp>
      <p:sp>
        <p:nvSpPr>
          <p:cNvPr id="97284" name="Rectangle 3"/>
          <p:cNvSpPr>
            <a:spLocks noGrp="1" noChangeArrowheads="1"/>
          </p:cNvSpPr>
          <p:nvPr>
            <p:ph idx="1"/>
          </p:nvPr>
        </p:nvSpPr>
        <p:spPr/>
        <p:txBody>
          <a:bodyPr rtlCol="0">
            <a:normAutofit/>
          </a:bodyPr>
          <a:lstStyle/>
          <a:p>
            <a:pPr marL="227462" indent="-227462" defTabSz="909846" fontAlgn="auto">
              <a:lnSpc>
                <a:spcPct val="105000"/>
              </a:lnSpc>
              <a:spcBef>
                <a:spcPct val="5000"/>
              </a:spcBef>
              <a:spcAft>
                <a:spcPts val="0"/>
              </a:spcAft>
              <a:buFont typeface="Arial" panose="020B0604020202020204" pitchFamily="34" charset="0"/>
              <a:buChar char="•"/>
              <a:defRPr/>
            </a:pPr>
            <a:r>
              <a:rPr lang="en-US" altLang="en-US" sz="2800" dirty="0"/>
              <a:t>Software design concept using modules.</a:t>
            </a:r>
          </a:p>
          <a:p>
            <a:pPr marL="227462" indent="-227462" defTabSz="909846" fontAlgn="auto">
              <a:lnSpc>
                <a:spcPct val="105000"/>
              </a:lnSpc>
              <a:spcBef>
                <a:spcPct val="5000"/>
              </a:spcBef>
              <a:spcAft>
                <a:spcPts val="0"/>
              </a:spcAft>
              <a:buFont typeface="Arial" panose="020B0604020202020204" pitchFamily="34" charset="0"/>
              <a:buChar char="•"/>
              <a:defRPr/>
            </a:pPr>
            <a:endParaRPr lang="en-US" altLang="en-US" sz="1000" dirty="0"/>
          </a:p>
          <a:p>
            <a:pPr marL="227462" indent="-227462" defTabSz="909846" fontAlgn="auto">
              <a:lnSpc>
                <a:spcPct val="105000"/>
              </a:lnSpc>
              <a:spcBef>
                <a:spcPct val="5000"/>
              </a:spcBef>
              <a:spcAft>
                <a:spcPts val="0"/>
              </a:spcAft>
              <a:buFont typeface="Arial" panose="020B0604020202020204" pitchFamily="34" charset="0"/>
              <a:buChar char="•"/>
              <a:defRPr/>
            </a:pPr>
            <a:endParaRPr lang="en-US" altLang="en-US" sz="1000" dirty="0"/>
          </a:p>
          <a:p>
            <a:pPr marL="227462" indent="-227462" defTabSz="909846" fontAlgn="auto">
              <a:lnSpc>
                <a:spcPct val="105000"/>
              </a:lnSpc>
              <a:spcBef>
                <a:spcPct val="5000"/>
              </a:spcBef>
              <a:spcAft>
                <a:spcPts val="0"/>
              </a:spcAft>
              <a:buFont typeface="Arial" panose="020B0604020202020204" pitchFamily="34" charset="0"/>
              <a:buChar char="•"/>
              <a:defRPr/>
            </a:pPr>
            <a:r>
              <a:rPr lang="en-US" altLang="en-US" sz="2800" dirty="0"/>
              <a:t>Can be used to </a:t>
            </a:r>
            <a:r>
              <a:rPr lang="en-US" altLang="en-US" sz="2800" u="sng" dirty="0"/>
              <a:t>reduce redundant coding</a:t>
            </a:r>
            <a:r>
              <a:rPr lang="en-US" altLang="en-US" sz="2800" dirty="0"/>
              <a:t> and </a:t>
            </a:r>
            <a:r>
              <a:rPr lang="en-US" altLang="en-US" sz="2800" u="sng" dirty="0"/>
              <a:t>enable code reuse</a:t>
            </a:r>
            <a:r>
              <a:rPr lang="en-US" altLang="en-US" sz="2800" dirty="0"/>
              <a:t>. </a:t>
            </a:r>
          </a:p>
          <a:p>
            <a:pPr marL="227462" indent="-227462" defTabSz="909846" fontAlgn="auto">
              <a:lnSpc>
                <a:spcPct val="105000"/>
              </a:lnSpc>
              <a:spcBef>
                <a:spcPct val="5000"/>
              </a:spcBef>
              <a:spcAft>
                <a:spcPts val="0"/>
              </a:spcAft>
              <a:buFont typeface="Arial" panose="020B0604020202020204" pitchFamily="34" charset="0"/>
              <a:buChar char="•"/>
              <a:defRPr/>
            </a:pPr>
            <a:endParaRPr lang="en-US" altLang="en-US" sz="1000" dirty="0"/>
          </a:p>
          <a:p>
            <a:pPr marL="227462" indent="-227462" defTabSz="909846" fontAlgn="auto">
              <a:lnSpc>
                <a:spcPct val="105000"/>
              </a:lnSpc>
              <a:spcBef>
                <a:spcPct val="5000"/>
              </a:spcBef>
              <a:spcAft>
                <a:spcPts val="0"/>
              </a:spcAft>
              <a:buFont typeface="Arial" panose="020B0604020202020204" pitchFamily="34" charset="0"/>
              <a:buChar char="•"/>
              <a:defRPr/>
            </a:pPr>
            <a:endParaRPr lang="en-US" altLang="en-US" sz="1000" dirty="0"/>
          </a:p>
          <a:p>
            <a:pPr marL="227462" indent="-227462" defTabSz="909846" fontAlgn="auto">
              <a:lnSpc>
                <a:spcPct val="105000"/>
              </a:lnSpc>
              <a:spcBef>
                <a:spcPct val="5000"/>
              </a:spcBef>
              <a:spcAft>
                <a:spcPts val="0"/>
              </a:spcAft>
              <a:buFont typeface="Arial" panose="020B0604020202020204" pitchFamily="34" charset="0"/>
              <a:buChar char="•"/>
              <a:defRPr/>
            </a:pPr>
            <a:r>
              <a:rPr lang="en-US" altLang="en-US" sz="2800" dirty="0"/>
              <a:t>Can also </a:t>
            </a:r>
            <a:r>
              <a:rPr lang="en-US" altLang="en-US" sz="2800" u="sng" dirty="0"/>
              <a:t>improve the quality</a:t>
            </a:r>
            <a:r>
              <a:rPr lang="en-US" altLang="en-US" sz="2800" dirty="0"/>
              <a:t> of the program.</a:t>
            </a:r>
          </a:p>
          <a:p>
            <a:pPr marL="0" indent="0" defTabSz="909846" fontAlgn="auto">
              <a:lnSpc>
                <a:spcPct val="105000"/>
              </a:lnSpc>
              <a:spcBef>
                <a:spcPct val="5000"/>
              </a:spcBef>
              <a:spcAft>
                <a:spcPts val="0"/>
              </a:spcAft>
              <a:buNone/>
              <a:defRPr/>
            </a:pPr>
            <a:endParaRPr lang="en-US" altLang="en-US" sz="1000" dirty="0"/>
          </a:p>
          <a:p>
            <a:pPr marL="0" indent="0" defTabSz="909846" fontAlgn="auto">
              <a:lnSpc>
                <a:spcPct val="105000"/>
              </a:lnSpc>
              <a:spcBef>
                <a:spcPct val="5000"/>
              </a:spcBef>
              <a:spcAft>
                <a:spcPts val="0"/>
              </a:spcAft>
              <a:buNone/>
              <a:defRPr/>
            </a:pPr>
            <a:endParaRPr lang="en-US" altLang="en-US" sz="1000" dirty="0"/>
          </a:p>
        </p:txBody>
      </p:sp>
      <p:sp>
        <p:nvSpPr>
          <p:cNvPr id="2" name="Date Placeholder 1"/>
          <p:cNvSpPr>
            <a:spLocks noGrp="1"/>
          </p:cNvSpPr>
          <p:nvPr>
            <p:ph type="dt" sz="half" idx="10"/>
          </p:nvPr>
        </p:nvSpPr>
        <p:spPr/>
        <p:txBody>
          <a:bodyPr/>
          <a:lstStyle/>
          <a:p>
            <a:pPr defTabSz="454923">
              <a:defRPr/>
            </a:pPr>
            <a:fld id="{B406C3CC-E9F8-4C73-AF1D-B9405E9098B6}"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96A8A3C8-8EC9-FC46-BE53-A11C509E85EC}" type="slidenum">
              <a:rPr lang="en-US" altLang="en-US"/>
              <a:pPr>
                <a:defRPr/>
              </a:pPr>
              <a:t>12</a:t>
            </a:fld>
            <a:endParaRPr lang="en-US" altLang="en-US"/>
          </a:p>
        </p:txBody>
      </p:sp>
    </p:spTree>
    <p:extLst>
      <p:ext uri="{BB962C8B-B14F-4D97-AF65-F5344CB8AC3E}">
        <p14:creationId xmlns:p14="http://schemas.microsoft.com/office/powerpoint/2010/main" val="60782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What is a Method?</a:t>
            </a:r>
          </a:p>
        </p:txBody>
      </p:sp>
      <p:sp>
        <p:nvSpPr>
          <p:cNvPr id="13316" name="Rectangle 3"/>
          <p:cNvSpPr>
            <a:spLocks noGrp="1" noChangeArrowheads="1"/>
          </p:cNvSpPr>
          <p:nvPr>
            <p:ph idx="1"/>
          </p:nvPr>
        </p:nvSpPr>
        <p:spPr>
          <a:xfrm>
            <a:off x="822325" y="1846263"/>
            <a:ext cx="7543800" cy="1541425"/>
          </a:xfrm>
        </p:spPr>
        <p:txBody>
          <a:bodyPr rtlCol="0">
            <a:normAutofit lnSpcReduction="10000"/>
          </a:bodyPr>
          <a:lstStyle/>
          <a:p>
            <a:pPr marL="0" indent="0" defTabSz="909846" fontAlgn="auto">
              <a:spcAft>
                <a:spcPts val="0"/>
              </a:spcAft>
              <a:buNone/>
              <a:defRPr/>
            </a:pPr>
            <a:r>
              <a:rPr lang="en-US" altLang="en-US" sz="2786" dirty="0">
                <a:solidFill>
                  <a:schemeClr val="tx1"/>
                </a:solidFill>
              </a:rPr>
              <a:t>Think of a method as a </a:t>
            </a:r>
            <a:r>
              <a:rPr lang="en-US" altLang="en-US" sz="2786" u="sng" dirty="0">
                <a:solidFill>
                  <a:schemeClr val="tx1"/>
                </a:solidFill>
              </a:rPr>
              <a:t>black box</a:t>
            </a:r>
            <a:r>
              <a:rPr lang="en-US" altLang="en-US" sz="2786" dirty="0">
                <a:solidFill>
                  <a:schemeClr val="tx1"/>
                </a:solidFill>
              </a:rPr>
              <a:t> that does a specific task. The method may take use inputs (parameters) and may return an output with a specific type.</a:t>
            </a:r>
          </a:p>
        </p:txBody>
      </p:sp>
      <p:sp>
        <p:nvSpPr>
          <p:cNvPr id="2" name="Date Placeholder 1"/>
          <p:cNvSpPr>
            <a:spLocks noGrp="1"/>
          </p:cNvSpPr>
          <p:nvPr>
            <p:ph type="dt" sz="half" idx="10"/>
          </p:nvPr>
        </p:nvSpPr>
        <p:spPr/>
        <p:txBody>
          <a:bodyPr/>
          <a:lstStyle/>
          <a:p>
            <a:pPr defTabSz="454923">
              <a:defRPr/>
            </a:pPr>
            <a:fld id="{C1DBFE2E-8B36-4A2D-89C1-0DAB4978306B}"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8BE8B347-8496-6943-9C82-3AC6949315A9}" type="slidenum">
              <a:rPr lang="en-US" altLang="en-US"/>
              <a:pPr>
                <a:defRPr/>
              </a:pPr>
              <a:t>13</a:t>
            </a:fld>
            <a:endParaRPr lang="en-US" altLang="en-US"/>
          </a:p>
        </p:txBody>
      </p:sp>
      <p:graphicFrame>
        <p:nvGraphicFramePr>
          <p:cNvPr id="25604" name="Object 5" descr="This image shows a method represented as a black box, with optional arguments for input and an optional return value" title="A method as a black box"/>
          <p:cNvGraphicFramePr>
            <a:graphicFrameLocks noChangeAspect="1"/>
          </p:cNvGraphicFramePr>
          <p:nvPr>
            <p:extLst>
              <p:ext uri="{D42A27DB-BD31-4B8C-83A1-F6EECF244321}">
                <p14:modId xmlns:p14="http://schemas.microsoft.com/office/powerpoint/2010/main" val="2139236620"/>
              </p:ext>
            </p:extLst>
          </p:nvPr>
        </p:nvGraphicFramePr>
        <p:xfrm>
          <a:off x="1356237" y="3280262"/>
          <a:ext cx="7178163" cy="2968138"/>
        </p:xfrm>
        <a:graphic>
          <a:graphicData uri="http://schemas.openxmlformats.org/presentationml/2006/ole">
            <mc:AlternateContent xmlns:mc="http://schemas.openxmlformats.org/markup-compatibility/2006">
              <mc:Choice xmlns:v="urn:schemas-microsoft-com:vml" Requires="v">
                <p:oleObj spid="_x0000_s19489" name="Picture" r:id="rId4" imgW="3489960" imgH="1427988" progId="Word.Picture.8">
                  <p:embed/>
                </p:oleObj>
              </mc:Choice>
              <mc:Fallback>
                <p:oleObj name="Picture" r:id="rId4" imgW="3489960" imgH="142798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237" y="3280262"/>
                        <a:ext cx="7178163" cy="2968138"/>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3220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Defining Methods</a:t>
            </a:r>
          </a:p>
        </p:txBody>
      </p:sp>
      <p:sp>
        <p:nvSpPr>
          <p:cNvPr id="6" name="Content Placeholder 5"/>
          <p:cNvSpPr>
            <a:spLocks noGrp="1"/>
          </p:cNvSpPr>
          <p:nvPr>
            <p:ph idx="1"/>
          </p:nvPr>
        </p:nvSpPr>
        <p:spPr/>
        <p:txBody>
          <a:bodyPr/>
          <a:lstStyle/>
          <a:p>
            <a:pPr marL="0" indent="0" eaLnBrk="1" fontAlgn="auto" hangingPunct="1">
              <a:spcBef>
                <a:spcPts val="0"/>
              </a:spcBef>
              <a:spcAft>
                <a:spcPts val="0"/>
              </a:spcAft>
              <a:buNone/>
              <a:defRPr/>
            </a:pPr>
            <a:r>
              <a:rPr lang="en-US" sz="2800" dirty="0">
                <a:solidFill>
                  <a:schemeClr val="tx1"/>
                </a:solidFill>
              </a:rPr>
              <a:t>A method has a </a:t>
            </a:r>
            <a:r>
              <a:rPr lang="en-US" sz="2800" i="1" dirty="0">
                <a:solidFill>
                  <a:schemeClr val="tx1"/>
                </a:solidFill>
              </a:rPr>
              <a:t>header</a:t>
            </a:r>
            <a:r>
              <a:rPr lang="en-US" sz="2800" dirty="0">
                <a:solidFill>
                  <a:schemeClr val="tx1"/>
                </a:solidFill>
              </a:rPr>
              <a:t> and a </a:t>
            </a:r>
            <a:r>
              <a:rPr lang="en-US" sz="2800" i="1" dirty="0">
                <a:solidFill>
                  <a:schemeClr val="tx1"/>
                </a:solidFill>
              </a:rPr>
              <a:t>body</a:t>
            </a:r>
            <a:r>
              <a:rPr lang="en-US" sz="2800" dirty="0">
                <a:solidFill>
                  <a:schemeClr val="tx1"/>
                </a:solidFill>
              </a:rPr>
              <a:t>.</a:t>
            </a:r>
          </a:p>
          <a:p>
            <a:pPr eaLnBrk="1" fontAlgn="auto" hangingPunct="1">
              <a:spcBef>
                <a:spcPts val="0"/>
              </a:spcBef>
              <a:spcAft>
                <a:spcPts val="0"/>
              </a:spcAft>
              <a:defRPr/>
            </a:pPr>
            <a:endParaRPr lang="en-US" sz="2800" dirty="0">
              <a:solidFill>
                <a:schemeClr val="tx1"/>
              </a:solidFill>
            </a:endParaRPr>
          </a:p>
          <a:p>
            <a:pPr>
              <a:spcBef>
                <a:spcPts val="0"/>
              </a:spcBef>
              <a:defRPr/>
            </a:pPr>
            <a:r>
              <a:rPr lang="en-US" sz="2800" dirty="0">
                <a:solidFill>
                  <a:schemeClr val="tx1"/>
                </a:solidFill>
              </a:rPr>
              <a:t>The header is the method declaration.</a:t>
            </a:r>
          </a:p>
          <a:p>
            <a:pPr marL="729526" lvl="1" indent="-437426" fontAlgn="auto">
              <a:spcBef>
                <a:spcPts val="0"/>
              </a:spcBef>
              <a:spcAft>
                <a:spcPts val="0"/>
              </a:spcAft>
              <a:buFont typeface="Arial" panose="020B0604020202020204" pitchFamily="34" charset="0"/>
              <a:buChar char="•"/>
              <a:defRPr/>
            </a:pPr>
            <a:r>
              <a:rPr lang="en-US" sz="2600" dirty="0">
                <a:solidFill>
                  <a:schemeClr val="tx1"/>
                </a:solidFill>
              </a:rPr>
              <a:t>It’s usually the </a:t>
            </a:r>
            <a:r>
              <a:rPr lang="en-US" sz="2600" u="sng" dirty="0">
                <a:solidFill>
                  <a:schemeClr val="tx1"/>
                </a:solidFill>
              </a:rPr>
              <a:t>top line</a:t>
            </a:r>
            <a:br>
              <a:rPr lang="en-US" sz="2600" u="sng" dirty="0">
                <a:solidFill>
                  <a:schemeClr val="tx1"/>
                </a:solidFill>
              </a:rPr>
            </a:br>
            <a:endParaRPr lang="en-US" sz="2600" u="sng" dirty="0">
              <a:solidFill>
                <a:schemeClr val="tx1"/>
              </a:solidFill>
            </a:endParaRPr>
          </a:p>
          <a:p>
            <a:pPr>
              <a:spcBef>
                <a:spcPts val="0"/>
              </a:spcBef>
              <a:defRPr/>
            </a:pPr>
            <a:r>
              <a:rPr lang="en-US" sz="2800" dirty="0">
                <a:solidFill>
                  <a:schemeClr val="tx1"/>
                </a:solidFill>
              </a:rPr>
              <a:t>The body is a collection of statements grouped together to perform an operation.</a:t>
            </a:r>
          </a:p>
          <a:p>
            <a:pPr marL="729526" lvl="1" indent="-437426" fontAlgn="auto">
              <a:spcBef>
                <a:spcPts val="0"/>
              </a:spcBef>
              <a:spcAft>
                <a:spcPts val="0"/>
              </a:spcAft>
              <a:buFont typeface="Arial" panose="020B0604020202020204" pitchFamily="34" charset="0"/>
              <a:buChar char="•"/>
              <a:defRPr/>
            </a:pPr>
            <a:r>
              <a:rPr lang="en-US" sz="2600" dirty="0">
                <a:solidFill>
                  <a:schemeClr val="tx1"/>
                </a:solidFill>
              </a:rPr>
              <a:t>It’s the </a:t>
            </a:r>
            <a:r>
              <a:rPr lang="en-US" sz="2600" u="sng" dirty="0">
                <a:solidFill>
                  <a:schemeClr val="tx1"/>
                </a:solidFill>
              </a:rPr>
              <a:t>rest of the method</a:t>
            </a:r>
          </a:p>
        </p:txBody>
      </p:sp>
      <p:sp>
        <p:nvSpPr>
          <p:cNvPr id="2" name="Date Placeholder 1"/>
          <p:cNvSpPr>
            <a:spLocks noGrp="1"/>
          </p:cNvSpPr>
          <p:nvPr>
            <p:ph type="dt" sz="half" idx="10"/>
          </p:nvPr>
        </p:nvSpPr>
        <p:spPr/>
        <p:txBody>
          <a:bodyPr/>
          <a:lstStyle/>
          <a:p>
            <a:pPr defTabSz="454923">
              <a:defRPr/>
            </a:pPr>
            <a:fld id="{DE1B4B12-A9C9-488A-9F60-FFE8E81A5E4A}"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5" name="Slide Number Placeholder 4"/>
          <p:cNvSpPr>
            <a:spLocks noGrp="1"/>
          </p:cNvSpPr>
          <p:nvPr>
            <p:ph type="sldNum" sz="quarter" idx="12"/>
          </p:nvPr>
        </p:nvSpPr>
        <p:spPr/>
        <p:txBody>
          <a:bodyPr/>
          <a:lstStyle/>
          <a:p>
            <a:pPr>
              <a:defRPr/>
            </a:pPr>
            <a:fld id="{9E24FF3E-C536-6246-B466-C1CC80BCB797}" type="slidenum">
              <a:rPr lang="en-US" altLang="en-US"/>
              <a:pPr>
                <a:defRPr/>
              </a:pPr>
              <a:t>14</a:t>
            </a:fld>
            <a:endParaRPr lang="en-US" altLang="en-US"/>
          </a:p>
        </p:txBody>
      </p:sp>
      <p:sp>
        <p:nvSpPr>
          <p:cNvPr id="17413" name="Rectangle 16"/>
          <p:cNvSpPr>
            <a:spLocks noChangeArrowheads="1"/>
          </p:cNvSpPr>
          <p:nvPr/>
        </p:nvSpPr>
        <p:spPr bwMode="auto">
          <a:xfrm>
            <a:off x="22682" y="2205151"/>
            <a:ext cx="9098636"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spTree>
    <p:extLst>
      <p:ext uri="{BB962C8B-B14F-4D97-AF65-F5344CB8AC3E}">
        <p14:creationId xmlns:p14="http://schemas.microsoft.com/office/powerpoint/2010/main" val="205230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Header/Body Example</a:t>
            </a:r>
          </a:p>
        </p:txBody>
      </p:sp>
      <p:sp>
        <p:nvSpPr>
          <p:cNvPr id="3" name="Content Placeholder 2"/>
          <p:cNvSpPr>
            <a:spLocks noGrp="1"/>
          </p:cNvSpPr>
          <p:nvPr>
            <p:ph idx="1"/>
          </p:nvPr>
        </p:nvSpPr>
        <p:spPr>
          <a:xfrm>
            <a:off x="612383" y="1521550"/>
            <a:ext cx="7756525" cy="4554537"/>
          </a:xfrm>
        </p:spPr>
        <p:txBody>
          <a:bodyPr/>
          <a:lstStyle/>
          <a:p>
            <a:pPr marL="0" indent="0" defTabSz="909846" eaLnBrk="1" fontAlgn="auto" hangingPunct="1">
              <a:lnSpc>
                <a:spcPct val="85000"/>
              </a:lnSpc>
              <a:spcBef>
                <a:spcPct val="5000"/>
              </a:spcBef>
              <a:spcAft>
                <a:spcPts val="0"/>
              </a:spcAft>
              <a:buNone/>
              <a:defRPr/>
            </a:pPr>
            <a:r>
              <a:rPr lang="en-US" altLang="en-US" sz="2400" dirty="0">
                <a:solidFill>
                  <a:srgbClr val="4E8F00"/>
                </a:solidFill>
                <a:latin typeface="Consolas" charset="0"/>
                <a:ea typeface="Consolas" charset="0"/>
                <a:cs typeface="Consolas" charset="0"/>
              </a:rPr>
              <a:t>// Header is top line</a:t>
            </a:r>
          </a:p>
          <a:p>
            <a:pPr marL="0" indent="0" defTabSz="909846" eaLnBrk="1" fontAlgn="auto" hangingPunct="1">
              <a:lnSpc>
                <a:spcPct val="85000"/>
              </a:lnSpc>
              <a:spcBef>
                <a:spcPct val="5000"/>
              </a:spcBef>
              <a:spcAft>
                <a:spcPts val="0"/>
              </a:spcAft>
              <a:buNone/>
              <a:defRPr/>
            </a:pPr>
            <a:r>
              <a:rPr lang="en-US" altLang="en-US" sz="2400" dirty="0">
                <a:solidFill>
                  <a:srgbClr val="0432FF"/>
                </a:solidFill>
                <a:latin typeface="Consolas" charset="0"/>
                <a:ea typeface="Consolas" charset="0"/>
                <a:cs typeface="Consolas" charset="0"/>
              </a:rPr>
              <a:t>public static </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Sum(</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num1, </a:t>
            </a:r>
            <a:r>
              <a:rPr lang="en-US" altLang="en-US" sz="2400" dirty="0" err="1">
                <a:solidFill>
                  <a:srgbClr val="0432FF"/>
                </a:solidFill>
                <a:latin typeface="Consolas" charset="0"/>
                <a:ea typeface="Consolas" charset="0"/>
                <a:cs typeface="Consolas" charset="0"/>
              </a:rPr>
              <a:t>int</a:t>
            </a:r>
            <a:r>
              <a:rPr lang="en-US" altLang="en-US" sz="2400" dirty="0">
                <a:solidFill>
                  <a:srgbClr val="0432FF"/>
                </a:solidFill>
                <a:latin typeface="Consolas" charset="0"/>
                <a:ea typeface="Consolas" charset="0"/>
                <a:cs typeface="Consolas" charset="0"/>
              </a:rPr>
              <a:t> </a:t>
            </a:r>
            <a:r>
              <a:rPr lang="en-US" altLang="en-US" sz="2400" dirty="0">
                <a:solidFill>
                  <a:prstClr val="black"/>
                </a:solidFill>
                <a:latin typeface="Consolas" charset="0"/>
                <a:ea typeface="Consolas" charset="0"/>
                <a:cs typeface="Consolas" charset="0"/>
              </a:rPr>
              <a:t>num2)</a:t>
            </a:r>
          </a:p>
          <a:p>
            <a:pPr marL="0" indent="0" defTabSz="909846" eaLnBrk="1" fontAlgn="auto" hangingPunct="1">
              <a:lnSpc>
                <a:spcPct val="85000"/>
              </a:lnSpc>
              <a:spcBef>
                <a:spcPct val="5000"/>
              </a:spcBef>
              <a:spcAft>
                <a:spcPts val="0"/>
              </a:spcAft>
              <a:buNone/>
              <a:defRPr/>
            </a:pPr>
            <a:endParaRPr lang="en-US" altLang="en-US" sz="2400" dirty="0">
              <a:solidFill>
                <a:prstClr val="black"/>
              </a:solidFill>
              <a:latin typeface="Consolas" charset="0"/>
              <a:ea typeface="Consolas" charset="0"/>
              <a:cs typeface="Consolas" charset="0"/>
            </a:endParaRP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4E8F00"/>
                </a:solidFill>
                <a:latin typeface="Consolas" charset="0"/>
                <a:ea typeface="Consolas" charset="0"/>
                <a:cs typeface="Consolas" charset="0"/>
              </a:rPr>
              <a:t>// Begin the body</a:t>
            </a:r>
            <a:br>
              <a:rPr lang="en-US" altLang="en-US" sz="2400" dirty="0">
                <a:solidFill>
                  <a:prstClr val="black"/>
                </a:solidFill>
                <a:latin typeface="Consolas" charset="0"/>
                <a:ea typeface="Consolas" charset="0"/>
                <a:cs typeface="Consolas" charset="0"/>
              </a:rPr>
            </a:br>
            <a:endParaRPr lang="en-US" altLang="en-US" sz="2400" dirty="0">
              <a:solidFill>
                <a:prstClr val="black"/>
              </a:solidFill>
              <a:latin typeface="Consolas" charset="0"/>
              <a:ea typeface="Consolas" charset="0"/>
              <a:cs typeface="Consolas" charset="0"/>
            </a:endParaRP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sum = 0;</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for</a:t>
            </a:r>
            <a:r>
              <a:rPr lang="en-US" altLang="en-US" sz="2400" dirty="0">
                <a:solidFill>
                  <a:prstClr val="black"/>
                </a:solidFill>
                <a:latin typeface="Consolas" charset="0"/>
                <a:ea typeface="Consolas" charset="0"/>
                <a:cs typeface="Consolas" charset="0"/>
              </a:rPr>
              <a:t>(</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 = num1;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 &lt;= num2;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sum +=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return</a:t>
            </a:r>
            <a:r>
              <a:rPr lang="en-US" altLang="en-US" sz="2400" dirty="0">
                <a:solidFill>
                  <a:prstClr val="black"/>
                </a:solidFill>
                <a:latin typeface="Consolas" charset="0"/>
                <a:ea typeface="Consolas" charset="0"/>
                <a:cs typeface="Consolas" charset="0"/>
              </a:rPr>
              <a:t> sum;</a:t>
            </a:r>
          </a:p>
          <a:p>
            <a:pPr marL="0" indent="0" defTabSz="909846" eaLnBrk="1" fontAlgn="auto" hangingPunct="1">
              <a:lnSpc>
                <a:spcPct val="85000"/>
              </a:lnSpc>
              <a:spcBef>
                <a:spcPct val="5000"/>
              </a:spcBef>
              <a:spcAft>
                <a:spcPts val="0"/>
              </a:spcAft>
              <a:buNone/>
              <a:defRPr/>
            </a:pPr>
            <a:endParaRPr lang="en-US" altLang="en-US" sz="2400" dirty="0">
              <a:solidFill>
                <a:prstClr val="black"/>
              </a:solidFill>
              <a:latin typeface="Consolas" charset="0"/>
              <a:ea typeface="Consolas" charset="0"/>
              <a:cs typeface="Consolas" charset="0"/>
            </a:endParaRP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4E8F00"/>
                </a:solidFill>
                <a:latin typeface="Consolas" charset="0"/>
                <a:ea typeface="Consolas" charset="0"/>
                <a:cs typeface="Consolas" charset="0"/>
              </a:rPr>
              <a:t>// End the body</a:t>
            </a:r>
            <a:endParaRPr lang="en-US" altLang="en-US" sz="2400" dirty="0">
              <a:solidFill>
                <a:prstClr val="black"/>
              </a:solidFill>
              <a:latin typeface="Consolas" charset="0"/>
              <a:ea typeface="Consolas" charset="0"/>
              <a:cs typeface="Consolas" charset="0"/>
            </a:endParaRP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15</a:t>
            </a:fld>
            <a:endParaRPr lang="en-US" altLang="en-US"/>
          </a:p>
        </p:txBody>
      </p:sp>
      <p:sp>
        <p:nvSpPr>
          <p:cNvPr id="9" name="TextBox 8">
            <a:extLst>
              <a:ext uri="{FF2B5EF4-FFF2-40B4-BE49-F238E27FC236}">
                <a16:creationId xmlns:a16="http://schemas.microsoft.com/office/drawing/2014/main" id="{CC60244B-EC0E-524D-AE50-F0116B198109}"/>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5D9E57EE-82B0-5549-AD8F-EC8914E246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C1D0FA8A-C930-8A44-B4FE-7DC3A2E1CD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CB85BEC8-3642-FD44-B370-A50029440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Tree>
    <p:extLst>
      <p:ext uri="{BB962C8B-B14F-4D97-AF65-F5344CB8AC3E}">
        <p14:creationId xmlns:p14="http://schemas.microsoft.com/office/powerpoint/2010/main" val="53974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Method Signature</a:t>
            </a:r>
          </a:p>
        </p:txBody>
      </p:sp>
      <p:sp>
        <p:nvSpPr>
          <p:cNvPr id="5" name="Content Placeholder 4"/>
          <p:cNvSpPr>
            <a:spLocks noGrp="1"/>
          </p:cNvSpPr>
          <p:nvPr>
            <p:ph idx="1"/>
          </p:nvPr>
        </p:nvSpPr>
        <p:spPr/>
        <p:txBody>
          <a:bodyPr/>
          <a:lstStyle/>
          <a:p>
            <a:pPr eaLnBrk="1" fontAlgn="auto" hangingPunct="1">
              <a:spcBef>
                <a:spcPct val="50000"/>
              </a:spcBef>
              <a:spcAft>
                <a:spcPts val="0"/>
              </a:spcAft>
              <a:buClrTx/>
              <a:buSzTx/>
              <a:buNone/>
              <a:defRPr/>
            </a:pPr>
            <a:r>
              <a:rPr lang="en-US" altLang="en-US" sz="3200" i="1" dirty="0">
                <a:solidFill>
                  <a:schemeClr val="tx1"/>
                </a:solidFill>
              </a:rPr>
              <a:t>Method signature</a:t>
            </a:r>
            <a:r>
              <a:rPr lang="en-US" altLang="en-US" sz="3200" dirty="0">
                <a:solidFill>
                  <a:schemeClr val="tx1"/>
                </a:solidFill>
              </a:rPr>
              <a:t> is the combination of the method name and the parameter list.</a:t>
            </a:r>
          </a:p>
          <a:p>
            <a:pPr eaLnBrk="1" fontAlgn="auto" hangingPunct="1">
              <a:spcBef>
                <a:spcPct val="50000"/>
              </a:spcBef>
              <a:spcAft>
                <a:spcPts val="0"/>
              </a:spcAft>
              <a:buClrTx/>
              <a:buSzTx/>
              <a:buNone/>
              <a:defRPr/>
            </a:pPr>
            <a:r>
              <a:rPr lang="en-US" altLang="en-US" sz="3200" dirty="0">
                <a:solidFill>
                  <a:schemeClr val="tx1"/>
                </a:solidFill>
              </a:rPr>
              <a:t>It’s </a:t>
            </a:r>
            <a:r>
              <a:rPr lang="en-US" altLang="en-US" sz="3200" u="sng" dirty="0">
                <a:solidFill>
                  <a:schemeClr val="tx1"/>
                </a:solidFill>
              </a:rPr>
              <a:t>part of the top line</a:t>
            </a:r>
            <a:r>
              <a:rPr lang="en-US" altLang="en-US" sz="3200" dirty="0">
                <a:solidFill>
                  <a:schemeClr val="tx1"/>
                </a:solidFill>
              </a:rPr>
              <a:t> of the method</a:t>
            </a:r>
            <a:br>
              <a:rPr lang="en-US" altLang="en-US" sz="3200" dirty="0">
                <a:solidFill>
                  <a:schemeClr val="tx1"/>
                </a:solidFill>
              </a:rPr>
            </a:br>
            <a:endParaRPr lang="en-US" altLang="en-US" sz="3200" dirty="0">
              <a:solidFill>
                <a:schemeClr val="tx1"/>
              </a:solidFill>
            </a:endParaRPr>
          </a:p>
          <a:p>
            <a:pPr eaLnBrk="1" fontAlgn="auto" hangingPunct="1">
              <a:spcBef>
                <a:spcPct val="50000"/>
              </a:spcBef>
              <a:spcAft>
                <a:spcPts val="0"/>
              </a:spcAft>
              <a:buClrTx/>
              <a:buSzTx/>
              <a:buNone/>
              <a:defRPr/>
            </a:pPr>
            <a:r>
              <a:rPr lang="en-US" altLang="en-US" sz="3200" dirty="0">
                <a:solidFill>
                  <a:schemeClr val="tx1"/>
                </a:solidFill>
              </a:rPr>
              <a:t>Examples of method signatures are circled on the following slide.</a:t>
            </a:r>
          </a:p>
        </p:txBody>
      </p:sp>
      <p:sp>
        <p:nvSpPr>
          <p:cNvPr id="2" name="Date Placeholder 1"/>
          <p:cNvSpPr>
            <a:spLocks noGrp="1"/>
          </p:cNvSpPr>
          <p:nvPr>
            <p:ph type="dt" sz="half" idx="10"/>
          </p:nvPr>
        </p:nvSpPr>
        <p:spPr/>
        <p:txBody>
          <a:bodyPr/>
          <a:lstStyle/>
          <a:p>
            <a:pPr>
              <a:defRPr/>
            </a:pPr>
            <a:fld id="{FC74B179-C469-4D51-BCD8-77DD8214D666}" type="datetime1">
              <a:rPr lang="en-US"/>
              <a:pPr>
                <a:defRPr/>
              </a:pPr>
              <a:t>8/19/20</a:t>
            </a:fld>
            <a:endParaRPr lang="en-US"/>
          </a:p>
        </p:txBody>
      </p:sp>
      <p:sp>
        <p:nvSpPr>
          <p:cNvPr id="3" name="Footer Placeholder 2"/>
          <p:cNvSpPr>
            <a:spLocks noGrp="1"/>
          </p:cNvSpPr>
          <p:nvPr>
            <p:ph type="ftr" sz="quarter" idx="11"/>
          </p:nvPr>
        </p:nvSpPr>
        <p:spPr/>
        <p:txBody>
          <a:bodyPr/>
          <a:lstStyle/>
          <a:p>
            <a:pPr>
              <a:defRPr/>
            </a:pPr>
            <a:r>
              <a:rPr lang="en-US"/>
              <a:t>CSE 1321 Module 5</a:t>
            </a:r>
          </a:p>
        </p:txBody>
      </p:sp>
      <p:sp>
        <p:nvSpPr>
          <p:cNvPr id="4" name="Slide Number Placeholder 3"/>
          <p:cNvSpPr>
            <a:spLocks noGrp="1"/>
          </p:cNvSpPr>
          <p:nvPr>
            <p:ph type="sldNum" sz="quarter" idx="12"/>
          </p:nvPr>
        </p:nvSpPr>
        <p:spPr/>
        <p:txBody>
          <a:bodyPr/>
          <a:lstStyle/>
          <a:p>
            <a:pPr>
              <a:defRPr/>
            </a:pPr>
            <a:fld id="{6DE71D75-C184-3944-8FB0-7A60208E4208}" type="slidenum">
              <a:rPr lang="en-US"/>
              <a:pPr>
                <a:defRPr/>
              </a:pPr>
              <a:t>16</a:t>
            </a:fld>
            <a:endParaRPr lang="en-US" dirty="0"/>
          </a:p>
        </p:txBody>
      </p:sp>
      <p:sp>
        <p:nvSpPr>
          <p:cNvPr id="19461" name="Rectangle 11"/>
          <p:cNvSpPr>
            <a:spLocks noChangeArrowheads="1"/>
          </p:cNvSpPr>
          <p:nvPr/>
        </p:nvSpPr>
        <p:spPr bwMode="auto">
          <a:xfrm>
            <a:off x="22682" y="2213656"/>
            <a:ext cx="9098636"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fontAlgn="auto" hangingPunct="1">
              <a:spcBef>
                <a:spcPct val="0"/>
              </a:spcBef>
              <a:spcAft>
                <a:spcPts val="0"/>
              </a:spcAft>
              <a:buClrTx/>
              <a:buSzTx/>
              <a:buNone/>
              <a:defRPr/>
            </a:pPr>
            <a:endParaRPr lang="en-US" altLang="en-US" sz="2388"/>
          </a:p>
        </p:txBody>
      </p:sp>
    </p:spTree>
    <p:extLst>
      <p:ext uri="{BB962C8B-B14F-4D97-AF65-F5344CB8AC3E}">
        <p14:creationId xmlns:p14="http://schemas.microsoft.com/office/powerpoint/2010/main" val="126249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6A3B94B-C3D8-A244-99B9-F7C5188BD01F}"/>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p:txBody>
          <a:bodyPr/>
          <a:lstStyle/>
          <a:p>
            <a:r>
              <a:rPr lang="en-US" b="1" dirty="0"/>
              <a:t>Method Signature</a:t>
            </a:r>
          </a:p>
        </p:txBody>
      </p:sp>
      <p:sp>
        <p:nvSpPr>
          <p:cNvPr id="3" name="Content Placeholder 2"/>
          <p:cNvSpPr>
            <a:spLocks noGrp="1"/>
          </p:cNvSpPr>
          <p:nvPr>
            <p:ph idx="1"/>
          </p:nvPr>
        </p:nvSpPr>
        <p:spPr>
          <a:xfrm>
            <a:off x="609600" y="1846263"/>
            <a:ext cx="7756525" cy="4554537"/>
          </a:xfrm>
        </p:spPr>
        <p:txBody>
          <a:bodyPr/>
          <a:lstStyle/>
          <a:p>
            <a:pPr marL="0" indent="0" defTabSz="909846" eaLnBrk="1" fontAlgn="auto" hangingPunct="1">
              <a:lnSpc>
                <a:spcPct val="85000"/>
              </a:lnSpc>
              <a:spcBef>
                <a:spcPct val="5000"/>
              </a:spcBef>
              <a:spcAft>
                <a:spcPts val="0"/>
              </a:spcAft>
              <a:buNone/>
              <a:defRPr/>
            </a:pPr>
            <a:r>
              <a:rPr lang="en-US" altLang="en-US" sz="2400" dirty="0">
                <a:solidFill>
                  <a:srgbClr val="4E8F00"/>
                </a:solidFill>
                <a:latin typeface="Consolas" charset="0"/>
                <a:ea typeface="Consolas" charset="0"/>
                <a:cs typeface="Consolas" charset="0"/>
              </a:rPr>
              <a:t>// Signature is </a:t>
            </a:r>
            <a:r>
              <a:rPr lang="en-US" altLang="en-US" sz="2400" u="sng" dirty="0">
                <a:solidFill>
                  <a:srgbClr val="4E8F00"/>
                </a:solidFill>
                <a:latin typeface="Consolas" charset="0"/>
                <a:ea typeface="Consolas" charset="0"/>
                <a:cs typeface="Consolas" charset="0"/>
              </a:rPr>
              <a:t>int Sum (int num1, int num2)</a:t>
            </a:r>
          </a:p>
          <a:p>
            <a:pPr marL="0" indent="0" defTabSz="909846" eaLnBrk="1" fontAlgn="auto" hangingPunct="1">
              <a:lnSpc>
                <a:spcPct val="85000"/>
              </a:lnSpc>
              <a:spcBef>
                <a:spcPct val="5000"/>
              </a:spcBef>
              <a:spcAft>
                <a:spcPts val="0"/>
              </a:spcAft>
              <a:buNone/>
              <a:defRPr/>
            </a:pPr>
            <a:r>
              <a:rPr lang="en-US" altLang="en-US" sz="2400" dirty="0">
                <a:solidFill>
                  <a:srgbClr val="0432FF"/>
                </a:solidFill>
                <a:latin typeface="Consolas" charset="0"/>
                <a:ea typeface="Consolas" charset="0"/>
                <a:cs typeface="Consolas" charset="0"/>
              </a:rPr>
              <a:t>public static </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Sum(</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num1, </a:t>
            </a:r>
            <a:r>
              <a:rPr lang="en-US" altLang="en-US" sz="2400" dirty="0" err="1">
                <a:solidFill>
                  <a:srgbClr val="0432FF"/>
                </a:solidFill>
                <a:latin typeface="Consolas" charset="0"/>
                <a:ea typeface="Consolas" charset="0"/>
                <a:cs typeface="Consolas" charset="0"/>
              </a:rPr>
              <a:t>int</a:t>
            </a:r>
            <a:r>
              <a:rPr lang="en-US" altLang="en-US" sz="2400" dirty="0">
                <a:solidFill>
                  <a:srgbClr val="0432FF"/>
                </a:solidFill>
                <a:latin typeface="Consolas" charset="0"/>
                <a:ea typeface="Consolas" charset="0"/>
                <a:cs typeface="Consolas" charset="0"/>
              </a:rPr>
              <a:t> </a:t>
            </a:r>
            <a:r>
              <a:rPr lang="en-US" altLang="en-US" sz="2400" dirty="0">
                <a:solidFill>
                  <a:prstClr val="black"/>
                </a:solidFill>
                <a:latin typeface="Consolas" charset="0"/>
                <a:ea typeface="Consolas" charset="0"/>
                <a:cs typeface="Consolas" charset="0"/>
              </a:rPr>
              <a:t>num2)</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sum = 0;</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for</a:t>
            </a:r>
            <a:r>
              <a:rPr lang="en-US" altLang="en-US" sz="2400" dirty="0">
                <a:solidFill>
                  <a:prstClr val="black"/>
                </a:solidFill>
                <a:latin typeface="Consolas" charset="0"/>
                <a:ea typeface="Consolas" charset="0"/>
                <a:cs typeface="Consolas" charset="0"/>
              </a:rPr>
              <a:t>(</a:t>
            </a:r>
            <a:r>
              <a:rPr lang="en-US" altLang="en-US" sz="2400" dirty="0" err="1">
                <a:solidFill>
                  <a:srgbClr val="0432FF"/>
                </a:solidFill>
                <a:latin typeface="Consolas" charset="0"/>
                <a:ea typeface="Consolas" charset="0"/>
                <a:cs typeface="Consolas" charset="0"/>
              </a:rPr>
              <a:t>int</a:t>
            </a:r>
            <a:r>
              <a:rPr lang="en-US" altLang="en-US" sz="2400" dirty="0">
                <a:solidFill>
                  <a:prstClr val="black"/>
                </a:solidFill>
                <a:latin typeface="Consolas" charset="0"/>
                <a:ea typeface="Consolas" charset="0"/>
                <a:cs typeface="Consolas" charset="0"/>
              </a:rPr>
              <a:t>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 = num1;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 &lt;= num2;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sum += </a:t>
            </a:r>
            <a:r>
              <a:rPr lang="en-US" altLang="en-US" sz="2400" dirty="0" err="1">
                <a:solidFill>
                  <a:prstClr val="black"/>
                </a:solidFill>
                <a:latin typeface="Consolas" charset="0"/>
                <a:ea typeface="Consolas" charset="0"/>
                <a:cs typeface="Consolas" charset="0"/>
              </a:rPr>
              <a:t>i</a:t>
            </a:r>
            <a:r>
              <a:rPr lang="en-US" altLang="en-US" sz="24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return</a:t>
            </a:r>
            <a:r>
              <a:rPr lang="en-US" altLang="en-US" sz="2400" dirty="0">
                <a:solidFill>
                  <a:prstClr val="black"/>
                </a:solidFill>
                <a:latin typeface="Consolas" charset="0"/>
                <a:ea typeface="Consolas" charset="0"/>
                <a:cs typeface="Consolas" charset="0"/>
              </a:rPr>
              <a:t> sum;</a:t>
            </a:r>
          </a:p>
          <a:p>
            <a:pPr marL="0" indent="0" defTabSz="909846" eaLnBrk="1" fontAlgn="auto" hangingPunct="1">
              <a:lnSpc>
                <a:spcPct val="85000"/>
              </a:lnSpc>
              <a:spcBef>
                <a:spcPct val="5000"/>
              </a:spcBef>
              <a:spcAft>
                <a:spcPts val="0"/>
              </a:spcAft>
              <a:buNone/>
              <a:defRPr/>
            </a:pPr>
            <a:r>
              <a:rPr lang="en-US" altLang="en-US" sz="2400" dirty="0">
                <a:solidFill>
                  <a:prstClr val="black"/>
                </a:solidFill>
                <a:latin typeface="Consolas" charset="0"/>
                <a:ea typeface="Consolas" charset="0"/>
                <a:cs typeface="Consolas" charset="0"/>
              </a:rPr>
              <a:t>}</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17</a:t>
            </a:fld>
            <a:endParaRPr lang="en-US" altLang="en-US"/>
          </a:p>
        </p:txBody>
      </p:sp>
      <p:pic>
        <p:nvPicPr>
          <p:cNvPr id="9" name="Picture 10" descr="Java Logo">
            <a:extLst>
              <a:ext uri="{FF2B5EF4-FFF2-40B4-BE49-F238E27FC236}">
                <a16:creationId xmlns:a16="http://schemas.microsoft.com/office/drawing/2014/main" id="{8CBB5BB6-6190-1F4D-83E3-652DF7C1C8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F81E8AEC-5FAD-7840-90ED-2443AACB21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290AABF0-3B8D-4E45-B00D-FE80681C2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Tree>
    <p:extLst>
      <p:ext uri="{BB962C8B-B14F-4D97-AF65-F5344CB8AC3E}">
        <p14:creationId xmlns:p14="http://schemas.microsoft.com/office/powerpoint/2010/main" val="179671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The </a:t>
            </a:r>
            <a:r>
              <a:rPr lang="en-US" altLang="en-US" sz="4378" dirty="0">
                <a:solidFill>
                  <a:srgbClr val="0432FF"/>
                </a:solidFill>
              </a:rPr>
              <a:t>return</a:t>
            </a:r>
            <a:r>
              <a:rPr lang="en-US" altLang="en-US" sz="4378" dirty="0"/>
              <a:t> type</a:t>
            </a:r>
          </a:p>
        </p:txBody>
      </p:sp>
      <p:sp>
        <p:nvSpPr>
          <p:cNvPr id="18435" name="Rectangle 3"/>
          <p:cNvSpPr>
            <a:spLocks noGrp="1" noChangeArrowheads="1"/>
          </p:cNvSpPr>
          <p:nvPr>
            <p:ph idx="1"/>
          </p:nvPr>
        </p:nvSpPr>
        <p:spPr>
          <a:xfrm>
            <a:off x="457200" y="1447800"/>
            <a:ext cx="7543800" cy="4478337"/>
          </a:xfrm>
        </p:spPr>
        <p:txBody>
          <a:bodyPr rtlCol="0">
            <a:normAutofit/>
          </a:bodyPr>
          <a:lstStyle/>
          <a:p>
            <a:pPr marL="170597" indent="-170597" defTabSz="682385" fontAlgn="auto">
              <a:lnSpc>
                <a:spcPct val="80000"/>
              </a:lnSpc>
              <a:spcAft>
                <a:spcPts val="0"/>
              </a:spcAft>
              <a:buFont typeface="Arial" panose="020B0604020202020204" pitchFamily="34" charset="0"/>
              <a:buChar char="•"/>
              <a:defRPr/>
            </a:pPr>
            <a:r>
              <a:rPr lang="en-US" altLang="en-US" sz="3200" dirty="0">
                <a:solidFill>
                  <a:schemeClr val="tx1"/>
                </a:solidFill>
              </a:rPr>
              <a:t>The return type is the data </a:t>
            </a:r>
            <a:r>
              <a:rPr lang="en-US" altLang="en-US" sz="3200" u="sng" dirty="0">
                <a:solidFill>
                  <a:schemeClr val="tx1"/>
                </a:solidFill>
              </a:rPr>
              <a:t>type of the value </a:t>
            </a:r>
            <a:r>
              <a:rPr lang="en-US" altLang="en-US" sz="3200" dirty="0">
                <a:solidFill>
                  <a:schemeClr val="tx1"/>
                </a:solidFill>
              </a:rPr>
              <a:t>the method returns.</a:t>
            </a:r>
          </a:p>
          <a:p>
            <a:pPr marL="170597" indent="-170597" defTabSz="682385" fontAlgn="auto">
              <a:lnSpc>
                <a:spcPct val="80000"/>
              </a:lnSpc>
              <a:spcAft>
                <a:spcPts val="0"/>
              </a:spcAft>
              <a:buFont typeface="Arial" panose="020B0604020202020204" pitchFamily="34" charset="0"/>
              <a:buChar char="•"/>
              <a:defRPr/>
            </a:pPr>
            <a:r>
              <a:rPr lang="en-US" altLang="en-US" sz="3200" dirty="0">
                <a:solidFill>
                  <a:schemeClr val="tx1"/>
                </a:solidFill>
              </a:rPr>
              <a:t>Java and C#:</a:t>
            </a:r>
          </a:p>
          <a:p>
            <a:pPr marL="462697" lvl="1" indent="-170597" defTabSz="682385" fontAlgn="auto">
              <a:lnSpc>
                <a:spcPct val="80000"/>
              </a:lnSpc>
              <a:spcAft>
                <a:spcPts val="0"/>
              </a:spcAft>
              <a:buFont typeface="Arial" panose="020B0604020202020204" pitchFamily="34" charset="0"/>
              <a:buChar char="•"/>
              <a:defRPr/>
            </a:pPr>
            <a:r>
              <a:rPr lang="en-US" altLang="en-US" sz="3200" dirty="0">
                <a:solidFill>
                  <a:schemeClr val="tx1"/>
                </a:solidFill>
              </a:rPr>
              <a:t>return type in the method header</a:t>
            </a:r>
          </a:p>
          <a:p>
            <a:pPr marL="462697" lvl="1" indent="-170597" defTabSz="682385" fontAlgn="auto">
              <a:lnSpc>
                <a:spcPct val="80000"/>
              </a:lnSpc>
              <a:spcAft>
                <a:spcPts val="0"/>
              </a:spcAft>
              <a:buFont typeface="Arial" panose="020B0604020202020204" pitchFamily="34" charset="0"/>
              <a:buChar char="•"/>
              <a:defRPr/>
            </a:pPr>
            <a:r>
              <a:rPr lang="en-US" altLang="en-US" sz="3200" dirty="0">
                <a:solidFill>
                  <a:schemeClr val="tx1"/>
                </a:solidFill>
              </a:rPr>
              <a:t>use </a:t>
            </a:r>
            <a:r>
              <a:rPr lang="en-US" altLang="en-US" sz="3200" dirty="0">
                <a:solidFill>
                  <a:srgbClr val="0432FF"/>
                </a:solidFill>
              </a:rPr>
              <a:t>void</a:t>
            </a:r>
            <a:r>
              <a:rPr lang="en-US" altLang="en-US" sz="3200" dirty="0">
                <a:solidFill>
                  <a:schemeClr val="tx1"/>
                </a:solidFill>
              </a:rPr>
              <a:t> if no data will be returned. </a:t>
            </a:r>
          </a:p>
          <a:p>
            <a:pPr marL="462697" lvl="1" indent="-170597" defTabSz="682385" fontAlgn="auto">
              <a:lnSpc>
                <a:spcPct val="80000"/>
              </a:lnSpc>
              <a:spcAft>
                <a:spcPts val="0"/>
              </a:spcAft>
              <a:buFont typeface="Arial" panose="020B0604020202020204" pitchFamily="34" charset="0"/>
              <a:buChar char="•"/>
              <a:defRPr/>
            </a:pPr>
            <a:r>
              <a:rPr lang="en-US" altLang="en-US" sz="3200" dirty="0">
                <a:solidFill>
                  <a:schemeClr val="tx1"/>
                </a:solidFill>
              </a:rPr>
              <a:t>must be a </a:t>
            </a:r>
            <a:r>
              <a:rPr lang="en-US" altLang="en-US" sz="3200" dirty="0">
                <a:solidFill>
                  <a:srgbClr val="0432FF"/>
                </a:solidFill>
              </a:rPr>
              <a:t>return</a:t>
            </a:r>
            <a:r>
              <a:rPr lang="en-US" altLang="en-US" sz="3200" dirty="0">
                <a:solidFill>
                  <a:schemeClr val="tx1"/>
                </a:solidFill>
              </a:rPr>
              <a:t> statement if return type is not </a:t>
            </a:r>
            <a:r>
              <a:rPr lang="en-US" altLang="en-US" sz="3200" dirty="0">
                <a:solidFill>
                  <a:srgbClr val="0432FF"/>
                </a:solidFill>
              </a:rPr>
              <a:t>void</a:t>
            </a:r>
            <a:r>
              <a:rPr lang="en-US" altLang="en-US" sz="3200" dirty="0">
                <a:solidFill>
                  <a:schemeClr val="tx1"/>
                </a:solidFill>
              </a:rPr>
              <a:t>.</a:t>
            </a:r>
          </a:p>
        </p:txBody>
      </p:sp>
      <p:sp>
        <p:nvSpPr>
          <p:cNvPr id="2" name="Date Placeholder 1"/>
          <p:cNvSpPr>
            <a:spLocks noGrp="1"/>
          </p:cNvSpPr>
          <p:nvPr>
            <p:ph type="dt" sz="half" idx="10"/>
          </p:nvPr>
        </p:nvSpPr>
        <p:spPr/>
        <p:txBody>
          <a:bodyPr/>
          <a:lstStyle/>
          <a:p>
            <a:pPr>
              <a:defRPr/>
            </a:pPr>
            <a:fld id="{B13F7CFF-8E12-4CDD-9850-B94F3DCD9375}"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5E1DA25F-43B3-EE49-8AFC-B862959F241F}" type="slidenum">
              <a:rPr lang="en-US" altLang="en-US"/>
              <a:pPr>
                <a:defRPr/>
              </a:pPr>
              <a:t>18</a:t>
            </a:fld>
            <a:endParaRPr lang="en-US" altLang="en-US"/>
          </a:p>
        </p:txBody>
      </p:sp>
    </p:spTree>
    <p:extLst>
      <p:ext uri="{BB962C8B-B14F-4D97-AF65-F5344CB8AC3E}">
        <p14:creationId xmlns:p14="http://schemas.microsoft.com/office/powerpoint/2010/main" val="29367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Figure out the return type</a:t>
            </a:r>
          </a:p>
        </p:txBody>
      </p:sp>
      <p:sp>
        <p:nvSpPr>
          <p:cNvPr id="34823" name="Content Placeholder 5"/>
          <p:cNvSpPr>
            <a:spLocks noGrp="1"/>
          </p:cNvSpPr>
          <p:nvPr>
            <p:ph idx="1"/>
          </p:nvPr>
        </p:nvSpPr>
        <p:spPr/>
        <p:txBody>
          <a:bodyPr/>
          <a:lstStyle/>
          <a:p>
            <a:pPr marL="0" indent="0">
              <a:buNone/>
            </a:pPr>
            <a:r>
              <a:rPr lang="en-US" altLang="en-US" sz="2449" u="sng" dirty="0"/>
              <a:t>Method Name		Return type</a:t>
            </a:r>
            <a:br>
              <a:rPr lang="en-US" altLang="en-US" sz="2449" u="sng" dirty="0"/>
            </a:br>
            <a:r>
              <a:rPr lang="en-US" altLang="en-US" sz="2449" dirty="0"/>
              <a:t>average				?</a:t>
            </a:r>
          </a:p>
          <a:p>
            <a:pPr marL="0" indent="0">
              <a:buNone/>
            </a:pPr>
            <a:r>
              <a:rPr lang="en-US" altLang="en-US" sz="2449" dirty="0" err="1"/>
              <a:t>getLetterGrade</a:t>
            </a:r>
            <a:r>
              <a:rPr lang="en-US" altLang="en-US" sz="2449" dirty="0"/>
              <a:t>			?</a:t>
            </a:r>
          </a:p>
          <a:p>
            <a:pPr marL="0" indent="0">
              <a:buNone/>
            </a:pPr>
            <a:r>
              <a:rPr lang="en-US" altLang="en-US" sz="2449" dirty="0" err="1"/>
              <a:t>areYouAsleep</a:t>
            </a:r>
            <a:r>
              <a:rPr lang="en-US" altLang="en-US" sz="2449" dirty="0"/>
              <a:t>			?</a:t>
            </a:r>
          </a:p>
          <a:p>
            <a:pPr marL="0" indent="0">
              <a:buNone/>
            </a:pPr>
            <a:r>
              <a:rPr lang="en-US" altLang="en-US" sz="2449" dirty="0" err="1"/>
              <a:t>getGPA</a:t>
            </a:r>
            <a:r>
              <a:rPr lang="en-US" altLang="en-US" sz="2449" dirty="0"/>
              <a:t>				? </a:t>
            </a:r>
          </a:p>
          <a:p>
            <a:pPr marL="0" indent="0">
              <a:buNone/>
            </a:pPr>
            <a:r>
              <a:rPr lang="en-US" altLang="en-US" sz="2449" dirty="0" err="1"/>
              <a:t>printMenu</a:t>
            </a:r>
            <a:r>
              <a:rPr lang="en-US" altLang="en-US" sz="2449" dirty="0"/>
              <a:t>				?</a:t>
            </a:r>
            <a:endParaRPr lang="en-US" altLang="en-US" sz="2449" dirty="0">
              <a:solidFill>
                <a:srgbClr val="00B050"/>
              </a:solidFill>
            </a:endParaRPr>
          </a:p>
          <a:p>
            <a:pPr marL="0" indent="0">
              <a:buNone/>
            </a:pPr>
            <a:r>
              <a:rPr lang="en-US" altLang="en-US" sz="2449" dirty="0" err="1"/>
              <a:t>getStudentName</a:t>
            </a:r>
            <a:r>
              <a:rPr lang="en-US" altLang="en-US" sz="2449" dirty="0"/>
              <a:t>		?</a:t>
            </a:r>
          </a:p>
          <a:p>
            <a:pPr marL="0" indent="0">
              <a:buNone/>
            </a:pPr>
            <a:r>
              <a:rPr lang="en-US" altLang="en-US" sz="2449" dirty="0" err="1"/>
              <a:t>calculateAverage</a:t>
            </a:r>
            <a:r>
              <a:rPr lang="en-US" altLang="en-US" sz="2449" dirty="0"/>
              <a:t>		?</a:t>
            </a:r>
          </a:p>
        </p:txBody>
      </p:sp>
      <p:sp>
        <p:nvSpPr>
          <p:cNvPr id="2" name="Date Placeholder 1"/>
          <p:cNvSpPr>
            <a:spLocks noGrp="1"/>
          </p:cNvSpPr>
          <p:nvPr>
            <p:ph type="dt" sz="half" idx="10"/>
          </p:nvPr>
        </p:nvSpPr>
        <p:spPr/>
        <p:txBody>
          <a:bodyPr/>
          <a:lstStyle/>
          <a:p>
            <a:pPr>
              <a:defRPr/>
            </a:pPr>
            <a:fld id="{48456929-6325-4030-B877-8B3A3850FD55}"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4ED26091-B597-F446-968A-A765552E102D}" type="slidenum">
              <a:rPr lang="en-US" altLang="en-US"/>
              <a:pPr>
                <a:defRPr/>
              </a:pPr>
              <a:t>19</a:t>
            </a:fld>
            <a:endParaRPr lang="en-US" altLang="en-US"/>
          </a:p>
        </p:txBody>
      </p:sp>
      <p:sp>
        <p:nvSpPr>
          <p:cNvPr id="34822" name="TextBox 4"/>
          <p:cNvSpPr txBox="1">
            <a:spLocks noChangeArrowheads="1"/>
          </p:cNvSpPr>
          <p:nvPr/>
        </p:nvSpPr>
        <p:spPr bwMode="auto">
          <a:xfrm>
            <a:off x="8496760" y="401224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endParaRPr lang="en-US" altLang="en-US"/>
          </a:p>
        </p:txBody>
      </p:sp>
    </p:spTree>
    <p:extLst>
      <p:ext uri="{BB962C8B-B14F-4D97-AF65-F5344CB8AC3E}">
        <p14:creationId xmlns:p14="http://schemas.microsoft.com/office/powerpoint/2010/main" val="92306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rtlCol="0">
            <a:normAutofit/>
          </a:bodyPr>
          <a:lstStyle/>
          <a:p>
            <a:pPr defTabSz="452658" fontAlgn="auto">
              <a:spcAft>
                <a:spcPts val="0"/>
              </a:spcAft>
              <a:defRPr/>
            </a:pPr>
            <a:r>
              <a:rPr lang="en-US" altLang="en-US" sz="4357"/>
              <a:t>Overview</a:t>
            </a:r>
          </a:p>
        </p:txBody>
      </p:sp>
      <p:sp>
        <p:nvSpPr>
          <p:cNvPr id="4099" name="Rectangle 3"/>
          <p:cNvSpPr>
            <a:spLocks noGrp="1" noChangeArrowheads="1"/>
          </p:cNvSpPr>
          <p:nvPr>
            <p:ph idx="1"/>
          </p:nvPr>
        </p:nvSpPr>
        <p:spPr/>
        <p:txBody>
          <a:bodyPr rtlCol="0">
            <a:normAutofit/>
          </a:bodyPr>
          <a:lstStyle/>
          <a:p>
            <a:pPr marL="696396" indent="-696396" defTabSz="452658" fontAlgn="auto">
              <a:spcAft>
                <a:spcPts val="0"/>
              </a:spcAft>
              <a:buFont typeface="+mj-lt"/>
              <a:buAutoNum type="arabicPeriod"/>
              <a:defRPr/>
            </a:pPr>
            <a:r>
              <a:rPr lang="en-US" altLang="en-US" sz="3169" dirty="0">
                <a:solidFill>
                  <a:schemeClr val="tx1"/>
                </a:solidFill>
              </a:rPr>
              <a:t>Terminology</a:t>
            </a:r>
          </a:p>
          <a:p>
            <a:pPr marL="696396" indent="-696396" defTabSz="452658" fontAlgn="auto">
              <a:spcAft>
                <a:spcPts val="0"/>
              </a:spcAft>
              <a:buFont typeface="+mj-lt"/>
              <a:buAutoNum type="arabicPeriod"/>
              <a:defRPr/>
            </a:pPr>
            <a:r>
              <a:rPr lang="en-US" altLang="en-US" sz="3169" dirty="0">
                <a:solidFill>
                  <a:schemeClr val="tx1"/>
                </a:solidFill>
              </a:rPr>
              <a:t>The Return Type</a:t>
            </a:r>
          </a:p>
          <a:p>
            <a:pPr marL="696396" indent="-696396" defTabSz="452658" fontAlgn="auto">
              <a:spcAft>
                <a:spcPts val="0"/>
              </a:spcAft>
              <a:buFont typeface="+mj-lt"/>
              <a:buAutoNum type="arabicPeriod"/>
              <a:defRPr/>
            </a:pPr>
            <a:r>
              <a:rPr lang="en-US" altLang="en-US" sz="3169" dirty="0">
                <a:solidFill>
                  <a:schemeClr val="tx1"/>
                </a:solidFill>
              </a:rPr>
              <a:t>The Method’s Name</a:t>
            </a:r>
          </a:p>
          <a:p>
            <a:pPr marL="696396" indent="-696396" defTabSz="452658" fontAlgn="auto">
              <a:spcAft>
                <a:spcPts val="0"/>
              </a:spcAft>
              <a:buFont typeface="+mj-lt"/>
              <a:buAutoNum type="arabicPeriod"/>
              <a:defRPr/>
            </a:pPr>
            <a:r>
              <a:rPr lang="en-US" altLang="en-US" sz="3169" dirty="0">
                <a:solidFill>
                  <a:schemeClr val="tx1"/>
                </a:solidFill>
              </a:rPr>
              <a:t>Scope of Variables</a:t>
            </a:r>
          </a:p>
          <a:p>
            <a:pPr marL="696396" indent="-696396" defTabSz="452658" fontAlgn="auto">
              <a:spcAft>
                <a:spcPts val="0"/>
              </a:spcAft>
              <a:buFont typeface="+mj-lt"/>
              <a:buAutoNum type="arabicPeriod"/>
              <a:defRPr/>
            </a:pPr>
            <a:r>
              <a:rPr lang="en-US" altLang="en-US" sz="3169" dirty="0">
                <a:solidFill>
                  <a:schemeClr val="tx1"/>
                </a:solidFill>
              </a:rPr>
              <a:t>Parameters</a:t>
            </a:r>
          </a:p>
          <a:p>
            <a:pPr marL="696396" indent="-696396" defTabSz="452658" fontAlgn="auto">
              <a:spcAft>
                <a:spcPts val="0"/>
              </a:spcAft>
              <a:buFont typeface="+mj-lt"/>
              <a:buAutoNum type="arabicPeriod"/>
              <a:defRPr/>
            </a:pPr>
            <a:r>
              <a:rPr lang="en-US" altLang="en-US" sz="3169" dirty="0">
                <a:solidFill>
                  <a:schemeClr val="tx1"/>
                </a:solidFill>
              </a:rPr>
              <a:t>Calling Methods</a:t>
            </a:r>
          </a:p>
          <a:p>
            <a:pPr marL="696396" indent="-696396" defTabSz="452658" fontAlgn="auto">
              <a:spcAft>
                <a:spcPts val="0"/>
              </a:spcAft>
              <a:buFont typeface="+mj-lt"/>
              <a:buAutoNum type="arabicPeriod"/>
              <a:defRPr/>
            </a:pPr>
            <a:r>
              <a:rPr lang="en-US" altLang="en-US" sz="3169" dirty="0">
                <a:solidFill>
                  <a:schemeClr val="tx1"/>
                </a:solidFill>
              </a:rPr>
              <a:t>Runtime Stack</a:t>
            </a:r>
          </a:p>
          <a:p>
            <a:pPr marL="696396" indent="-696396" defTabSz="452658" fontAlgn="auto">
              <a:spcAft>
                <a:spcPts val="0"/>
              </a:spcAft>
              <a:buFont typeface="+mj-lt"/>
              <a:buAutoNum type="arabicPeriod"/>
              <a:defRPr/>
            </a:pPr>
            <a:r>
              <a:rPr lang="en-US" altLang="en-US" sz="3169" dirty="0">
                <a:solidFill>
                  <a:schemeClr val="tx1"/>
                </a:solidFill>
              </a:rPr>
              <a:t>Overloading</a:t>
            </a:r>
          </a:p>
        </p:txBody>
      </p:sp>
      <p:sp>
        <p:nvSpPr>
          <p:cNvPr id="2" name="Date Placeholder 1"/>
          <p:cNvSpPr>
            <a:spLocks noGrp="1"/>
          </p:cNvSpPr>
          <p:nvPr>
            <p:ph type="dt" sz="half" idx="10"/>
          </p:nvPr>
        </p:nvSpPr>
        <p:spPr/>
        <p:txBody>
          <a:bodyPr/>
          <a:lstStyle/>
          <a:p>
            <a:pPr defTabSz="454923">
              <a:defRPr/>
            </a:pPr>
            <a:fld id="{A33975B0-6C1F-4165-B03D-A180A8080375}" type="datetime1">
              <a:rPr lang="en-US" altLang="en-US">
                <a:solidFill>
                  <a:prstClr val="black">
                    <a:tint val="75000"/>
                  </a:prstClr>
                </a:solidFill>
              </a:rPr>
              <a:pPr defTabSz="454923">
                <a:defRPr/>
              </a:pPr>
              <a:t>8/19/20</a:t>
            </a:fld>
            <a:endParaRPr lang="en-US" alt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lt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defTabSz="454923">
              <a:defRPr/>
            </a:pPr>
            <a:fld id="{046417C1-8358-FD4A-B502-9B9527D4962E}" type="slidenum">
              <a:rPr lang="en-US" altLang="en-US">
                <a:solidFill>
                  <a:prstClr val="black">
                    <a:tint val="75000"/>
                  </a:prstClr>
                </a:solidFill>
              </a:rPr>
              <a:pPr defTabSz="454923">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911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Figure out the return type</a:t>
            </a:r>
          </a:p>
        </p:txBody>
      </p:sp>
      <p:sp>
        <p:nvSpPr>
          <p:cNvPr id="35847" name="Content Placeholder 5"/>
          <p:cNvSpPr>
            <a:spLocks noGrp="1"/>
          </p:cNvSpPr>
          <p:nvPr>
            <p:ph idx="1"/>
          </p:nvPr>
        </p:nvSpPr>
        <p:spPr>
          <a:xfrm>
            <a:off x="822325" y="1846263"/>
            <a:ext cx="7543800" cy="4613275"/>
          </a:xfrm>
        </p:spPr>
        <p:txBody>
          <a:bodyPr/>
          <a:lstStyle/>
          <a:p>
            <a:pPr marL="0" indent="0">
              <a:buNone/>
            </a:pPr>
            <a:r>
              <a:rPr lang="en-US" altLang="en-US" sz="2449" u="sng" dirty="0"/>
              <a:t>Method Name		Return type</a:t>
            </a:r>
            <a:br>
              <a:rPr lang="en-US" altLang="en-US" sz="2449" u="sng" dirty="0"/>
            </a:br>
            <a:r>
              <a:rPr lang="en-US" altLang="en-US" sz="2449" dirty="0"/>
              <a:t>average			</a:t>
            </a:r>
            <a:r>
              <a:rPr lang="en-US" altLang="en-US" sz="2449" dirty="0">
                <a:solidFill>
                  <a:srgbClr val="0432FF"/>
                </a:solidFill>
              </a:rPr>
              <a:t>double</a:t>
            </a:r>
            <a:r>
              <a:rPr lang="en-US" altLang="en-US" sz="2449" dirty="0"/>
              <a:t> or </a:t>
            </a:r>
            <a:r>
              <a:rPr lang="en-US" altLang="en-US" sz="2449" dirty="0">
                <a:solidFill>
                  <a:srgbClr val="0432FF"/>
                </a:solidFill>
              </a:rPr>
              <a:t>float</a:t>
            </a:r>
          </a:p>
          <a:p>
            <a:pPr marL="0" indent="0">
              <a:buNone/>
            </a:pPr>
            <a:r>
              <a:rPr lang="en-US" altLang="en-US" sz="2449" dirty="0" err="1"/>
              <a:t>getLetterGrade</a:t>
            </a:r>
            <a:r>
              <a:rPr lang="en-US" altLang="en-US" sz="2449" dirty="0"/>
              <a:t>			</a:t>
            </a:r>
            <a:r>
              <a:rPr lang="en-US" altLang="en-US" sz="2449" dirty="0">
                <a:solidFill>
                  <a:srgbClr val="0432FF"/>
                </a:solidFill>
              </a:rPr>
              <a:t>char</a:t>
            </a:r>
          </a:p>
          <a:p>
            <a:pPr marL="0" indent="0">
              <a:buNone/>
            </a:pPr>
            <a:r>
              <a:rPr lang="en-US" altLang="en-US" sz="2449" dirty="0" err="1"/>
              <a:t>areYouAsleep</a:t>
            </a:r>
            <a:r>
              <a:rPr lang="en-US" altLang="en-US" sz="2449" dirty="0"/>
              <a:t>			</a:t>
            </a:r>
            <a:r>
              <a:rPr lang="en-US" altLang="en-US" sz="2449" dirty="0" err="1">
                <a:solidFill>
                  <a:srgbClr val="0432FF"/>
                </a:solidFill>
              </a:rPr>
              <a:t>bool</a:t>
            </a:r>
            <a:endParaRPr lang="en-US" altLang="en-US" sz="2449" dirty="0">
              <a:solidFill>
                <a:srgbClr val="0432FF"/>
              </a:solidFill>
            </a:endParaRPr>
          </a:p>
          <a:p>
            <a:pPr marL="0" indent="0">
              <a:buNone/>
            </a:pPr>
            <a:r>
              <a:rPr lang="en-US" altLang="en-US" sz="2449" dirty="0" err="1"/>
              <a:t>getGPA</a:t>
            </a:r>
            <a:r>
              <a:rPr lang="en-US" altLang="en-US" sz="2449" dirty="0"/>
              <a:t>			</a:t>
            </a:r>
            <a:r>
              <a:rPr lang="en-US" altLang="en-US" sz="2449" dirty="0">
                <a:solidFill>
                  <a:srgbClr val="0432FF"/>
                </a:solidFill>
              </a:rPr>
              <a:t>double</a:t>
            </a:r>
            <a:r>
              <a:rPr lang="en-US" altLang="en-US" sz="2449" dirty="0"/>
              <a:t> or </a:t>
            </a:r>
            <a:r>
              <a:rPr lang="en-US" altLang="en-US" sz="2449" dirty="0">
                <a:solidFill>
                  <a:srgbClr val="0432FF"/>
                </a:solidFill>
              </a:rPr>
              <a:t>float</a:t>
            </a:r>
          </a:p>
          <a:p>
            <a:pPr marL="0" indent="0">
              <a:buNone/>
            </a:pPr>
            <a:r>
              <a:rPr lang="en-US" altLang="en-US" sz="2449" dirty="0">
                <a:solidFill>
                  <a:srgbClr val="00B050"/>
                </a:solidFill>
              </a:rPr>
              <a:t>// Don’t confuse what a method does with its return type!</a:t>
            </a:r>
            <a:endParaRPr lang="en-US" altLang="en-US" sz="2449" dirty="0"/>
          </a:p>
          <a:p>
            <a:pPr marL="0" indent="0">
              <a:buNone/>
            </a:pPr>
            <a:r>
              <a:rPr lang="en-US" altLang="en-US" sz="2449" dirty="0" err="1"/>
              <a:t>printMenu</a:t>
            </a:r>
            <a:r>
              <a:rPr lang="en-US" altLang="en-US" sz="2449" dirty="0"/>
              <a:t>				</a:t>
            </a:r>
            <a:r>
              <a:rPr lang="en-US" altLang="en-US" sz="2449" dirty="0">
                <a:solidFill>
                  <a:srgbClr val="0432FF"/>
                </a:solidFill>
              </a:rPr>
              <a:t>void</a:t>
            </a:r>
          </a:p>
          <a:p>
            <a:pPr marL="0" indent="0">
              <a:buNone/>
            </a:pPr>
            <a:r>
              <a:rPr lang="en-US" altLang="en-US" sz="2449" dirty="0" err="1"/>
              <a:t>getStudentName</a:t>
            </a:r>
            <a:r>
              <a:rPr lang="en-US" altLang="en-US" sz="2449" dirty="0"/>
              <a:t>		string</a:t>
            </a:r>
          </a:p>
          <a:p>
            <a:pPr marL="0" indent="0">
              <a:buNone/>
            </a:pPr>
            <a:r>
              <a:rPr lang="en-US" altLang="en-US" sz="2449" dirty="0" err="1"/>
              <a:t>calculateAverage</a:t>
            </a:r>
            <a:r>
              <a:rPr lang="en-US" altLang="en-US" sz="2449" dirty="0"/>
              <a:t>	</a:t>
            </a:r>
            <a:r>
              <a:rPr lang="en-US" altLang="en-US" sz="2449" dirty="0">
                <a:solidFill>
                  <a:srgbClr val="0432FF"/>
                </a:solidFill>
              </a:rPr>
              <a:t>double</a:t>
            </a:r>
            <a:r>
              <a:rPr lang="en-US" altLang="en-US" sz="2449" dirty="0"/>
              <a:t> or </a:t>
            </a:r>
            <a:r>
              <a:rPr lang="en-US" altLang="en-US" sz="2449" dirty="0">
                <a:solidFill>
                  <a:srgbClr val="0432FF"/>
                </a:solidFill>
              </a:rPr>
              <a:t>float</a:t>
            </a:r>
          </a:p>
        </p:txBody>
      </p:sp>
      <p:sp>
        <p:nvSpPr>
          <p:cNvPr id="2" name="Date Placeholder 1"/>
          <p:cNvSpPr>
            <a:spLocks noGrp="1"/>
          </p:cNvSpPr>
          <p:nvPr>
            <p:ph type="dt" sz="half" idx="10"/>
          </p:nvPr>
        </p:nvSpPr>
        <p:spPr/>
        <p:txBody>
          <a:bodyPr/>
          <a:lstStyle/>
          <a:p>
            <a:pPr>
              <a:defRPr/>
            </a:pPr>
            <a:fld id="{48456929-6325-4030-B877-8B3A3850FD55}"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A72C272F-C7C9-464B-A638-C472766EFA9E}" type="slidenum">
              <a:rPr lang="en-US" altLang="en-US"/>
              <a:pPr>
                <a:defRPr/>
              </a:pPr>
              <a:t>20</a:t>
            </a:fld>
            <a:endParaRPr lang="en-US" altLang="en-US"/>
          </a:p>
        </p:txBody>
      </p:sp>
      <p:sp>
        <p:nvSpPr>
          <p:cNvPr id="35846" name="TextBox 4"/>
          <p:cNvSpPr txBox="1">
            <a:spLocks noChangeArrowheads="1"/>
          </p:cNvSpPr>
          <p:nvPr/>
        </p:nvSpPr>
        <p:spPr bwMode="auto">
          <a:xfrm>
            <a:off x="8496760" y="401224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endParaRPr lang="en-US" altLang="en-US"/>
          </a:p>
        </p:txBody>
      </p:sp>
    </p:spTree>
    <p:extLst>
      <p:ext uri="{BB962C8B-B14F-4D97-AF65-F5344CB8AC3E}">
        <p14:creationId xmlns:p14="http://schemas.microsoft.com/office/powerpoint/2010/main" val="46831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The Method’s Name</a:t>
            </a:r>
          </a:p>
        </p:txBody>
      </p:sp>
      <p:sp>
        <p:nvSpPr>
          <p:cNvPr id="36867" name="Rectangle 3"/>
          <p:cNvSpPr>
            <a:spLocks noGrp="1" noChangeArrowheads="1"/>
          </p:cNvSpPr>
          <p:nvPr>
            <p:ph idx="1"/>
          </p:nvPr>
        </p:nvSpPr>
        <p:spPr/>
        <p:txBody>
          <a:bodyPr/>
          <a:lstStyle/>
          <a:p>
            <a:pPr eaLnBrk="1" hangingPunct="1">
              <a:lnSpc>
                <a:spcPct val="80000"/>
              </a:lnSpc>
            </a:pPr>
            <a:r>
              <a:rPr lang="en-US" altLang="en-US" sz="2602" dirty="0"/>
              <a:t>Similar to naming of variables</a:t>
            </a:r>
          </a:p>
          <a:p>
            <a:pPr eaLnBrk="1" hangingPunct="1">
              <a:lnSpc>
                <a:spcPct val="80000"/>
              </a:lnSpc>
            </a:pPr>
            <a:r>
              <a:rPr lang="en-US" altLang="en-US" sz="2602" dirty="0"/>
              <a:t>Can be almost anything except</a:t>
            </a:r>
          </a:p>
          <a:p>
            <a:pPr lvl="1" eaLnBrk="1" hangingPunct="1">
              <a:lnSpc>
                <a:spcPct val="80000"/>
              </a:lnSpc>
            </a:pPr>
            <a:r>
              <a:rPr lang="en-US" altLang="en-US" sz="2143" dirty="0"/>
              <a:t>A reserved word (keywords)</a:t>
            </a:r>
          </a:p>
          <a:p>
            <a:pPr lvl="1" eaLnBrk="1" hangingPunct="1">
              <a:lnSpc>
                <a:spcPct val="80000"/>
              </a:lnSpc>
            </a:pPr>
            <a:r>
              <a:rPr lang="en-US" altLang="en-US" sz="2143" dirty="0"/>
              <a:t>Can’t begin with a number</a:t>
            </a:r>
          </a:p>
          <a:p>
            <a:pPr lvl="1" eaLnBrk="1" hangingPunct="1">
              <a:lnSpc>
                <a:spcPct val="80000"/>
              </a:lnSpc>
            </a:pPr>
            <a:r>
              <a:rPr lang="en-US" altLang="en-US" sz="2143" dirty="0"/>
              <a:t>Can’t contain strange symbols except _ and $</a:t>
            </a:r>
          </a:p>
          <a:p>
            <a:pPr eaLnBrk="1" hangingPunct="1">
              <a:lnSpc>
                <a:spcPct val="80000"/>
              </a:lnSpc>
            </a:pPr>
            <a:r>
              <a:rPr lang="en-US" altLang="en-US" sz="2602" dirty="0"/>
              <a:t>Method names </a:t>
            </a:r>
            <a:r>
              <a:rPr lang="en-US" altLang="en-US" sz="2602" i="1" dirty="0"/>
              <a:t>should</a:t>
            </a:r>
            <a:r>
              <a:rPr lang="en-US" altLang="en-US" sz="2602" dirty="0"/>
              <a:t> begin with a lower case</a:t>
            </a:r>
          </a:p>
          <a:p>
            <a:pPr lvl="1" eaLnBrk="1" hangingPunct="1">
              <a:lnSpc>
                <a:spcPct val="80000"/>
              </a:lnSpc>
            </a:pPr>
            <a:r>
              <a:rPr lang="en-US" altLang="en-US" sz="2143" dirty="0"/>
              <a:t>Different standards/conventions are used</a:t>
            </a:r>
          </a:p>
          <a:p>
            <a:pPr eaLnBrk="1" hangingPunct="1">
              <a:lnSpc>
                <a:spcPct val="80000"/>
              </a:lnSpc>
            </a:pPr>
            <a:r>
              <a:rPr lang="en-US" altLang="en-US" sz="2602" dirty="0"/>
              <a:t>If multiple words in method name, capitalize the first letter in each word (except the first)</a:t>
            </a:r>
          </a:p>
          <a:p>
            <a:pPr eaLnBrk="1" hangingPunct="1">
              <a:lnSpc>
                <a:spcPct val="80000"/>
              </a:lnSpc>
            </a:pPr>
            <a:r>
              <a:rPr lang="en-US" altLang="en-US" sz="2602" dirty="0"/>
              <a:t>Example:</a:t>
            </a:r>
          </a:p>
          <a:p>
            <a:pPr lvl="1" eaLnBrk="1" hangingPunct="1">
              <a:lnSpc>
                <a:spcPct val="80000"/>
              </a:lnSpc>
              <a:buFontTx/>
              <a:buNone/>
            </a:pPr>
            <a:r>
              <a:rPr lang="en-US" altLang="en-US" sz="2143" dirty="0" err="1"/>
              <a:t>thisIsAnExample</a:t>
            </a:r>
            <a:endParaRPr lang="en-US" altLang="en-US" sz="2143" dirty="0"/>
          </a:p>
        </p:txBody>
      </p:sp>
      <p:sp>
        <p:nvSpPr>
          <p:cNvPr id="2" name="Date Placeholder 1"/>
          <p:cNvSpPr>
            <a:spLocks noGrp="1"/>
          </p:cNvSpPr>
          <p:nvPr>
            <p:ph type="dt" sz="half" idx="10"/>
          </p:nvPr>
        </p:nvSpPr>
        <p:spPr/>
        <p:txBody>
          <a:bodyPr/>
          <a:lstStyle/>
          <a:p>
            <a:pPr>
              <a:defRPr/>
            </a:pPr>
            <a:fld id="{82C1BCA3-6467-4FA3-95C2-67CFE5E612B4}"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86701483-E51C-6847-AD5B-BBE850714AD3}" type="slidenum">
              <a:rPr lang="en-US" altLang="en-US"/>
              <a:pPr>
                <a:defRPr/>
              </a:pPr>
              <a:t>21</a:t>
            </a:fld>
            <a:endParaRPr lang="en-US" altLang="en-US"/>
          </a:p>
        </p:txBody>
      </p:sp>
    </p:spTree>
    <p:extLst>
      <p:ext uri="{BB962C8B-B14F-4D97-AF65-F5344CB8AC3E}">
        <p14:creationId xmlns:p14="http://schemas.microsoft.com/office/powerpoint/2010/main" val="370654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Scope of Variables</a:t>
            </a:r>
            <a:br>
              <a:rPr lang="en-US" altLang="en-US" sz="4378" dirty="0"/>
            </a:br>
            <a:r>
              <a:rPr lang="en-US" altLang="en-US" sz="2800" dirty="0"/>
              <a:t>(or “who can see what”)</a:t>
            </a:r>
            <a:endParaRPr lang="en-US" altLang="en-US" sz="4378" dirty="0"/>
          </a:p>
        </p:txBody>
      </p:sp>
      <p:sp>
        <p:nvSpPr>
          <p:cNvPr id="15363" name="Rectangle 3"/>
          <p:cNvSpPr>
            <a:spLocks noGrp="1" noChangeArrowheads="1"/>
          </p:cNvSpPr>
          <p:nvPr>
            <p:ph idx="1"/>
          </p:nvPr>
        </p:nvSpPr>
        <p:spPr/>
        <p:txBody>
          <a:bodyPr rtlCol="0">
            <a:normAutofit/>
          </a:bodyPr>
          <a:lstStyle/>
          <a:p>
            <a:pPr marL="170597" indent="-170597" defTabSz="682385" fontAlgn="auto">
              <a:lnSpc>
                <a:spcPct val="80000"/>
              </a:lnSpc>
              <a:spcAft>
                <a:spcPts val="0"/>
              </a:spcAft>
              <a:buFont typeface="Arial" panose="020B0604020202020204" pitchFamily="34" charset="0"/>
              <a:buChar char="•"/>
              <a:defRPr/>
            </a:pPr>
            <a:r>
              <a:rPr lang="en-US" altLang="en-US" sz="2909" dirty="0"/>
              <a:t>Variables within a method can only be seen by that method </a:t>
            </a:r>
            <a:r>
              <a:rPr lang="mr-IN" altLang="en-US" sz="2909" dirty="0"/>
              <a:t>–</a:t>
            </a:r>
            <a:r>
              <a:rPr lang="en-US" altLang="en-US" sz="2909" dirty="0"/>
              <a:t> called a </a:t>
            </a:r>
            <a:r>
              <a:rPr lang="en-US" altLang="en-US" sz="2909" u="sng" dirty="0"/>
              <a:t>local variable</a:t>
            </a:r>
            <a:r>
              <a:rPr lang="en-US" altLang="en-US" sz="2909" dirty="0"/>
              <a:t>!</a:t>
            </a:r>
          </a:p>
          <a:p>
            <a:pPr marL="170597" indent="-170597" defTabSz="682385" fontAlgn="auto">
              <a:lnSpc>
                <a:spcPct val="80000"/>
              </a:lnSpc>
              <a:spcAft>
                <a:spcPts val="0"/>
              </a:spcAft>
              <a:buFont typeface="Arial" panose="020B0604020202020204" pitchFamily="34" charset="0"/>
              <a:buChar char="•"/>
              <a:defRPr/>
            </a:pPr>
            <a:r>
              <a:rPr lang="en-US" altLang="en-US" sz="2909" dirty="0"/>
              <a:t>Need a way to send information to the method</a:t>
            </a:r>
          </a:p>
          <a:p>
            <a:pPr marL="170597" indent="-170597" defTabSz="682385" fontAlgn="auto">
              <a:lnSpc>
                <a:spcPct val="80000"/>
              </a:lnSpc>
              <a:spcAft>
                <a:spcPts val="0"/>
              </a:spcAft>
              <a:buFont typeface="Arial" panose="020B0604020202020204" pitchFamily="34" charset="0"/>
              <a:buChar char="•"/>
              <a:defRPr/>
            </a:pPr>
            <a:r>
              <a:rPr lang="en-US" altLang="en-US" sz="2909" dirty="0"/>
              <a:t>Method needs to send back information</a:t>
            </a:r>
          </a:p>
          <a:p>
            <a:pPr marL="170597" indent="-170597" defTabSz="682385" fontAlgn="auto">
              <a:lnSpc>
                <a:spcPct val="80000"/>
              </a:lnSpc>
              <a:spcAft>
                <a:spcPts val="0"/>
              </a:spcAft>
              <a:buFont typeface="Arial" panose="020B0604020202020204" pitchFamily="34" charset="0"/>
              <a:buChar char="•"/>
              <a:defRPr/>
            </a:pPr>
            <a:r>
              <a:rPr lang="en-US" altLang="en-US" sz="2909" dirty="0"/>
              <a:t>Example: method1 can’t see </a:t>
            </a:r>
            <a:r>
              <a:rPr lang="en-US" altLang="en-US" sz="2909" dirty="0" err="1"/>
              <a:t>myInt</a:t>
            </a:r>
            <a:r>
              <a:rPr lang="en-US" altLang="en-US" sz="2909" dirty="0"/>
              <a:t>; likewise, method 2 cannot see </a:t>
            </a:r>
            <a:r>
              <a:rPr lang="en-US" altLang="en-US" sz="2909" dirty="0" err="1"/>
              <a:t>myChar</a:t>
            </a:r>
            <a:endParaRPr lang="en-US" altLang="en-US" sz="2909" dirty="0"/>
          </a:p>
        </p:txBody>
      </p:sp>
      <p:sp>
        <p:nvSpPr>
          <p:cNvPr id="2" name="Date Placeholder 1"/>
          <p:cNvSpPr>
            <a:spLocks noGrp="1"/>
          </p:cNvSpPr>
          <p:nvPr>
            <p:ph type="dt" sz="half" idx="10"/>
          </p:nvPr>
        </p:nvSpPr>
        <p:spPr/>
        <p:txBody>
          <a:bodyPr/>
          <a:lstStyle/>
          <a:p>
            <a:pPr>
              <a:defRPr/>
            </a:pPr>
            <a:fld id="{BF858581-1588-47BF-9EBC-076DC310D8FF}"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D6FF5E3D-EA5B-3248-A48D-6FD87C87F7B2}" type="slidenum">
              <a:rPr lang="en-US" altLang="en-US"/>
              <a:pPr>
                <a:defRPr/>
              </a:pPr>
              <a:t>22</a:t>
            </a:fld>
            <a:endParaRPr lang="en-US" altLang="en-US"/>
          </a:p>
        </p:txBody>
      </p:sp>
      <p:sp>
        <p:nvSpPr>
          <p:cNvPr id="37892" name="Rectangle 4"/>
          <p:cNvSpPr>
            <a:spLocks noChangeArrowheads="1"/>
          </p:cNvSpPr>
          <p:nvPr/>
        </p:nvSpPr>
        <p:spPr bwMode="auto">
          <a:xfrm>
            <a:off x="2122367" y="5057230"/>
            <a:ext cx="1633089" cy="816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endParaRPr lang="en-US" altLang="en-US">
              <a:latin typeface="Arial" charset="0"/>
            </a:endParaRPr>
          </a:p>
        </p:txBody>
      </p:sp>
      <p:sp>
        <p:nvSpPr>
          <p:cNvPr id="37893" name="Text Box 5"/>
          <p:cNvSpPr txBox="1">
            <a:spLocks noChangeArrowheads="1"/>
          </p:cNvSpPr>
          <p:nvPr/>
        </p:nvSpPr>
        <p:spPr bwMode="auto">
          <a:xfrm>
            <a:off x="2005719" y="4986754"/>
            <a:ext cx="1199557" cy="4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953" tIns="69976" rIns="139953" bIns="69976">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r>
              <a:rPr lang="en-US" altLang="en-US" sz="1837">
                <a:latin typeface="Tahoma" charset="0"/>
              </a:rPr>
              <a:t>method1</a:t>
            </a:r>
          </a:p>
        </p:txBody>
      </p:sp>
      <p:sp>
        <p:nvSpPr>
          <p:cNvPr id="37894" name="Rectangle 6"/>
          <p:cNvSpPr>
            <a:spLocks noChangeArrowheads="1"/>
          </p:cNvSpPr>
          <p:nvPr/>
        </p:nvSpPr>
        <p:spPr bwMode="auto">
          <a:xfrm>
            <a:off x="4917248" y="5057230"/>
            <a:ext cx="1633089" cy="816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endParaRPr lang="en-US" altLang="en-US">
              <a:latin typeface="Arial" charset="0"/>
            </a:endParaRPr>
          </a:p>
        </p:txBody>
      </p:sp>
      <p:sp>
        <p:nvSpPr>
          <p:cNvPr id="37895" name="Text Box 7"/>
          <p:cNvSpPr txBox="1">
            <a:spLocks noChangeArrowheads="1"/>
          </p:cNvSpPr>
          <p:nvPr/>
        </p:nvSpPr>
        <p:spPr bwMode="auto">
          <a:xfrm>
            <a:off x="4800600" y="4986754"/>
            <a:ext cx="1199557" cy="4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953" tIns="69976" rIns="139953" bIns="69976">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r>
              <a:rPr lang="en-US" altLang="en-US" sz="1837">
                <a:latin typeface="Tahoma" charset="0"/>
              </a:rPr>
              <a:t>method2</a:t>
            </a:r>
          </a:p>
        </p:txBody>
      </p:sp>
      <p:sp>
        <p:nvSpPr>
          <p:cNvPr id="37896" name="Text Box 8"/>
          <p:cNvSpPr txBox="1">
            <a:spLocks noChangeArrowheads="1"/>
          </p:cNvSpPr>
          <p:nvPr/>
        </p:nvSpPr>
        <p:spPr bwMode="auto">
          <a:xfrm>
            <a:off x="2122367" y="5339133"/>
            <a:ext cx="1149608" cy="4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953" tIns="69976" rIns="139953" bIns="69976">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r>
              <a:rPr lang="en-US" altLang="en-US" sz="1837">
                <a:solidFill>
                  <a:schemeClr val="tx2"/>
                </a:solidFill>
                <a:latin typeface="Tahoma" charset="0"/>
              </a:rPr>
              <a:t> </a:t>
            </a:r>
            <a:r>
              <a:rPr lang="en-US" altLang="en-US" sz="1837">
                <a:latin typeface="Tahoma" charset="0"/>
              </a:rPr>
              <a:t>myChar</a:t>
            </a:r>
          </a:p>
        </p:txBody>
      </p:sp>
      <p:sp>
        <p:nvSpPr>
          <p:cNvPr id="37897" name="Text Box 9"/>
          <p:cNvSpPr txBox="1">
            <a:spLocks noChangeArrowheads="1"/>
          </p:cNvSpPr>
          <p:nvPr/>
        </p:nvSpPr>
        <p:spPr bwMode="auto">
          <a:xfrm>
            <a:off x="5196561" y="5336702"/>
            <a:ext cx="892165" cy="4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9953" tIns="69976" rIns="139953" bIns="69976">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eaLnBrk="1" hangingPunct="1"/>
            <a:r>
              <a:rPr lang="en-US" altLang="en-US" sz="1837">
                <a:latin typeface="Tahoma" charset="0"/>
              </a:rPr>
              <a:t>myInt</a:t>
            </a:r>
          </a:p>
        </p:txBody>
      </p:sp>
    </p:spTree>
    <p:extLst>
      <p:ext uri="{BB962C8B-B14F-4D97-AF65-F5344CB8AC3E}">
        <p14:creationId xmlns:p14="http://schemas.microsoft.com/office/powerpoint/2010/main" val="188531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rtlCol="0">
            <a:normAutofit/>
          </a:bodyPr>
          <a:lstStyle/>
          <a:p>
            <a:pPr defTabSz="682385" fontAlgn="auto">
              <a:spcAft>
                <a:spcPts val="0"/>
              </a:spcAft>
              <a:defRPr/>
            </a:pPr>
            <a:r>
              <a:rPr lang="en-US" altLang="en-US" b="1" dirty="0"/>
              <a:t>Technically Speaking</a:t>
            </a:r>
            <a:r>
              <a:rPr lang="mr-IN" altLang="en-US" b="1" dirty="0"/>
              <a:t>…</a:t>
            </a:r>
            <a:endParaRPr lang="en-US" altLang="en-US" b="1" dirty="0"/>
          </a:p>
        </p:txBody>
      </p:sp>
      <p:sp>
        <p:nvSpPr>
          <p:cNvPr id="105476" name="Rectangle 3"/>
          <p:cNvSpPr>
            <a:spLocks noGrp="1" noChangeArrowheads="1"/>
          </p:cNvSpPr>
          <p:nvPr>
            <p:ph idx="1"/>
          </p:nvPr>
        </p:nvSpPr>
        <p:spPr>
          <a:solidFill>
            <a:schemeClr val="bg1"/>
          </a:solidFill>
        </p:spPr>
        <p:txBody>
          <a:bodyPr rtlCol="0">
            <a:normAutofit lnSpcReduction="10000"/>
          </a:bodyPr>
          <a:lstStyle/>
          <a:p>
            <a:pPr marL="0" indent="0" defTabSz="682385" fontAlgn="auto">
              <a:spcAft>
                <a:spcPts val="0"/>
              </a:spcAft>
              <a:buNone/>
              <a:defRPr/>
            </a:pPr>
            <a:r>
              <a:rPr lang="en-US" altLang="en-US" sz="2755" dirty="0">
                <a:solidFill>
                  <a:schemeClr val="tx1">
                    <a:lumMod val="95000"/>
                    <a:lumOff val="5000"/>
                  </a:schemeClr>
                </a:solidFill>
                <a:cs typeface="Times New Roman" panose="02020603050405020304" pitchFamily="18" charset="0"/>
              </a:rPr>
              <a:t>The scope of a local variable starts from its </a:t>
            </a:r>
            <a:r>
              <a:rPr lang="en-US" altLang="en-US" sz="2755" u="sng" dirty="0">
                <a:solidFill>
                  <a:schemeClr val="tx1">
                    <a:lumMod val="95000"/>
                    <a:lumOff val="5000"/>
                  </a:schemeClr>
                </a:solidFill>
                <a:cs typeface="Times New Roman" panose="02020603050405020304" pitchFamily="18" charset="0"/>
              </a:rPr>
              <a:t>when it’s declared </a:t>
            </a:r>
            <a:r>
              <a:rPr lang="en-US" altLang="en-US" sz="2755" dirty="0">
                <a:solidFill>
                  <a:schemeClr val="tx1">
                    <a:lumMod val="95000"/>
                    <a:lumOff val="5000"/>
                  </a:schemeClr>
                </a:solidFill>
                <a:cs typeface="Times New Roman" panose="02020603050405020304" pitchFamily="18" charset="0"/>
              </a:rPr>
              <a:t>and continues to the </a:t>
            </a:r>
            <a:r>
              <a:rPr lang="en-US" altLang="en-US" sz="2755" u="sng" dirty="0">
                <a:solidFill>
                  <a:schemeClr val="tx1">
                    <a:lumMod val="95000"/>
                    <a:lumOff val="5000"/>
                  </a:schemeClr>
                </a:solidFill>
                <a:cs typeface="Times New Roman" panose="02020603050405020304" pitchFamily="18" charset="0"/>
              </a:rPr>
              <a:t>end of the </a:t>
            </a:r>
            <a:r>
              <a:rPr lang="en-US" altLang="en-US" sz="2755" b="1" u="sng" dirty="0">
                <a:solidFill>
                  <a:schemeClr val="tx1">
                    <a:lumMod val="95000"/>
                    <a:lumOff val="5000"/>
                  </a:schemeClr>
                </a:solidFill>
                <a:cs typeface="Times New Roman" panose="02020603050405020304" pitchFamily="18" charset="0"/>
              </a:rPr>
              <a:t>block</a:t>
            </a:r>
            <a:r>
              <a:rPr lang="en-US" altLang="en-US" sz="2755" u="sng" dirty="0">
                <a:solidFill>
                  <a:schemeClr val="tx1">
                    <a:lumMod val="95000"/>
                    <a:lumOff val="5000"/>
                  </a:schemeClr>
                </a:solidFill>
                <a:cs typeface="Times New Roman" panose="02020603050405020304" pitchFamily="18" charset="0"/>
              </a:rPr>
              <a:t> that contains the variable.</a:t>
            </a:r>
            <a:r>
              <a:rPr lang="en-US" altLang="en-US" sz="2755" dirty="0">
                <a:solidFill>
                  <a:schemeClr val="tx1">
                    <a:lumMod val="95000"/>
                    <a:lumOff val="5000"/>
                  </a:schemeClr>
                </a:solidFill>
                <a:cs typeface="Times New Roman" panose="02020603050405020304" pitchFamily="18" charset="0"/>
              </a:rPr>
              <a:t> </a:t>
            </a:r>
          </a:p>
          <a:p>
            <a:pPr marL="0" indent="0" defTabSz="682385" fontAlgn="auto">
              <a:spcAft>
                <a:spcPts val="0"/>
              </a:spcAft>
              <a:buNone/>
              <a:defRPr/>
            </a:pPr>
            <a:endParaRPr lang="en-US" altLang="en-US" sz="2755" dirty="0">
              <a:solidFill>
                <a:schemeClr val="tx1">
                  <a:lumMod val="95000"/>
                  <a:lumOff val="5000"/>
                </a:schemeClr>
              </a:solidFill>
              <a:cs typeface="Times New Roman" panose="02020603050405020304" pitchFamily="18" charset="0"/>
            </a:endParaRPr>
          </a:p>
          <a:p>
            <a:pPr marL="0" indent="0" defTabSz="682385" fontAlgn="auto">
              <a:spcAft>
                <a:spcPts val="0"/>
              </a:spcAft>
              <a:buNone/>
              <a:defRPr/>
            </a:pPr>
            <a:r>
              <a:rPr lang="en-US" altLang="en-US" sz="3300" dirty="0">
                <a:solidFill>
                  <a:schemeClr val="tx1">
                    <a:lumMod val="95000"/>
                    <a:lumOff val="5000"/>
                  </a:schemeClr>
                </a:solidFill>
                <a:cs typeface="Times New Roman" panose="02020603050405020304" pitchFamily="18" charset="0"/>
              </a:rPr>
              <a:t>Example:</a:t>
            </a:r>
            <a:endParaRPr lang="en-US" altLang="en-US" sz="2400" dirty="0">
              <a:solidFill>
                <a:schemeClr val="tx1">
                  <a:lumMod val="95000"/>
                  <a:lumOff val="5000"/>
                </a:schemeClr>
              </a:solidFill>
              <a:cs typeface="Times New Roman" panose="02020603050405020304" pitchFamily="18" charset="0"/>
            </a:endParaRPr>
          </a:p>
          <a:p>
            <a:pPr marL="0" indent="0" defTabSz="682385" fontAlgn="auto">
              <a:spcAft>
                <a:spcPts val="0"/>
              </a:spcAft>
              <a:buNone/>
              <a:defRPr/>
            </a:pPr>
            <a:r>
              <a:rPr lang="en-US" altLang="en-US" sz="2755" dirty="0">
                <a:solidFill>
                  <a:srgbClr val="0432FF"/>
                </a:solidFill>
                <a:latin typeface="Consolas" charset="0"/>
                <a:ea typeface="Consolas" charset="0"/>
                <a:cs typeface="Consolas" charset="0"/>
              </a:rPr>
              <a:t>if</a:t>
            </a:r>
            <a:r>
              <a:rPr lang="en-US" altLang="en-US" sz="2755" dirty="0">
                <a:solidFill>
                  <a:schemeClr val="tx1">
                    <a:lumMod val="95000"/>
                    <a:lumOff val="5000"/>
                  </a:schemeClr>
                </a:solidFill>
                <a:latin typeface="Consolas" charset="0"/>
                <a:ea typeface="Consolas" charset="0"/>
                <a:cs typeface="Consolas" charset="0"/>
              </a:rPr>
              <a:t> (</a:t>
            </a:r>
            <a:r>
              <a:rPr lang="en-US" altLang="en-US" sz="2755" dirty="0" err="1">
                <a:solidFill>
                  <a:schemeClr val="tx1">
                    <a:lumMod val="95000"/>
                    <a:lumOff val="5000"/>
                  </a:schemeClr>
                </a:solidFill>
                <a:latin typeface="Consolas" charset="0"/>
                <a:ea typeface="Consolas" charset="0"/>
                <a:cs typeface="Consolas" charset="0"/>
              </a:rPr>
              <a:t>myVar</a:t>
            </a:r>
            <a:r>
              <a:rPr lang="en-US" altLang="en-US" sz="2755" dirty="0">
                <a:solidFill>
                  <a:schemeClr val="tx1">
                    <a:lumMod val="95000"/>
                    <a:lumOff val="5000"/>
                  </a:schemeClr>
                </a:solidFill>
                <a:latin typeface="Consolas" charset="0"/>
                <a:ea typeface="Consolas" charset="0"/>
                <a:cs typeface="Consolas" charset="0"/>
              </a:rPr>
              <a:t> &gt; </a:t>
            </a:r>
            <a:r>
              <a:rPr lang="en-US" altLang="en-US" sz="2755" dirty="0" err="1">
                <a:solidFill>
                  <a:schemeClr val="tx1">
                    <a:lumMod val="95000"/>
                    <a:lumOff val="5000"/>
                  </a:schemeClr>
                </a:solidFill>
                <a:latin typeface="Consolas" charset="0"/>
                <a:ea typeface="Consolas" charset="0"/>
                <a:cs typeface="Consolas" charset="0"/>
              </a:rPr>
              <a:t>yourVar</a:t>
            </a:r>
            <a:r>
              <a:rPr lang="en-US" altLang="en-US" sz="2755" dirty="0">
                <a:solidFill>
                  <a:schemeClr val="tx1">
                    <a:lumMod val="95000"/>
                    <a:lumOff val="5000"/>
                  </a:schemeClr>
                </a:solidFill>
                <a:latin typeface="Consolas" charset="0"/>
                <a:ea typeface="Consolas" charset="0"/>
                <a:cs typeface="Consolas" charset="0"/>
              </a:rPr>
              <a:t>) {</a:t>
            </a:r>
          </a:p>
          <a:p>
            <a:pPr marL="0" indent="0" defTabSz="682385" fontAlgn="auto">
              <a:spcAft>
                <a:spcPts val="0"/>
              </a:spcAft>
              <a:buNone/>
              <a:defRPr/>
            </a:pPr>
            <a:r>
              <a:rPr lang="en-US" altLang="en-US" sz="2755" dirty="0">
                <a:solidFill>
                  <a:schemeClr val="tx1">
                    <a:lumMod val="95000"/>
                    <a:lumOff val="5000"/>
                  </a:schemeClr>
                </a:solidFill>
                <a:latin typeface="Consolas" charset="0"/>
                <a:ea typeface="Consolas" charset="0"/>
                <a:cs typeface="Consolas" charset="0"/>
              </a:rPr>
              <a:t>   </a:t>
            </a:r>
            <a:r>
              <a:rPr lang="en-US" altLang="en-US" sz="2755" dirty="0" err="1">
                <a:solidFill>
                  <a:srgbClr val="0432FF"/>
                </a:solidFill>
                <a:latin typeface="Consolas" charset="0"/>
                <a:ea typeface="Consolas" charset="0"/>
                <a:cs typeface="Consolas" charset="0"/>
              </a:rPr>
              <a:t>int</a:t>
            </a:r>
            <a:r>
              <a:rPr lang="en-US" altLang="en-US" sz="2755" dirty="0">
                <a:solidFill>
                  <a:srgbClr val="0432FF"/>
                </a:solidFill>
                <a:latin typeface="Consolas" charset="0"/>
                <a:ea typeface="Consolas" charset="0"/>
                <a:cs typeface="Consolas" charset="0"/>
              </a:rPr>
              <a:t> </a:t>
            </a:r>
            <a:r>
              <a:rPr lang="en-US" altLang="en-US" sz="2755" dirty="0" err="1">
                <a:solidFill>
                  <a:schemeClr val="tx1">
                    <a:lumMod val="95000"/>
                    <a:lumOff val="5000"/>
                  </a:schemeClr>
                </a:solidFill>
                <a:latin typeface="Consolas" charset="0"/>
                <a:ea typeface="Consolas" charset="0"/>
                <a:cs typeface="Consolas" charset="0"/>
              </a:rPr>
              <a:t>myLocalVariable</a:t>
            </a:r>
            <a:r>
              <a:rPr lang="en-US" altLang="en-US" sz="2755" dirty="0">
                <a:solidFill>
                  <a:schemeClr val="tx1">
                    <a:lumMod val="95000"/>
                    <a:lumOff val="5000"/>
                  </a:schemeClr>
                </a:solidFill>
                <a:latin typeface="Consolas" charset="0"/>
                <a:ea typeface="Consolas" charset="0"/>
                <a:cs typeface="Consolas" charset="0"/>
              </a:rPr>
              <a:t> = 15;</a:t>
            </a:r>
          </a:p>
          <a:p>
            <a:pPr marL="0" indent="0" defTabSz="682385" fontAlgn="auto">
              <a:spcAft>
                <a:spcPts val="0"/>
              </a:spcAft>
              <a:buNone/>
              <a:defRPr/>
            </a:pPr>
            <a:r>
              <a:rPr lang="en-US" altLang="en-US" sz="2755" dirty="0">
                <a:solidFill>
                  <a:srgbClr val="4E8F00"/>
                </a:solidFill>
                <a:latin typeface="Consolas" charset="0"/>
                <a:ea typeface="Consolas" charset="0"/>
                <a:cs typeface="Consolas" charset="0"/>
              </a:rPr>
              <a:t>   // Other code</a:t>
            </a:r>
          </a:p>
          <a:p>
            <a:pPr marL="0" indent="0" defTabSz="682385" fontAlgn="auto">
              <a:spcAft>
                <a:spcPts val="0"/>
              </a:spcAft>
              <a:buNone/>
              <a:defRPr/>
            </a:pPr>
            <a:r>
              <a:rPr lang="en-US" altLang="en-US" sz="2755" dirty="0">
                <a:solidFill>
                  <a:schemeClr val="tx1">
                    <a:lumMod val="95000"/>
                    <a:lumOff val="5000"/>
                  </a:schemeClr>
                </a:solidFill>
                <a:latin typeface="Consolas" charset="0"/>
                <a:ea typeface="Consolas" charset="0"/>
                <a:cs typeface="Consolas" charset="0"/>
              </a:rPr>
              <a:t>} </a:t>
            </a:r>
          </a:p>
          <a:p>
            <a:pPr marL="0" indent="0" defTabSz="682385" fontAlgn="auto">
              <a:spcAft>
                <a:spcPts val="0"/>
              </a:spcAft>
              <a:buNone/>
              <a:defRPr/>
            </a:pPr>
            <a:r>
              <a:rPr lang="en-US" altLang="en-US" sz="2755" dirty="0">
                <a:solidFill>
                  <a:srgbClr val="4E8F00"/>
                </a:solidFill>
                <a:latin typeface="Consolas" charset="0"/>
                <a:ea typeface="Consolas" charset="0"/>
                <a:cs typeface="Consolas" charset="0"/>
              </a:rPr>
              <a:t>// </a:t>
            </a:r>
            <a:r>
              <a:rPr lang="en-US" altLang="en-US" sz="2755" dirty="0" err="1">
                <a:solidFill>
                  <a:srgbClr val="4E8F00"/>
                </a:solidFill>
                <a:latin typeface="Consolas" charset="0"/>
                <a:ea typeface="Consolas" charset="0"/>
                <a:cs typeface="Consolas" charset="0"/>
              </a:rPr>
              <a:t>myLocalVariable</a:t>
            </a:r>
            <a:r>
              <a:rPr lang="en-US" altLang="en-US" sz="2755" dirty="0">
                <a:solidFill>
                  <a:srgbClr val="4E8F00"/>
                </a:solidFill>
                <a:latin typeface="Consolas" charset="0"/>
                <a:ea typeface="Consolas" charset="0"/>
                <a:cs typeface="Consolas" charset="0"/>
              </a:rPr>
              <a:t> doesn’t exist here</a:t>
            </a:r>
          </a:p>
          <a:p>
            <a:pPr marL="0" indent="0" defTabSz="682385" fontAlgn="auto">
              <a:spcAft>
                <a:spcPts val="0"/>
              </a:spcAft>
              <a:buNone/>
              <a:defRPr/>
            </a:pPr>
            <a:endParaRPr lang="en-US" altLang="en-US" sz="995" dirty="0">
              <a:solidFill>
                <a:schemeClr val="tx1">
                  <a:lumMod val="95000"/>
                  <a:lumOff val="5000"/>
                </a:schemeClr>
              </a:solidFill>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9AA0A609-BCB5-4BCC-B303-759A53C1DDB4}" type="datetime1">
              <a:rPr lang="en-US"/>
              <a:pPr>
                <a:defRPr/>
              </a:pPr>
              <a:t>8/19/20</a:t>
            </a:fld>
            <a:endParaRPr lang="en-US"/>
          </a:p>
        </p:txBody>
      </p:sp>
      <p:sp>
        <p:nvSpPr>
          <p:cNvPr id="3" name="Footer Placeholder 2"/>
          <p:cNvSpPr>
            <a:spLocks noGrp="1"/>
          </p:cNvSpPr>
          <p:nvPr>
            <p:ph type="ftr" sz="quarter" idx="11"/>
          </p:nvPr>
        </p:nvSpPr>
        <p:spPr/>
        <p:txBody>
          <a:bodyPr/>
          <a:lstStyle/>
          <a:p>
            <a:pPr>
              <a:defRPr/>
            </a:pPr>
            <a:r>
              <a:rPr lang="en-US"/>
              <a:t>CSE 1321 Module 5</a:t>
            </a:r>
          </a:p>
        </p:txBody>
      </p:sp>
      <p:sp>
        <p:nvSpPr>
          <p:cNvPr id="4" name="Slide Number Placeholder 3"/>
          <p:cNvSpPr>
            <a:spLocks noGrp="1"/>
          </p:cNvSpPr>
          <p:nvPr>
            <p:ph type="sldNum" sz="quarter" idx="12"/>
          </p:nvPr>
        </p:nvSpPr>
        <p:spPr/>
        <p:txBody>
          <a:bodyPr/>
          <a:lstStyle/>
          <a:p>
            <a:pPr>
              <a:defRPr/>
            </a:pPr>
            <a:fld id="{F0C2A0B8-74F9-3A4D-BE6B-C252FF0F6D4D}" type="slidenum">
              <a:rPr lang="en-US" altLang="en-US"/>
              <a:pPr>
                <a:defRPr/>
              </a:pPr>
              <a:t>23</a:t>
            </a:fld>
            <a:endParaRPr lang="en-US" altLang="en-US"/>
          </a:p>
        </p:txBody>
      </p:sp>
    </p:spTree>
    <p:extLst>
      <p:ext uri="{BB962C8B-B14F-4D97-AF65-F5344CB8AC3E}">
        <p14:creationId xmlns:p14="http://schemas.microsoft.com/office/powerpoint/2010/main" val="44275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Parameters</a:t>
            </a:r>
          </a:p>
        </p:txBody>
      </p:sp>
      <p:sp>
        <p:nvSpPr>
          <p:cNvPr id="40963" name="Rectangle 3"/>
          <p:cNvSpPr>
            <a:spLocks noGrp="1" noChangeArrowheads="1"/>
          </p:cNvSpPr>
          <p:nvPr>
            <p:ph idx="1"/>
          </p:nvPr>
        </p:nvSpPr>
        <p:spPr/>
        <p:txBody>
          <a:bodyPr/>
          <a:lstStyle/>
          <a:p>
            <a:pPr>
              <a:lnSpc>
                <a:spcPct val="80000"/>
              </a:lnSpc>
              <a:buFont typeface="Arial" charset="0"/>
              <a:buChar char="•"/>
            </a:pPr>
            <a:r>
              <a:rPr lang="en-US" altLang="en-US" sz="2909" dirty="0"/>
              <a:t> Methods cannot see each other’s variables (scope)</a:t>
            </a:r>
          </a:p>
          <a:p>
            <a:pPr>
              <a:lnSpc>
                <a:spcPct val="80000"/>
              </a:lnSpc>
              <a:buFont typeface="Arial" charset="0"/>
              <a:buChar char="•"/>
            </a:pPr>
            <a:r>
              <a:rPr lang="en-US" altLang="en-US" sz="2909" dirty="0"/>
              <a:t> Parameters are special variables used to “catch” data being passed</a:t>
            </a:r>
          </a:p>
          <a:p>
            <a:pPr>
              <a:lnSpc>
                <a:spcPct val="80000"/>
              </a:lnSpc>
              <a:buFont typeface="Arial" charset="0"/>
              <a:buChar char="•"/>
            </a:pPr>
            <a:r>
              <a:rPr lang="en-US" altLang="en-US" sz="2909" dirty="0"/>
              <a:t> This is the </a:t>
            </a:r>
            <a:r>
              <a:rPr lang="en-US" altLang="en-US" sz="2909" dirty="0">
                <a:solidFill>
                  <a:srgbClr val="FF0000"/>
                </a:solidFill>
              </a:rPr>
              <a:t>only</a:t>
            </a:r>
            <a:r>
              <a:rPr lang="en-US" altLang="en-US" sz="2909" dirty="0"/>
              <a:t> way the main algorithm and methods have to communicate!</a:t>
            </a:r>
          </a:p>
          <a:p>
            <a:pPr>
              <a:lnSpc>
                <a:spcPct val="80000"/>
              </a:lnSpc>
              <a:buFont typeface="Arial" charset="0"/>
              <a:buChar char="•"/>
            </a:pPr>
            <a:r>
              <a:rPr lang="en-US" altLang="en-US" sz="2909" dirty="0"/>
              <a:t> Located between parentheses ( )</a:t>
            </a:r>
          </a:p>
          <a:p>
            <a:pPr>
              <a:lnSpc>
                <a:spcPct val="80000"/>
              </a:lnSpc>
              <a:buFont typeface="Arial" charset="0"/>
              <a:buChar char="•"/>
            </a:pPr>
            <a:r>
              <a:rPr lang="en-US" altLang="en-US" sz="2909" dirty="0"/>
              <a:t> If no parameters are needed, leave the parentheses empty</a:t>
            </a:r>
          </a:p>
          <a:p>
            <a:pPr eaLnBrk="1" hangingPunct="1">
              <a:lnSpc>
                <a:spcPct val="80000"/>
              </a:lnSpc>
            </a:pPr>
            <a:endParaRPr lang="en-US" altLang="en-US" sz="2909" dirty="0"/>
          </a:p>
        </p:txBody>
      </p:sp>
      <p:sp>
        <p:nvSpPr>
          <p:cNvPr id="2" name="Date Placeholder 1"/>
          <p:cNvSpPr>
            <a:spLocks noGrp="1"/>
          </p:cNvSpPr>
          <p:nvPr>
            <p:ph type="dt" sz="half" idx="10"/>
          </p:nvPr>
        </p:nvSpPr>
        <p:spPr/>
        <p:txBody>
          <a:bodyPr/>
          <a:lstStyle/>
          <a:p>
            <a:pPr>
              <a:defRPr/>
            </a:pPr>
            <a:fld id="{481F3C10-8DC8-49CA-87EE-19D68592AEF9}"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F2BFECDB-BD9D-9A46-A6D0-9EA00DE98DAB}" type="slidenum">
              <a:rPr lang="en-US" altLang="en-US"/>
              <a:pPr>
                <a:defRPr/>
              </a:pPr>
              <a:t>24</a:t>
            </a:fld>
            <a:endParaRPr lang="en-US" altLang="en-US"/>
          </a:p>
        </p:txBody>
      </p:sp>
    </p:spTree>
    <p:extLst>
      <p:ext uri="{BB962C8B-B14F-4D97-AF65-F5344CB8AC3E}">
        <p14:creationId xmlns:p14="http://schemas.microsoft.com/office/powerpoint/2010/main" val="2032812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4286"/>
              <a:t>More on Parameters</a:t>
            </a:r>
          </a:p>
        </p:txBody>
      </p:sp>
      <p:sp>
        <p:nvSpPr>
          <p:cNvPr id="3" name="Content Placeholder 2"/>
          <p:cNvSpPr>
            <a:spLocks noGrp="1"/>
          </p:cNvSpPr>
          <p:nvPr>
            <p:ph idx="1"/>
          </p:nvPr>
        </p:nvSpPr>
        <p:spPr>
          <a:xfrm>
            <a:off x="800100" y="1600200"/>
            <a:ext cx="7543800" cy="4478337"/>
          </a:xfrm>
        </p:spPr>
        <p:txBody>
          <a:bodyPr rtlCol="0">
            <a:normAutofit/>
          </a:bodyPr>
          <a:lstStyle/>
          <a:p>
            <a:pPr marL="170597" indent="-170597" defTabSz="682385" fontAlgn="auto">
              <a:spcAft>
                <a:spcPts val="0"/>
              </a:spcAft>
              <a:buFont typeface="Arial" panose="020B0604020202020204" pitchFamily="34" charset="0"/>
              <a:buChar char="•"/>
              <a:defRPr/>
            </a:pPr>
            <a:r>
              <a:rPr lang="en-US" altLang="en-US" sz="2755" dirty="0">
                <a:solidFill>
                  <a:schemeClr val="tx1"/>
                </a:solidFill>
              </a:rPr>
              <a:t>Variables in the method header are called </a:t>
            </a:r>
            <a:r>
              <a:rPr lang="en-US" altLang="en-US" sz="2755" i="1" dirty="0">
                <a:solidFill>
                  <a:schemeClr val="tx1"/>
                </a:solidFill>
              </a:rPr>
              <a:t>formal parameters</a:t>
            </a:r>
            <a:endParaRPr lang="en-US" altLang="en-US" sz="2755" dirty="0">
              <a:solidFill>
                <a:schemeClr val="tx1"/>
              </a:solidFill>
            </a:endParaRPr>
          </a:p>
          <a:p>
            <a:pPr marL="170597" indent="-170597" defTabSz="682385" fontAlgn="auto">
              <a:spcAft>
                <a:spcPts val="0"/>
              </a:spcAft>
              <a:buFont typeface="Arial" panose="020B0604020202020204" pitchFamily="34" charset="0"/>
              <a:buChar char="•"/>
              <a:defRPr/>
            </a:pPr>
            <a:r>
              <a:rPr lang="en-US" altLang="en-US" sz="2755" dirty="0">
                <a:solidFill>
                  <a:schemeClr val="tx1"/>
                </a:solidFill>
              </a:rPr>
              <a:t>Values passed to the method are called </a:t>
            </a:r>
            <a:r>
              <a:rPr lang="en-US" altLang="en-US" sz="2755" i="1" dirty="0">
                <a:solidFill>
                  <a:schemeClr val="tx1"/>
                </a:solidFill>
              </a:rPr>
              <a:t>actual parameters </a:t>
            </a:r>
            <a:r>
              <a:rPr lang="en-US" altLang="en-US" sz="2755" dirty="0">
                <a:solidFill>
                  <a:schemeClr val="tx1"/>
                </a:solidFill>
              </a:rPr>
              <a:t>or</a:t>
            </a:r>
            <a:r>
              <a:rPr lang="en-US" altLang="en-US" sz="2755" i="1" dirty="0">
                <a:solidFill>
                  <a:schemeClr val="tx1"/>
                </a:solidFill>
              </a:rPr>
              <a:t> arguments</a:t>
            </a:r>
            <a:r>
              <a:rPr lang="en-US" altLang="en-US" sz="2755" dirty="0">
                <a:solidFill>
                  <a:schemeClr val="tx1"/>
                </a:solidFill>
              </a:rPr>
              <a:t>.</a:t>
            </a:r>
          </a:p>
          <a:p>
            <a:pPr marL="170597" indent="-170597" defTabSz="682385" fontAlgn="auto">
              <a:spcAft>
                <a:spcPts val="0"/>
              </a:spcAft>
              <a:buFont typeface="Arial" panose="020B0604020202020204" pitchFamily="34" charset="0"/>
              <a:buChar char="•"/>
              <a:defRPr/>
            </a:pPr>
            <a:r>
              <a:rPr lang="en-US" altLang="en-US" sz="2755" dirty="0">
                <a:solidFill>
                  <a:schemeClr val="tx1"/>
                </a:solidFill>
              </a:rPr>
              <a:t>Arguments passed </a:t>
            </a:r>
            <a:r>
              <a:rPr lang="en-US" altLang="en-US" sz="2755" i="1" dirty="0">
                <a:solidFill>
                  <a:schemeClr val="tx1"/>
                </a:solidFill>
              </a:rPr>
              <a:t>by value</a:t>
            </a:r>
            <a:r>
              <a:rPr lang="en-US" altLang="en-US" sz="2755" dirty="0">
                <a:solidFill>
                  <a:schemeClr val="tx1"/>
                </a:solidFill>
              </a:rPr>
              <a:t> mean that a copy is passed to formal parameter (later)</a:t>
            </a:r>
          </a:p>
          <a:p>
            <a:pPr marL="170597" indent="-170597" defTabSz="682385" fontAlgn="auto">
              <a:spcAft>
                <a:spcPts val="0"/>
              </a:spcAft>
              <a:buFont typeface="Arial" panose="020B0604020202020204" pitchFamily="34" charset="0"/>
              <a:buChar char="•"/>
              <a:defRPr/>
            </a:pPr>
            <a:r>
              <a:rPr lang="en-US" altLang="en-US" sz="2755" dirty="0">
                <a:solidFill>
                  <a:schemeClr val="tx1"/>
                </a:solidFill>
              </a:rPr>
              <a:t>Arguments passed </a:t>
            </a:r>
            <a:r>
              <a:rPr lang="en-US" altLang="en-US" sz="2755" i="1" dirty="0">
                <a:solidFill>
                  <a:schemeClr val="tx1"/>
                </a:solidFill>
              </a:rPr>
              <a:t>by reference</a:t>
            </a:r>
            <a:r>
              <a:rPr lang="en-US" altLang="en-US" sz="2755" dirty="0">
                <a:solidFill>
                  <a:schemeClr val="tx1"/>
                </a:solidFill>
              </a:rPr>
              <a:t> mean the method gets the original and can change it! (later)</a:t>
            </a:r>
          </a:p>
          <a:p>
            <a:pPr marL="170597" indent="-170597" defTabSz="682385" fontAlgn="auto">
              <a:spcAft>
                <a:spcPts val="0"/>
              </a:spcAft>
              <a:buFont typeface="Arial" panose="020B0604020202020204" pitchFamily="34" charset="0"/>
              <a:buChar char="•"/>
              <a:defRPr/>
            </a:pPr>
            <a:r>
              <a:rPr lang="en-US" altLang="en-US" sz="2755" dirty="0">
                <a:solidFill>
                  <a:schemeClr val="tx1"/>
                </a:solidFill>
              </a:rPr>
              <a:t>In Python, all parameters are passed by reference.</a:t>
            </a:r>
            <a:endParaRPr lang="en-US" altLang="en-US" sz="2143" dirty="0">
              <a:solidFill>
                <a:schemeClr val="tx1"/>
              </a:solidFill>
            </a:endParaRPr>
          </a:p>
          <a:p>
            <a:pPr marL="170597" indent="-170597" defTabSz="682385" fontAlgn="auto">
              <a:spcAft>
                <a:spcPts val="0"/>
              </a:spcAft>
              <a:buFont typeface="Arial" panose="020B0604020202020204" pitchFamily="34" charset="0"/>
              <a:buChar char="•"/>
              <a:defRPr/>
            </a:pPr>
            <a:endParaRPr lang="en-US" sz="2090" dirty="0">
              <a:solidFill>
                <a:schemeClr val="tx1"/>
              </a:solidFill>
            </a:endParaRPr>
          </a:p>
        </p:txBody>
      </p:sp>
      <p:sp>
        <p:nvSpPr>
          <p:cNvPr id="4" name="Date Placeholder 3"/>
          <p:cNvSpPr>
            <a:spLocks noGrp="1"/>
          </p:cNvSpPr>
          <p:nvPr>
            <p:ph type="dt" sz="half" idx="10"/>
          </p:nvPr>
        </p:nvSpPr>
        <p:spPr/>
        <p:txBody>
          <a:bodyPr/>
          <a:lstStyle/>
          <a:p>
            <a:pPr>
              <a:defRPr/>
            </a:pPr>
            <a:fld id="{88CE26A5-3952-4216-A384-FA2050B1C6B4}" type="datetime1">
              <a:rPr lang="en-US" altLang="en-US"/>
              <a:pPr>
                <a:defRPr/>
              </a:pPr>
              <a:t>8/19/20</a:t>
            </a:fld>
            <a:endParaRPr lang="en-US" altLang="en-US"/>
          </a:p>
        </p:txBody>
      </p:sp>
      <p:sp>
        <p:nvSpPr>
          <p:cNvPr id="5" name="Footer Placeholder 4"/>
          <p:cNvSpPr>
            <a:spLocks noGrp="1"/>
          </p:cNvSpPr>
          <p:nvPr>
            <p:ph type="ftr" sz="quarter" idx="11"/>
          </p:nvPr>
        </p:nvSpPr>
        <p:spPr/>
        <p:txBody>
          <a:bodyPr/>
          <a:lstStyle/>
          <a:p>
            <a:pPr>
              <a:defRPr/>
            </a:pPr>
            <a:r>
              <a:rPr lang="en-US" altLang="en-US"/>
              <a:t>CSE 1321 Module 5</a:t>
            </a:r>
          </a:p>
        </p:txBody>
      </p:sp>
      <p:sp>
        <p:nvSpPr>
          <p:cNvPr id="6" name="Slide Number Placeholder 5"/>
          <p:cNvSpPr>
            <a:spLocks noGrp="1"/>
          </p:cNvSpPr>
          <p:nvPr>
            <p:ph type="sldNum" sz="quarter" idx="12"/>
          </p:nvPr>
        </p:nvSpPr>
        <p:spPr/>
        <p:txBody>
          <a:bodyPr/>
          <a:lstStyle/>
          <a:p>
            <a:pPr>
              <a:defRPr/>
            </a:pPr>
            <a:fld id="{51EFC9EB-59F2-564B-9D66-8732D06F49C9}" type="slidenum">
              <a:rPr lang="en-US" altLang="en-US"/>
              <a:pPr>
                <a:defRPr/>
              </a:pPr>
              <a:t>25</a:t>
            </a:fld>
            <a:endParaRPr lang="en-US" altLang="en-US"/>
          </a:p>
        </p:txBody>
      </p:sp>
    </p:spTree>
    <p:extLst>
      <p:ext uri="{BB962C8B-B14F-4D97-AF65-F5344CB8AC3E}">
        <p14:creationId xmlns:p14="http://schemas.microsoft.com/office/powerpoint/2010/main" val="116617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500062"/>
            <a:ext cx="7886700" cy="1325563"/>
          </a:xfrm>
        </p:spPr>
        <p:txBody>
          <a:bodyPr rtlCol="0">
            <a:normAutofit/>
          </a:bodyPr>
          <a:lstStyle/>
          <a:p>
            <a:pPr defTabSz="454923" fontAlgn="auto">
              <a:spcAft>
                <a:spcPts val="0"/>
              </a:spcAft>
              <a:defRPr/>
            </a:pPr>
            <a:r>
              <a:rPr lang="en-US" altLang="en-US" sz="4378" dirty="0"/>
              <a:t>Find the Return Type and Parameters</a:t>
            </a:r>
          </a:p>
        </p:txBody>
      </p:sp>
      <p:sp>
        <p:nvSpPr>
          <p:cNvPr id="24579" name="Rectangle 3"/>
          <p:cNvSpPr>
            <a:spLocks noGrp="1" noChangeArrowheads="1"/>
          </p:cNvSpPr>
          <p:nvPr>
            <p:ph idx="1"/>
          </p:nvPr>
        </p:nvSpPr>
        <p:spPr/>
        <p:txBody>
          <a:bodyPr rtlCol="0">
            <a:normAutofit/>
          </a:bodyPr>
          <a:lstStyle/>
          <a:p>
            <a:pPr marL="739251" lvl="1" indent="-170597" defTabSz="454923" fontAlgn="auto">
              <a:spcBef>
                <a:spcPts val="374"/>
              </a:spcBef>
              <a:spcAft>
                <a:spcPts val="0"/>
              </a:spcAft>
              <a:buNone/>
              <a:defRPr/>
            </a:pPr>
            <a:endParaRPr lang="en-US" altLang="en-US" sz="2786" dirty="0">
              <a:solidFill>
                <a:schemeClr val="tx2"/>
              </a:solidFill>
            </a:endParaRPr>
          </a:p>
          <a:p>
            <a:pPr marL="739251" lvl="1" indent="-170597" defTabSz="454923" fontAlgn="auto">
              <a:spcBef>
                <a:spcPts val="374"/>
              </a:spcBef>
              <a:spcAft>
                <a:spcPts val="0"/>
              </a:spcAft>
              <a:buNone/>
              <a:defRPr/>
            </a:pPr>
            <a:r>
              <a:rPr lang="en-US" altLang="en-US" sz="2786" dirty="0">
                <a:solidFill>
                  <a:srgbClr val="0432FF"/>
                </a:solidFill>
              </a:rPr>
              <a:t>void</a:t>
            </a:r>
            <a:r>
              <a:rPr lang="en-US" altLang="en-US" sz="2786" dirty="0"/>
              <a:t> </a:t>
            </a:r>
            <a:r>
              <a:rPr lang="en-US" altLang="en-US" sz="2786" dirty="0" err="1"/>
              <a:t>doSomething</a:t>
            </a:r>
            <a:r>
              <a:rPr lang="en-US" altLang="en-US" sz="2786" dirty="0"/>
              <a:t> (</a:t>
            </a:r>
            <a:r>
              <a:rPr lang="en-US" altLang="en-US" sz="2786" dirty="0" err="1">
                <a:solidFill>
                  <a:srgbClr val="0432FF"/>
                </a:solidFill>
              </a:rPr>
              <a:t>int</a:t>
            </a:r>
            <a:r>
              <a:rPr lang="en-US" altLang="en-US" sz="2786" dirty="0">
                <a:solidFill>
                  <a:srgbClr val="0432FF"/>
                </a:solidFill>
              </a:rPr>
              <a:t> </a:t>
            </a:r>
            <a:r>
              <a:rPr lang="en-US" altLang="en-US" sz="2786" dirty="0"/>
              <a:t>data)</a:t>
            </a:r>
          </a:p>
          <a:p>
            <a:pPr marL="739251" lvl="1" indent="-170597" defTabSz="454923" fontAlgn="auto">
              <a:spcBef>
                <a:spcPts val="374"/>
              </a:spcBef>
              <a:spcAft>
                <a:spcPts val="0"/>
              </a:spcAft>
              <a:buNone/>
              <a:defRPr/>
            </a:pPr>
            <a:r>
              <a:rPr lang="en-US" altLang="en-US" sz="2786" dirty="0">
                <a:solidFill>
                  <a:srgbClr val="0432FF"/>
                </a:solidFill>
              </a:rPr>
              <a:t>double </a:t>
            </a:r>
            <a:r>
              <a:rPr lang="en-US" altLang="en-US" sz="2786" dirty="0"/>
              <a:t>average (</a:t>
            </a:r>
            <a:r>
              <a:rPr lang="en-US" altLang="en-US" sz="2786" dirty="0" err="1">
                <a:solidFill>
                  <a:srgbClr val="0432FF"/>
                </a:solidFill>
              </a:rPr>
              <a:t>int</a:t>
            </a:r>
            <a:r>
              <a:rPr lang="en-US" altLang="en-US" sz="2786" dirty="0">
                <a:solidFill>
                  <a:srgbClr val="0432FF"/>
                </a:solidFill>
              </a:rPr>
              <a:t> </a:t>
            </a:r>
            <a:r>
              <a:rPr lang="en-US" altLang="en-US" sz="2786" dirty="0"/>
              <a:t>num1, </a:t>
            </a:r>
            <a:r>
              <a:rPr lang="en-US" altLang="en-US" sz="2786" dirty="0" err="1">
                <a:solidFill>
                  <a:srgbClr val="0432FF"/>
                </a:solidFill>
              </a:rPr>
              <a:t>int</a:t>
            </a:r>
            <a:r>
              <a:rPr lang="en-US" altLang="en-US" sz="2786" dirty="0">
                <a:solidFill>
                  <a:srgbClr val="0432FF"/>
                </a:solidFill>
              </a:rPr>
              <a:t> </a:t>
            </a:r>
            <a:r>
              <a:rPr lang="en-US" altLang="en-US" sz="2786" dirty="0"/>
              <a:t>num2)</a:t>
            </a:r>
          </a:p>
          <a:p>
            <a:pPr marL="739251" lvl="1" indent="-170597" defTabSz="454923" fontAlgn="auto">
              <a:spcBef>
                <a:spcPts val="374"/>
              </a:spcBef>
              <a:spcAft>
                <a:spcPts val="0"/>
              </a:spcAft>
              <a:buNone/>
              <a:defRPr/>
            </a:pPr>
            <a:r>
              <a:rPr lang="en-US" altLang="en-US" sz="2786" dirty="0" err="1">
                <a:solidFill>
                  <a:srgbClr val="0432FF"/>
                </a:solidFill>
              </a:rPr>
              <a:t>boolean</a:t>
            </a:r>
            <a:r>
              <a:rPr lang="en-US" altLang="en-US" sz="2786" dirty="0">
                <a:solidFill>
                  <a:srgbClr val="0432FF"/>
                </a:solidFill>
              </a:rPr>
              <a:t> </a:t>
            </a:r>
            <a:r>
              <a:rPr lang="en-US" altLang="en-US" sz="2786" dirty="0" err="1"/>
              <a:t>didHePass</a:t>
            </a:r>
            <a:r>
              <a:rPr lang="en-US" altLang="en-US" sz="2786" dirty="0"/>
              <a:t> ( )</a:t>
            </a:r>
          </a:p>
          <a:p>
            <a:pPr marL="739251" lvl="1" indent="-170597" defTabSz="454923" fontAlgn="auto">
              <a:spcBef>
                <a:spcPts val="374"/>
              </a:spcBef>
              <a:spcAft>
                <a:spcPts val="0"/>
              </a:spcAft>
              <a:buNone/>
              <a:defRPr/>
            </a:pPr>
            <a:r>
              <a:rPr lang="en-US" altLang="en-US" sz="2786" dirty="0">
                <a:solidFill>
                  <a:srgbClr val="0432FF"/>
                </a:solidFill>
              </a:rPr>
              <a:t>char </a:t>
            </a:r>
            <a:r>
              <a:rPr lang="en-US" altLang="en-US" sz="2786" dirty="0" err="1"/>
              <a:t>whatWasHisGrade</a:t>
            </a:r>
            <a:r>
              <a:rPr lang="en-US" altLang="en-US" sz="2786" dirty="0"/>
              <a:t> ( )</a:t>
            </a:r>
          </a:p>
          <a:p>
            <a:pPr marL="739251" lvl="1" indent="-170597" defTabSz="454923" fontAlgn="auto">
              <a:spcBef>
                <a:spcPts val="374"/>
              </a:spcBef>
              <a:spcAft>
                <a:spcPts val="0"/>
              </a:spcAft>
              <a:buNone/>
              <a:defRPr/>
            </a:pPr>
            <a:r>
              <a:rPr lang="en-US" altLang="en-US" sz="2786" dirty="0">
                <a:solidFill>
                  <a:srgbClr val="0432FF"/>
                </a:solidFill>
              </a:rPr>
              <a:t>void </a:t>
            </a:r>
            <a:r>
              <a:rPr lang="en-US" altLang="en-US" sz="2786" dirty="0" err="1"/>
              <a:t>scareStudent</a:t>
            </a:r>
            <a:r>
              <a:rPr lang="en-US" altLang="en-US" sz="2786" dirty="0"/>
              <a:t> (</a:t>
            </a:r>
            <a:r>
              <a:rPr lang="en-US" altLang="en-US" sz="2786" dirty="0">
                <a:solidFill>
                  <a:srgbClr val="0432FF"/>
                </a:solidFill>
              </a:rPr>
              <a:t>char</a:t>
            </a:r>
            <a:r>
              <a:rPr lang="en-US" altLang="en-US" sz="2786" dirty="0"/>
              <a:t> </a:t>
            </a:r>
            <a:r>
              <a:rPr lang="en-US" altLang="en-US" sz="2786" dirty="0" err="1"/>
              <a:t>gradeOfStudent</a:t>
            </a:r>
            <a:r>
              <a:rPr lang="en-US" altLang="en-US" sz="2786" dirty="0"/>
              <a:t>)</a:t>
            </a:r>
          </a:p>
        </p:txBody>
      </p:sp>
      <p:sp>
        <p:nvSpPr>
          <p:cNvPr id="2" name="Date Placeholder 1"/>
          <p:cNvSpPr>
            <a:spLocks noGrp="1"/>
          </p:cNvSpPr>
          <p:nvPr>
            <p:ph type="dt" sz="half" idx="10"/>
          </p:nvPr>
        </p:nvSpPr>
        <p:spPr/>
        <p:txBody>
          <a:bodyPr/>
          <a:lstStyle/>
          <a:p>
            <a:pPr>
              <a:defRPr/>
            </a:pPr>
            <a:fld id="{4EE6B8A5-CBE2-4CFA-849C-BA50A8BD4EB1}"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ED4E3A99-C86E-FD45-8C24-A1B1011B6010}" type="slidenum">
              <a:rPr lang="en-US" altLang="en-US"/>
              <a:pPr>
                <a:defRPr/>
              </a:pPr>
              <a:t>26</a:t>
            </a:fld>
            <a:endParaRPr lang="en-US" altLang="en-US"/>
          </a:p>
        </p:txBody>
      </p:sp>
    </p:spTree>
    <p:extLst>
      <p:ext uri="{BB962C8B-B14F-4D97-AF65-F5344CB8AC3E}">
        <p14:creationId xmlns:p14="http://schemas.microsoft.com/office/powerpoint/2010/main" val="204095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409048"/>
            <a:ext cx="8240780" cy="1326884"/>
          </a:xfrm>
        </p:spPr>
        <p:txBody>
          <a:bodyPr rtlCol="0">
            <a:normAutofit/>
          </a:bodyPr>
          <a:lstStyle/>
          <a:p>
            <a:pPr defTabSz="454923" fontAlgn="auto">
              <a:spcAft>
                <a:spcPts val="0"/>
              </a:spcAft>
              <a:defRPr/>
            </a:pPr>
            <a:r>
              <a:rPr lang="en-US" altLang="en-US" sz="4378" dirty="0"/>
              <a:t>Getting the Method to Work for You</a:t>
            </a:r>
          </a:p>
        </p:txBody>
      </p:sp>
      <p:sp>
        <p:nvSpPr>
          <p:cNvPr id="44035" name="Rectangle 3"/>
          <p:cNvSpPr>
            <a:spLocks noGrp="1" noChangeArrowheads="1"/>
          </p:cNvSpPr>
          <p:nvPr>
            <p:ph idx="1"/>
          </p:nvPr>
        </p:nvSpPr>
        <p:spPr/>
        <p:txBody>
          <a:bodyPr/>
          <a:lstStyle/>
          <a:p>
            <a:pPr eaLnBrk="1" hangingPunct="1"/>
            <a:r>
              <a:rPr lang="en-US" altLang="en-US" sz="2909" dirty="0"/>
              <a:t>Call it by name</a:t>
            </a:r>
          </a:p>
          <a:p>
            <a:pPr eaLnBrk="1" hangingPunct="1"/>
            <a:r>
              <a:rPr lang="en-US" altLang="en-US" sz="2909" dirty="0"/>
              <a:t>Pass it the right stuff</a:t>
            </a:r>
          </a:p>
          <a:p>
            <a:pPr lvl="1" eaLnBrk="1" hangingPunct="1"/>
            <a:r>
              <a:rPr lang="en-US" altLang="en-US" sz="2449" dirty="0"/>
              <a:t>Pass the right </a:t>
            </a:r>
            <a:r>
              <a:rPr lang="en-US" altLang="en-US" sz="2449" u="sng" dirty="0"/>
              <a:t>number</a:t>
            </a:r>
            <a:r>
              <a:rPr lang="en-US" altLang="en-US" sz="2449" dirty="0"/>
              <a:t> of parameters</a:t>
            </a:r>
          </a:p>
          <a:p>
            <a:pPr lvl="1" eaLnBrk="1" hangingPunct="1"/>
            <a:r>
              <a:rPr lang="en-US" altLang="en-US" sz="2449" dirty="0"/>
              <a:t>If it expects two things, pass it two things!</a:t>
            </a:r>
          </a:p>
          <a:p>
            <a:pPr lvl="1" eaLnBrk="1" hangingPunct="1"/>
            <a:r>
              <a:rPr lang="en-US" altLang="en-US" sz="2449" dirty="0"/>
              <a:t>Pass the right </a:t>
            </a:r>
            <a:r>
              <a:rPr lang="en-US" altLang="en-US" sz="2449" u="sng" dirty="0"/>
              <a:t>type</a:t>
            </a:r>
            <a:r>
              <a:rPr lang="en-US" altLang="en-US" sz="2449" dirty="0"/>
              <a:t> of parameters</a:t>
            </a:r>
          </a:p>
          <a:p>
            <a:pPr lvl="1" eaLnBrk="1" hangingPunct="1"/>
            <a:r>
              <a:rPr lang="en-US" altLang="en-US" sz="2449" dirty="0"/>
              <a:t>If it expects a char, don’t pass it a double!</a:t>
            </a:r>
          </a:p>
          <a:p>
            <a:pPr lvl="1" eaLnBrk="1" hangingPunct="1"/>
            <a:r>
              <a:rPr lang="en-US" altLang="en-US" sz="2449" dirty="0"/>
              <a:t>Parameters must match </a:t>
            </a:r>
            <a:r>
              <a:rPr lang="en-US" altLang="en-US" sz="2449" dirty="0">
                <a:solidFill>
                  <a:srgbClr val="FF0000"/>
                </a:solidFill>
              </a:rPr>
              <a:t>exactly</a:t>
            </a:r>
          </a:p>
          <a:p>
            <a:pPr eaLnBrk="1" hangingPunct="1"/>
            <a:r>
              <a:rPr lang="en-US" altLang="en-US" sz="2909" dirty="0"/>
              <a:t>If it returns something, do something with it!</a:t>
            </a:r>
          </a:p>
        </p:txBody>
      </p:sp>
      <p:sp>
        <p:nvSpPr>
          <p:cNvPr id="2" name="Date Placeholder 1"/>
          <p:cNvSpPr>
            <a:spLocks noGrp="1"/>
          </p:cNvSpPr>
          <p:nvPr>
            <p:ph type="dt" sz="half" idx="10"/>
          </p:nvPr>
        </p:nvSpPr>
        <p:spPr/>
        <p:txBody>
          <a:bodyPr/>
          <a:lstStyle/>
          <a:p>
            <a:pPr>
              <a:defRPr/>
            </a:pPr>
            <a:fld id="{DAD68285-EA86-4B21-B36F-6801AA104253}"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BDBFAC65-9505-B34D-9E34-0B9B4CB7911B}" type="slidenum">
              <a:rPr lang="en-US" altLang="en-US"/>
              <a:pPr>
                <a:defRPr/>
              </a:pPr>
              <a:t>27</a:t>
            </a:fld>
            <a:endParaRPr lang="en-US" altLang="en-US"/>
          </a:p>
        </p:txBody>
      </p:sp>
    </p:spTree>
    <p:extLst>
      <p:ext uri="{BB962C8B-B14F-4D97-AF65-F5344CB8AC3E}">
        <p14:creationId xmlns:p14="http://schemas.microsoft.com/office/powerpoint/2010/main" val="64983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01DFC92-96A7-494A-8138-5A75C163BB0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32770" name="Rectangle 2"/>
          <p:cNvSpPr>
            <a:spLocks noGrp="1" noChangeArrowheads="1"/>
          </p:cNvSpPr>
          <p:nvPr>
            <p:ph type="title"/>
          </p:nvPr>
        </p:nvSpPr>
        <p:spPr/>
        <p:txBody>
          <a:bodyPr/>
          <a:lstStyle/>
          <a:p>
            <a:pPr eaLnBrk="1" hangingPunct="1">
              <a:defRPr/>
            </a:pPr>
            <a:r>
              <a:rPr lang="en-US" altLang="es-PE" dirty="0"/>
              <a:t>Example</a:t>
            </a:r>
            <a:br>
              <a:rPr lang="en-US" altLang="es-PE" dirty="0"/>
            </a:br>
            <a:r>
              <a:rPr lang="en-US" altLang="es-PE" sz="2143" dirty="0"/>
              <a:t>(always start at main)</a:t>
            </a:r>
          </a:p>
        </p:txBody>
      </p:sp>
      <p:sp>
        <p:nvSpPr>
          <p:cNvPr id="21507"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endParaRPr lang="en-US" altLang="es-PE" dirty="0">
              <a:latin typeface="Consolas" charset="0"/>
              <a:ea typeface="Consolas" charset="0"/>
              <a:cs typeface="Consolas" charset="0"/>
            </a:endParaRP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a:t>
            </a:r>
          </a:p>
          <a:p>
            <a:pPr lvl="1" eaLnBrk="1" hangingPunct="1">
              <a:buFontTx/>
              <a:buNone/>
            </a:pPr>
            <a:r>
              <a:rPr lang="en-US" altLang="es-PE" dirty="0">
                <a:latin typeface="Consolas" charset="0"/>
                <a:ea typeface="Consolas" charset="0"/>
                <a:cs typeface="Consolas" charset="0"/>
              </a:rPr>
              <a:t>	result1 = average (num1, num2);</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1508"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21509"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510" name="Line 6"/>
          <p:cNvSpPr>
            <a:spLocks noChangeShapeType="1"/>
          </p:cNvSpPr>
          <p:nvPr/>
        </p:nvSpPr>
        <p:spPr bwMode="auto">
          <a:xfrm>
            <a:off x="228599" y="28956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1511"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1512"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1513"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1514"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1515" name="Text Box 11"/>
          <p:cNvSpPr txBox="1">
            <a:spLocks noChangeArrowheads="1"/>
          </p:cNvSpPr>
          <p:nvPr/>
        </p:nvSpPr>
        <p:spPr bwMode="auto">
          <a:xfrm>
            <a:off x="3276600" y="6395370"/>
            <a:ext cx="530568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Note: the average function is currently </a:t>
            </a:r>
            <a:r>
              <a:rPr lang="en-US" altLang="es-PE" sz="1837">
                <a:solidFill>
                  <a:srgbClr val="FF0000"/>
                </a:solidFill>
              </a:rPr>
              <a:t>inactive</a:t>
            </a:r>
          </a:p>
        </p:txBody>
      </p:sp>
      <p:pic>
        <p:nvPicPr>
          <p:cNvPr id="12"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4E16E8F4-51A1-684A-8F15-534392C729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Tree>
    <p:extLst>
      <p:ext uri="{BB962C8B-B14F-4D97-AF65-F5344CB8AC3E}">
        <p14:creationId xmlns:p14="http://schemas.microsoft.com/office/powerpoint/2010/main" val="663713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63D93235-6DFA-D14B-B888-F99721CD9A3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3" name="Picture 10" descr="Java Logo">
            <a:extLst>
              <a:ext uri="{FF2B5EF4-FFF2-40B4-BE49-F238E27FC236}">
                <a16:creationId xmlns:a16="http://schemas.microsoft.com/office/drawing/2014/main" id="{3B692F7E-D9EE-684B-8867-26167AC200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 Sharp Logo">
            <a:extLst>
              <a:ext uri="{FF2B5EF4-FFF2-40B4-BE49-F238E27FC236}">
                <a16:creationId xmlns:a16="http://schemas.microsoft.com/office/drawing/2014/main" id="{E6DF79C7-6E35-4D46-906E-B225415F7E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A logo showing C++" title="C++ Logo">
            <a:extLst>
              <a:ext uri="{FF2B5EF4-FFF2-40B4-BE49-F238E27FC236}">
                <a16:creationId xmlns:a16="http://schemas.microsoft.com/office/drawing/2014/main" id="{4D5F82EA-6CC9-4542-A7BC-EDD6DD738F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3794"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(declare variables)</a:t>
            </a:r>
            <a:endParaRPr lang="en-US" altLang="es-PE"/>
          </a:p>
        </p:txBody>
      </p:sp>
      <p:sp>
        <p:nvSpPr>
          <p:cNvPr id="22531"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2532"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22533"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535"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36"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37"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2538"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2539" name="Text Box 11"/>
          <p:cNvSpPr txBox="1">
            <a:spLocks noChangeArrowheads="1"/>
          </p:cNvSpPr>
          <p:nvPr/>
        </p:nvSpPr>
        <p:spPr bwMode="auto">
          <a:xfrm>
            <a:off x="3405509" y="6231012"/>
            <a:ext cx="530568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Note: the average function is currently </a:t>
            </a:r>
            <a:r>
              <a:rPr lang="en-US" altLang="es-PE" sz="1837">
                <a:solidFill>
                  <a:srgbClr val="FF0000"/>
                </a:solidFill>
              </a:rPr>
              <a:t>inactive</a:t>
            </a:r>
          </a:p>
        </p:txBody>
      </p:sp>
      <p:sp>
        <p:nvSpPr>
          <p:cNvPr id="22540" name="Rectangle 12"/>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41" name="Rectangle 13"/>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42" name="Rectangle 14"/>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43" name="Text Box 18"/>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2544" name="Text Box 19"/>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2545" name="Text Box 20"/>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2546" name="Rectangle 24"/>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47" name="Rectangle 25"/>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2548" name="WordArt 26"/>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2549" name="Text Box 27"/>
          <p:cNvSpPr txBox="1">
            <a:spLocks noChangeArrowheads="1"/>
          </p:cNvSpPr>
          <p:nvPr/>
        </p:nvSpPr>
        <p:spPr bwMode="auto">
          <a:xfrm>
            <a:off x="1164872" y="520385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2550" name="Text Box 28"/>
          <p:cNvSpPr txBox="1">
            <a:spLocks noChangeArrowheads="1"/>
          </p:cNvSpPr>
          <p:nvPr/>
        </p:nvSpPr>
        <p:spPr bwMode="auto">
          <a:xfrm>
            <a:off x="1731107" y="520142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2551" name="Text Box 29"/>
          <p:cNvSpPr txBox="1">
            <a:spLocks noChangeArrowheads="1"/>
          </p:cNvSpPr>
          <p:nvPr/>
        </p:nvSpPr>
        <p:spPr bwMode="auto">
          <a:xfrm>
            <a:off x="2314353" y="520142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4" name="Line 6"/>
          <p:cNvSpPr>
            <a:spLocks noChangeShapeType="1"/>
          </p:cNvSpPr>
          <p:nvPr/>
        </p:nvSpPr>
        <p:spPr bwMode="auto">
          <a:xfrm>
            <a:off x="228599" y="28956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2685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s-PE" b="1" dirty="0"/>
              <a:t>Terminology</a:t>
            </a:r>
          </a:p>
        </p:txBody>
      </p:sp>
      <p:sp>
        <p:nvSpPr>
          <p:cNvPr id="4099" name="Rectangle 3"/>
          <p:cNvSpPr>
            <a:spLocks noGrp="1" noChangeArrowheads="1"/>
          </p:cNvSpPr>
          <p:nvPr>
            <p:ph idx="1"/>
          </p:nvPr>
        </p:nvSpPr>
        <p:spPr/>
        <p:txBody>
          <a:bodyPr/>
          <a:lstStyle/>
          <a:p>
            <a:pPr eaLnBrk="1" hangingPunct="1">
              <a:lnSpc>
                <a:spcPct val="90000"/>
              </a:lnSpc>
            </a:pPr>
            <a:r>
              <a:rPr lang="en-US" altLang="es-PE" sz="2400" dirty="0"/>
              <a:t>A </a:t>
            </a:r>
            <a:r>
              <a:rPr lang="en-US" altLang="es-PE" sz="2400" u="sng" dirty="0"/>
              <a:t>function</a:t>
            </a:r>
            <a:r>
              <a:rPr lang="en-US" altLang="es-PE" sz="2400" dirty="0"/>
              <a:t> or </a:t>
            </a:r>
            <a:r>
              <a:rPr lang="en-US" altLang="es-PE" sz="2400" u="sng" dirty="0"/>
              <a:t>method</a:t>
            </a:r>
            <a:r>
              <a:rPr lang="en-US" altLang="es-PE" sz="2400" dirty="0"/>
              <a:t> is a logical grouping of statements</a:t>
            </a:r>
          </a:p>
          <a:p>
            <a:pPr eaLnBrk="1" hangingPunct="1">
              <a:lnSpc>
                <a:spcPct val="90000"/>
              </a:lnSpc>
            </a:pPr>
            <a:r>
              <a:rPr lang="en-US" altLang="es-PE" sz="2400" dirty="0"/>
              <a:t>Reusable chunks of code</a:t>
            </a:r>
          </a:p>
          <a:p>
            <a:pPr lvl="1" eaLnBrk="1" hangingPunct="1">
              <a:lnSpc>
                <a:spcPct val="90000"/>
              </a:lnSpc>
            </a:pPr>
            <a:r>
              <a:rPr lang="en-US" altLang="es-PE" sz="2400" dirty="0"/>
              <a:t>Write once</a:t>
            </a:r>
          </a:p>
          <a:p>
            <a:pPr lvl="1" eaLnBrk="1" hangingPunct="1">
              <a:lnSpc>
                <a:spcPct val="90000"/>
              </a:lnSpc>
            </a:pPr>
            <a:r>
              <a:rPr lang="en-US" altLang="es-PE" sz="2400" dirty="0"/>
              <a:t>Call as many times as you like</a:t>
            </a:r>
          </a:p>
          <a:p>
            <a:pPr eaLnBrk="1" hangingPunct="1">
              <a:lnSpc>
                <a:spcPct val="90000"/>
              </a:lnSpc>
            </a:pPr>
            <a:r>
              <a:rPr lang="en-US" altLang="es-PE" sz="2400" dirty="0"/>
              <a:t>Benefits</a:t>
            </a:r>
          </a:p>
          <a:p>
            <a:pPr lvl="1" eaLnBrk="1" hangingPunct="1">
              <a:lnSpc>
                <a:spcPct val="90000"/>
              </a:lnSpc>
            </a:pPr>
            <a:r>
              <a:rPr lang="en-US" altLang="es-PE" sz="2400" dirty="0"/>
              <a:t>Reusable</a:t>
            </a:r>
          </a:p>
          <a:p>
            <a:pPr lvl="1" eaLnBrk="1" hangingPunct="1">
              <a:lnSpc>
                <a:spcPct val="90000"/>
              </a:lnSpc>
            </a:pPr>
            <a:r>
              <a:rPr lang="en-US" altLang="es-PE" sz="2400" dirty="0"/>
              <a:t>Easy to work at higher level of abstraction</a:t>
            </a:r>
          </a:p>
          <a:p>
            <a:pPr lvl="1" eaLnBrk="1" hangingPunct="1">
              <a:lnSpc>
                <a:spcPct val="90000"/>
              </a:lnSpc>
            </a:pPr>
            <a:r>
              <a:rPr lang="en-US" altLang="es-PE" sz="2400" dirty="0"/>
              <a:t>Reduces complexity</a:t>
            </a:r>
          </a:p>
          <a:p>
            <a:pPr lvl="1" eaLnBrk="1" hangingPunct="1">
              <a:lnSpc>
                <a:spcPct val="90000"/>
              </a:lnSpc>
            </a:pPr>
            <a:r>
              <a:rPr lang="en-US" altLang="es-PE" sz="2400" dirty="0"/>
              <a:t>Reduces size of code</a:t>
            </a:r>
          </a:p>
        </p:txBody>
      </p:sp>
    </p:spTree>
    <p:extLst>
      <p:ext uri="{BB962C8B-B14F-4D97-AF65-F5344CB8AC3E}">
        <p14:creationId xmlns:p14="http://schemas.microsoft.com/office/powerpoint/2010/main" val="1953008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8B580C8D-7C4B-2A4C-B238-5B082FC7E27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8" name="Picture 10" descr="Java Logo">
            <a:extLst>
              <a:ext uri="{FF2B5EF4-FFF2-40B4-BE49-F238E27FC236}">
                <a16:creationId xmlns:a16="http://schemas.microsoft.com/office/drawing/2014/main" id="{CB8A2C8C-7D13-3C47-BE97-D3B863DF9B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 Sharp Logo">
            <a:extLst>
              <a:ext uri="{FF2B5EF4-FFF2-40B4-BE49-F238E27FC236}">
                <a16:creationId xmlns:a16="http://schemas.microsoft.com/office/drawing/2014/main" id="{3E9D0D52-B9F8-4F4D-B283-F2B9C06CB6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logo showing C++" title="C++ Logo">
            <a:extLst>
              <a:ext uri="{FF2B5EF4-FFF2-40B4-BE49-F238E27FC236}">
                <a16:creationId xmlns:a16="http://schemas.microsoft.com/office/drawing/2014/main" id="{D05E781F-6DDD-3E40-9BAC-0547B8276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5842"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(declare variables)</a:t>
            </a:r>
            <a:endParaRPr lang="en-US" altLang="es-PE"/>
          </a:p>
        </p:txBody>
      </p:sp>
      <p:sp>
        <p:nvSpPr>
          <p:cNvPr id="23555"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3556"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23557"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59"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0"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1"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3562"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3563" name="Text Box 11"/>
          <p:cNvSpPr txBox="1">
            <a:spLocks noChangeArrowheads="1"/>
          </p:cNvSpPr>
          <p:nvPr/>
        </p:nvSpPr>
        <p:spPr bwMode="auto">
          <a:xfrm>
            <a:off x="3405509" y="6231012"/>
            <a:ext cx="530568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Note: the average function is currently </a:t>
            </a:r>
            <a:r>
              <a:rPr lang="en-US" altLang="es-PE" sz="1837">
                <a:solidFill>
                  <a:srgbClr val="FF0000"/>
                </a:solidFill>
              </a:rPr>
              <a:t>inactive</a:t>
            </a:r>
          </a:p>
        </p:txBody>
      </p:sp>
      <p:sp>
        <p:nvSpPr>
          <p:cNvPr id="23564" name="Rectangle 12"/>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5" name="Rectangle 13"/>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6" name="Rectangle 14"/>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7" name="Rectangle 15"/>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8" name="Rectangle 16"/>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69" name="Text Box 17"/>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3570" name="Text Box 18"/>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3571" name="Text Box 19"/>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3572" name="Text Box 20"/>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3573" name="Text Box 21"/>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3574" name="Rectangle 22"/>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75" name="Rectangle 23"/>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3576" name="WordArt 24"/>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3577" name="Text Box 25"/>
          <p:cNvSpPr txBox="1">
            <a:spLocks noChangeArrowheads="1"/>
          </p:cNvSpPr>
          <p:nvPr/>
        </p:nvSpPr>
        <p:spPr bwMode="auto">
          <a:xfrm>
            <a:off x="1164872" y="520385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3578" name="Text Box 26"/>
          <p:cNvSpPr txBox="1">
            <a:spLocks noChangeArrowheads="1"/>
          </p:cNvSpPr>
          <p:nvPr/>
        </p:nvSpPr>
        <p:spPr bwMode="auto">
          <a:xfrm>
            <a:off x="1731107" y="520142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3579" name="Text Box 27"/>
          <p:cNvSpPr txBox="1">
            <a:spLocks noChangeArrowheads="1"/>
          </p:cNvSpPr>
          <p:nvPr/>
        </p:nvSpPr>
        <p:spPr bwMode="auto">
          <a:xfrm>
            <a:off x="2314353" y="5201421"/>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3580" name="Text Box 28"/>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3581" name="Text Box 29"/>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0" name="Line 6"/>
          <p:cNvSpPr>
            <a:spLocks noChangeShapeType="1"/>
          </p:cNvSpPr>
          <p:nvPr/>
        </p:nvSpPr>
        <p:spPr bwMode="auto">
          <a:xfrm>
            <a:off x="228599" y="32004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608789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A294777-2E4E-E146-8341-4E651E00EB6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8" name="Picture 10" descr="Java Logo">
            <a:extLst>
              <a:ext uri="{FF2B5EF4-FFF2-40B4-BE49-F238E27FC236}">
                <a16:creationId xmlns:a16="http://schemas.microsoft.com/office/drawing/2014/main" id="{0FB67393-0DE8-C74D-9B61-DDC08B724B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 Sharp Logo">
            <a:extLst>
              <a:ext uri="{FF2B5EF4-FFF2-40B4-BE49-F238E27FC236}">
                <a16:creationId xmlns:a16="http://schemas.microsoft.com/office/drawing/2014/main" id="{94E3A612-0B2F-C448-A49D-1A778093AF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logo showing C++" title="C++ Logo">
            <a:extLst>
              <a:ext uri="{FF2B5EF4-FFF2-40B4-BE49-F238E27FC236}">
                <a16:creationId xmlns:a16="http://schemas.microsoft.com/office/drawing/2014/main" id="{F9862784-4879-B148-BF8E-5BEC24A16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6866" name="Rectangle 2"/>
          <p:cNvSpPr>
            <a:spLocks noGrp="1" noChangeArrowheads="1"/>
          </p:cNvSpPr>
          <p:nvPr>
            <p:ph type="title"/>
          </p:nvPr>
        </p:nvSpPr>
        <p:spPr/>
        <p:txBody>
          <a:bodyPr/>
          <a:lstStyle/>
          <a:p>
            <a:pPr eaLnBrk="1" hangingPunct="1">
              <a:defRPr/>
            </a:pPr>
            <a:r>
              <a:rPr lang="en-US" altLang="es-PE"/>
              <a:t>Example</a:t>
            </a:r>
          </a:p>
        </p:txBody>
      </p:sp>
      <p:sp>
        <p:nvSpPr>
          <p:cNvPr id="24579"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4580"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24581"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583"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84"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85"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4586"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4587" name="Text Box 11"/>
          <p:cNvSpPr txBox="1">
            <a:spLocks noChangeArrowheads="1"/>
          </p:cNvSpPr>
          <p:nvPr/>
        </p:nvSpPr>
        <p:spPr bwMode="auto">
          <a:xfrm>
            <a:off x="3405509" y="6231012"/>
            <a:ext cx="530568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Note: the average function is currently </a:t>
            </a:r>
            <a:r>
              <a:rPr lang="en-US" altLang="es-PE" sz="1837">
                <a:solidFill>
                  <a:srgbClr val="FF0000"/>
                </a:solidFill>
              </a:rPr>
              <a:t>inactive</a:t>
            </a:r>
          </a:p>
        </p:txBody>
      </p:sp>
      <p:sp>
        <p:nvSpPr>
          <p:cNvPr id="24588" name="Rectangle 12"/>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89" name="Rectangle 13"/>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90" name="Rectangle 14"/>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91" name="Rectangle 15"/>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92" name="Rectangle 16"/>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93" name="Text Box 17"/>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4594" name="Text Box 18"/>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4595" name="Text Box 19"/>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4596" name="Text Box 20"/>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4597" name="Text Box 21"/>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4598" name="Rectangle 22"/>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599" name="Rectangle 23"/>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4600" name="WordArt 24"/>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4601" name="Text Box 25"/>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FF0000"/>
                </a:solidFill>
              </a:rPr>
              <a:t>5</a:t>
            </a:r>
          </a:p>
        </p:txBody>
      </p:sp>
      <p:sp>
        <p:nvSpPr>
          <p:cNvPr id="24602" name="Text Box 26"/>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FF0000"/>
                </a:solidFill>
              </a:rPr>
              <a:t>7</a:t>
            </a:r>
          </a:p>
        </p:txBody>
      </p:sp>
      <p:sp>
        <p:nvSpPr>
          <p:cNvPr id="24603" name="Text Box 27"/>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FF0000"/>
                </a:solidFill>
              </a:rPr>
              <a:t>4</a:t>
            </a:r>
          </a:p>
        </p:txBody>
      </p:sp>
      <p:sp>
        <p:nvSpPr>
          <p:cNvPr id="24604" name="Text Box 28"/>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4605" name="Text Box 29"/>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0" name="Line 6"/>
          <p:cNvSpPr>
            <a:spLocks noChangeShapeType="1"/>
          </p:cNvSpPr>
          <p:nvPr/>
        </p:nvSpPr>
        <p:spPr bwMode="auto">
          <a:xfrm>
            <a:off x="228599" y="35052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584165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062A37E-3DE5-C340-8688-DCF814CDD330}"/>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4" name="Picture 10" descr="Java Logo">
            <a:extLst>
              <a:ext uri="{FF2B5EF4-FFF2-40B4-BE49-F238E27FC236}">
                <a16:creationId xmlns:a16="http://schemas.microsoft.com/office/drawing/2014/main" id="{874481C6-5EEB-6747-97EF-FC6CA18ED6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 Sharp Logo">
            <a:extLst>
              <a:ext uri="{FF2B5EF4-FFF2-40B4-BE49-F238E27FC236}">
                <a16:creationId xmlns:a16="http://schemas.microsoft.com/office/drawing/2014/main" id="{9DE36BE4-4AF2-6042-BE53-61DDB633BC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logo showing C++" title="C++ Logo">
            <a:extLst>
              <a:ext uri="{FF2B5EF4-FFF2-40B4-BE49-F238E27FC236}">
                <a16:creationId xmlns:a16="http://schemas.microsoft.com/office/drawing/2014/main" id="{2D359CA5-800A-DC47-9091-273F3D2855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7890"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(call the function)</a:t>
            </a:r>
            <a:endParaRPr lang="en-US" altLang="es-PE"/>
          </a:p>
        </p:txBody>
      </p:sp>
      <p:sp>
        <p:nvSpPr>
          <p:cNvPr id="25603"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latin typeface="Consolas" charset="0"/>
                <a:ea typeface="Consolas" charset="0"/>
                <a:cs typeface="Consolas" charset="0"/>
              </a:rPr>
              <a:t> 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t>
            </a:r>
            <a:r>
              <a:rPr lang="en-US" altLang="es-PE" dirty="0">
                <a:solidFill>
                  <a:srgbClr val="FF0000"/>
                </a:solidFill>
                <a:latin typeface="Consolas" charset="0"/>
                <a:ea typeface="Consolas" charset="0"/>
                <a:cs typeface="Consolas" charset="0"/>
              </a:rPr>
              <a:t>average</a:t>
            </a:r>
            <a:r>
              <a:rPr lang="en-US" altLang="es-PE" dirty="0">
                <a:latin typeface="Consolas" charset="0"/>
                <a:ea typeface="Consolas" charset="0"/>
                <a:cs typeface="Consolas" charset="0"/>
              </a:rPr>
              <a:t> (num1, num2);</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5604"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chemeClr val="tx2"/>
                </a:solidFill>
              </a:rPr>
              <a:t>double</a:t>
            </a:r>
            <a:r>
              <a:rPr lang="en-US" altLang="es-PE" sz="2143"/>
              <a:t> average (</a:t>
            </a:r>
            <a:r>
              <a:rPr lang="en-US" altLang="es-PE" sz="2143">
                <a:solidFill>
                  <a:schemeClr val="tx2"/>
                </a:solidFill>
              </a:rPr>
              <a:t>int</a:t>
            </a:r>
            <a:r>
              <a:rPr lang="en-US" altLang="es-PE" sz="2143"/>
              <a:t> x, </a:t>
            </a:r>
            <a:r>
              <a:rPr lang="en-US" altLang="es-PE" sz="2143">
                <a:solidFill>
                  <a:schemeClr val="tx2"/>
                </a:solidFill>
              </a:rPr>
              <a:t>int</a:t>
            </a:r>
            <a:r>
              <a:rPr lang="en-US" altLang="es-PE" sz="2143"/>
              <a:t> y) {</a:t>
            </a:r>
          </a:p>
          <a:p>
            <a:pPr eaLnBrk="1" hangingPunct="1"/>
            <a:r>
              <a:rPr lang="en-US" altLang="es-PE" sz="2143"/>
              <a:t>    </a:t>
            </a:r>
            <a:r>
              <a:rPr lang="en-US" altLang="es-PE" sz="2143">
                <a:solidFill>
                  <a:schemeClr val="tx2"/>
                </a:solidFill>
              </a:rPr>
              <a:t>return</a:t>
            </a:r>
            <a:r>
              <a:rPr lang="en-US" altLang="es-PE" sz="2143"/>
              <a:t> ( (x+y) / 2);</a:t>
            </a:r>
          </a:p>
          <a:p>
            <a:pPr eaLnBrk="1" hangingPunct="1"/>
            <a:r>
              <a:rPr lang="en-US" altLang="es-PE" sz="2143"/>
              <a:t>}</a:t>
            </a:r>
          </a:p>
        </p:txBody>
      </p:sp>
      <p:sp>
        <p:nvSpPr>
          <p:cNvPr id="25605"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07"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08"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09"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5610"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5611" name="Rectangle 12"/>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12" name="Rectangle 13"/>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13" name="Rectangle 14"/>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14" name="Rectangle 15"/>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15" name="Rectangle 16"/>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16" name="Text Box 17"/>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5617" name="Text Box 18"/>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5618" name="Text Box 19"/>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5619" name="Text Box 20"/>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5620" name="Text Box 21"/>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5621" name="Rectangle 22"/>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22" name="Rectangle 23"/>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5623" name="WordArt 24"/>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5624" name="Text Box 25"/>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5625" name="Text Box 26"/>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5626" name="Text Box 27"/>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25627" name="Text Box 28"/>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5628" name="Text Box 29"/>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5629" name="Text Box 30"/>
          <p:cNvSpPr txBox="1">
            <a:spLocks noChangeArrowheads="1"/>
          </p:cNvSpPr>
          <p:nvPr/>
        </p:nvSpPr>
        <p:spPr bwMode="auto">
          <a:xfrm>
            <a:off x="6798056" y="3548081"/>
            <a:ext cx="1768689"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FF0000"/>
                </a:solidFill>
              </a:rPr>
              <a:t>WAKE UP!</a:t>
            </a:r>
          </a:p>
        </p:txBody>
      </p:sp>
      <p:sp>
        <p:nvSpPr>
          <p:cNvPr id="30" name="Line 6"/>
          <p:cNvSpPr>
            <a:spLocks noChangeShapeType="1"/>
          </p:cNvSpPr>
          <p:nvPr/>
        </p:nvSpPr>
        <p:spPr bwMode="auto">
          <a:xfrm>
            <a:off x="228599" y="38100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406484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305B4CA-7DE9-0240-9408-28D00DB4B388}"/>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8" name="Picture 10" descr="Java Logo">
            <a:extLst>
              <a:ext uri="{FF2B5EF4-FFF2-40B4-BE49-F238E27FC236}">
                <a16:creationId xmlns:a16="http://schemas.microsoft.com/office/drawing/2014/main" id="{0167C9CA-07EA-7045-8EE4-45AB03BA5C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 Sharp Logo">
            <a:extLst>
              <a:ext uri="{FF2B5EF4-FFF2-40B4-BE49-F238E27FC236}">
                <a16:creationId xmlns:a16="http://schemas.microsoft.com/office/drawing/2014/main" id="{CBDDA491-CA71-7D4F-B55C-CFCD16FAEE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logo showing C++" title="C++ Logo">
            <a:extLst>
              <a:ext uri="{FF2B5EF4-FFF2-40B4-BE49-F238E27FC236}">
                <a16:creationId xmlns:a16="http://schemas.microsoft.com/office/drawing/2014/main" id="{ABB274F0-96AC-F948-9DA0-0997E4A26F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8914"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(data passing)</a:t>
            </a:r>
            <a:endParaRPr lang="en-US" altLang="es-PE"/>
          </a:p>
        </p:txBody>
      </p:sp>
      <p:sp>
        <p:nvSpPr>
          <p:cNvPr id="26627"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a:t>
            </a:r>
            <a:r>
              <a:rPr lang="en-US" altLang="es-PE" dirty="0">
                <a:solidFill>
                  <a:srgbClr val="FF0000"/>
                </a:solidFill>
                <a:latin typeface="Consolas" charset="0"/>
                <a:ea typeface="Consolas" charset="0"/>
                <a:cs typeface="Consolas" charset="0"/>
              </a:rPr>
              <a:t>num1</a:t>
            </a:r>
            <a:r>
              <a:rPr lang="en-US" altLang="es-PE" dirty="0">
                <a:latin typeface="Consolas" charset="0"/>
                <a:ea typeface="Consolas" charset="0"/>
                <a:cs typeface="Consolas" charset="0"/>
              </a:rPr>
              <a:t>, </a:t>
            </a:r>
            <a:r>
              <a:rPr lang="en-US" altLang="es-PE" dirty="0">
                <a:solidFill>
                  <a:schemeClr val="tx2"/>
                </a:solidFill>
                <a:latin typeface="Consolas" charset="0"/>
                <a:ea typeface="Consolas" charset="0"/>
                <a:cs typeface="Consolas" charset="0"/>
              </a:rPr>
              <a:t>num2</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26628"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26629"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1"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2"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3" name="Text Box 9"/>
          <p:cNvSpPr txBox="1">
            <a:spLocks noChangeArrowheads="1"/>
          </p:cNvSpPr>
          <p:nvPr/>
        </p:nvSpPr>
        <p:spPr bwMode="auto">
          <a:xfrm>
            <a:off x="697302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6634" name="Text Box 10"/>
          <p:cNvSpPr txBox="1">
            <a:spLocks noChangeArrowheads="1"/>
          </p:cNvSpPr>
          <p:nvPr/>
        </p:nvSpPr>
        <p:spPr bwMode="auto">
          <a:xfrm>
            <a:off x="760487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6635"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6"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7"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8"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39"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40"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6641"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6642"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6643"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6644"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6645"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46"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6647"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6648"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6649"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6650"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26651" name="Text Box 27"/>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6652"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6653" name="Freeform 30"/>
          <p:cNvSpPr>
            <a:spLocks/>
          </p:cNvSpPr>
          <p:nvPr/>
        </p:nvSpPr>
        <p:spPr bwMode="auto">
          <a:xfrm>
            <a:off x="3638806" y="2449634"/>
            <a:ext cx="3616125" cy="1983036"/>
          </a:xfrm>
          <a:custGeom>
            <a:avLst/>
            <a:gdLst>
              <a:gd name="T0" fmla="*/ 0 w 1488"/>
              <a:gd name="T1" fmla="*/ 838200 h 816"/>
              <a:gd name="T2" fmla="*/ 1524000 w 1488"/>
              <a:gd name="T3" fmla="*/ 76200 h 816"/>
              <a:gd name="T4" fmla="*/ 2362200 w 1488"/>
              <a:gd name="T5" fmla="*/ 1295400 h 816"/>
              <a:gd name="T6" fmla="*/ 0 60000 65536"/>
              <a:gd name="T7" fmla="*/ 0 60000 65536"/>
              <a:gd name="T8" fmla="*/ 0 60000 65536"/>
            </a:gdLst>
            <a:ahLst/>
            <a:cxnLst>
              <a:cxn ang="T6">
                <a:pos x="T0" y="T1"/>
              </a:cxn>
              <a:cxn ang="T7">
                <a:pos x="T2" y="T3"/>
              </a:cxn>
              <a:cxn ang="T8">
                <a:pos x="T4" y="T5"/>
              </a:cxn>
            </a:cxnLst>
            <a:rect l="0" t="0" r="r" b="b"/>
            <a:pathLst>
              <a:path w="1488" h="816">
                <a:moveTo>
                  <a:pt x="0" y="528"/>
                </a:moveTo>
                <a:cubicBezTo>
                  <a:pt x="356" y="264"/>
                  <a:pt x="712" y="0"/>
                  <a:pt x="960" y="48"/>
                </a:cubicBezTo>
                <a:cubicBezTo>
                  <a:pt x="1208" y="96"/>
                  <a:pt x="1348" y="456"/>
                  <a:pt x="1488" y="81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32"/>
          <p:cNvSpPr>
            <a:spLocks noChangeShapeType="1"/>
          </p:cNvSpPr>
          <p:nvPr/>
        </p:nvSpPr>
        <p:spPr bwMode="auto">
          <a:xfrm>
            <a:off x="7254931" y="4432670"/>
            <a:ext cx="116649" cy="23329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55" name="Freeform 34"/>
          <p:cNvSpPr>
            <a:spLocks/>
          </p:cNvSpPr>
          <p:nvPr/>
        </p:nvSpPr>
        <p:spPr bwMode="auto">
          <a:xfrm>
            <a:off x="4338701" y="2449634"/>
            <a:ext cx="3616125" cy="1983036"/>
          </a:xfrm>
          <a:custGeom>
            <a:avLst/>
            <a:gdLst>
              <a:gd name="T0" fmla="*/ 0 w 1488"/>
              <a:gd name="T1" fmla="*/ 838200 h 816"/>
              <a:gd name="T2" fmla="*/ 1524000 w 1488"/>
              <a:gd name="T3" fmla="*/ 76200 h 816"/>
              <a:gd name="T4" fmla="*/ 2362200 w 1488"/>
              <a:gd name="T5" fmla="*/ 1295400 h 816"/>
              <a:gd name="T6" fmla="*/ 0 60000 65536"/>
              <a:gd name="T7" fmla="*/ 0 60000 65536"/>
              <a:gd name="T8" fmla="*/ 0 60000 65536"/>
            </a:gdLst>
            <a:ahLst/>
            <a:cxnLst>
              <a:cxn ang="T6">
                <a:pos x="T0" y="T1"/>
              </a:cxn>
              <a:cxn ang="T7">
                <a:pos x="T2" y="T3"/>
              </a:cxn>
              <a:cxn ang="T8">
                <a:pos x="T4" y="T5"/>
              </a:cxn>
            </a:cxnLst>
            <a:rect l="0" t="0" r="r" b="b"/>
            <a:pathLst>
              <a:path w="1488" h="816">
                <a:moveTo>
                  <a:pt x="0" y="528"/>
                </a:moveTo>
                <a:cubicBezTo>
                  <a:pt x="356" y="264"/>
                  <a:pt x="712" y="0"/>
                  <a:pt x="960" y="48"/>
                </a:cubicBezTo>
                <a:cubicBezTo>
                  <a:pt x="1208" y="96"/>
                  <a:pt x="1348" y="456"/>
                  <a:pt x="1488" y="816"/>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5"/>
          <p:cNvSpPr>
            <a:spLocks noChangeShapeType="1"/>
          </p:cNvSpPr>
          <p:nvPr/>
        </p:nvSpPr>
        <p:spPr bwMode="auto">
          <a:xfrm>
            <a:off x="7954826" y="4432670"/>
            <a:ext cx="116649" cy="23329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57" name="Text Box 36"/>
          <p:cNvSpPr txBox="1">
            <a:spLocks noChangeArrowheads="1"/>
          </p:cNvSpPr>
          <p:nvPr/>
        </p:nvSpPr>
        <p:spPr bwMode="auto">
          <a:xfrm>
            <a:off x="707995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6658" name="Text Box 37"/>
          <p:cNvSpPr txBox="1">
            <a:spLocks noChangeArrowheads="1"/>
          </p:cNvSpPr>
          <p:nvPr/>
        </p:nvSpPr>
        <p:spPr bwMode="auto">
          <a:xfrm>
            <a:off x="777985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Tree>
    <p:extLst>
      <p:ext uri="{BB962C8B-B14F-4D97-AF65-F5344CB8AC3E}">
        <p14:creationId xmlns:p14="http://schemas.microsoft.com/office/powerpoint/2010/main" val="2002296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0098581C-4B4E-524C-95C8-17F521914230}"/>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6" name="Picture 10" descr="Java Logo">
            <a:extLst>
              <a:ext uri="{FF2B5EF4-FFF2-40B4-BE49-F238E27FC236}">
                <a16:creationId xmlns:a16="http://schemas.microsoft.com/office/drawing/2014/main" id="{DBB35219-C3BD-2547-AD9F-63BD0A24B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 Sharp Logo">
            <a:extLst>
              <a:ext uri="{FF2B5EF4-FFF2-40B4-BE49-F238E27FC236}">
                <a16:creationId xmlns:a16="http://schemas.microsoft.com/office/drawing/2014/main" id="{7378E755-3F56-164D-A4BA-170C88F25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A logo showing C++" title="C++ Logo">
            <a:extLst>
              <a:ext uri="{FF2B5EF4-FFF2-40B4-BE49-F238E27FC236}">
                <a16:creationId xmlns:a16="http://schemas.microsoft.com/office/drawing/2014/main" id="{179D6133-B7A8-0547-9CBE-886C836F0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39938"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(main falls asleep)</a:t>
            </a:r>
            <a:endParaRPr lang="en-US" altLang="es-PE"/>
          </a:p>
        </p:txBody>
      </p:sp>
      <p:sp>
        <p:nvSpPr>
          <p:cNvPr id="27651"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chemeClr val="tx1">
                    <a:lumMod val="50000"/>
                    <a:lumOff val="50000"/>
                  </a:schemeClr>
                </a:solidFill>
                <a:latin typeface="Consolas" charset="0"/>
                <a:ea typeface="Consolas" charset="0"/>
                <a:cs typeface="Consolas" charset="0"/>
              </a:rPr>
              <a:t>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MAIN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int</a:t>
            </a:r>
            <a:r>
              <a:rPr lang="en-US" altLang="es-PE" dirty="0">
                <a:solidFill>
                  <a:schemeClr val="tx1">
                    <a:lumMod val="50000"/>
                    <a:lumOff val="50000"/>
                  </a:schemeClr>
                </a:solidFill>
                <a:latin typeface="Consolas" charset="0"/>
                <a:ea typeface="Consolas" charset="0"/>
                <a:cs typeface="Consolas" charset="0"/>
              </a:rPr>
              <a:t> num1, num2, num3;</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double result1, result2;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num1 = 5; num2 = 7; num3 = 4;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result1 = average (num1, num2);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result2 = average (num3, num1);</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eaLnBrk="1" hangingPunct="1">
              <a:buFontTx/>
              <a:buNone/>
            </a:pPr>
            <a:endParaRPr lang="en-US" altLang="es-PE" sz="1800" dirty="0">
              <a:solidFill>
                <a:schemeClr val="tx1">
                  <a:lumMod val="50000"/>
                  <a:lumOff val="50000"/>
                </a:schemeClr>
              </a:solidFill>
              <a:latin typeface="Consolas" charset="0"/>
              <a:ea typeface="Consolas" charset="0"/>
              <a:cs typeface="Consolas" charset="0"/>
            </a:endParaRPr>
          </a:p>
        </p:txBody>
      </p:sp>
      <p:sp>
        <p:nvSpPr>
          <p:cNvPr id="27652"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27653"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655"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56"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57" name="Text Box 9"/>
          <p:cNvSpPr txBox="1">
            <a:spLocks noChangeArrowheads="1"/>
          </p:cNvSpPr>
          <p:nvPr/>
        </p:nvSpPr>
        <p:spPr bwMode="auto">
          <a:xfrm>
            <a:off x="697302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7658" name="Text Box 10"/>
          <p:cNvSpPr txBox="1">
            <a:spLocks noChangeArrowheads="1"/>
          </p:cNvSpPr>
          <p:nvPr/>
        </p:nvSpPr>
        <p:spPr bwMode="auto">
          <a:xfrm>
            <a:off x="760487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7659"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60"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61"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62"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63"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64"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7665"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7666"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7667"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7668"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7669"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70"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7671"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7672"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7673"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7674"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27675" name="Text Box 27"/>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7676"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7677" name="Text Box 33"/>
          <p:cNvSpPr txBox="1">
            <a:spLocks noChangeArrowheads="1"/>
          </p:cNvSpPr>
          <p:nvPr/>
        </p:nvSpPr>
        <p:spPr bwMode="auto">
          <a:xfrm>
            <a:off x="707995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7678" name="Text Box 34"/>
          <p:cNvSpPr txBox="1">
            <a:spLocks noChangeArrowheads="1"/>
          </p:cNvSpPr>
          <p:nvPr/>
        </p:nvSpPr>
        <p:spPr bwMode="auto">
          <a:xfrm>
            <a:off x="777985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7679" name="Text Box 35"/>
          <p:cNvSpPr txBox="1">
            <a:spLocks noChangeArrowheads="1"/>
          </p:cNvSpPr>
          <p:nvPr/>
        </p:nvSpPr>
        <p:spPr bwMode="auto">
          <a:xfrm>
            <a:off x="3964453" y="6231012"/>
            <a:ext cx="333886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The function is now ACTIVE</a:t>
            </a:r>
          </a:p>
        </p:txBody>
      </p:sp>
      <p:sp>
        <p:nvSpPr>
          <p:cNvPr id="32" name="Line 6"/>
          <p:cNvSpPr>
            <a:spLocks noChangeShapeType="1"/>
          </p:cNvSpPr>
          <p:nvPr/>
        </p:nvSpPr>
        <p:spPr bwMode="auto">
          <a:xfrm>
            <a:off x="4434840" y="54102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885753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9AB1DD8F-66B9-A241-BBE2-9F6A512A2DB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6" name="Picture 10" descr="Java Logo">
            <a:extLst>
              <a:ext uri="{FF2B5EF4-FFF2-40B4-BE49-F238E27FC236}">
                <a16:creationId xmlns:a16="http://schemas.microsoft.com/office/drawing/2014/main" id="{5707A95E-29F1-0945-AE83-3BC4CD2ACF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 Sharp Logo">
            <a:extLst>
              <a:ext uri="{FF2B5EF4-FFF2-40B4-BE49-F238E27FC236}">
                <a16:creationId xmlns:a16="http://schemas.microsoft.com/office/drawing/2014/main" id="{BD85075E-3262-7449-ADFB-1D49947B6D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A logo showing C++" title="C++ Logo">
            <a:extLst>
              <a:ext uri="{FF2B5EF4-FFF2-40B4-BE49-F238E27FC236}">
                <a16:creationId xmlns:a16="http://schemas.microsoft.com/office/drawing/2014/main" id="{E1070A14-3B39-144B-B5DD-DA4C369C41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0962"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(function is doin’ its thing)</a:t>
            </a:r>
            <a:endParaRPr lang="en-US" altLang="es-PE"/>
          </a:p>
        </p:txBody>
      </p:sp>
      <p:sp>
        <p:nvSpPr>
          <p:cNvPr id="28675"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chemeClr val="tx1">
                    <a:lumMod val="50000"/>
                    <a:lumOff val="50000"/>
                  </a:schemeClr>
                </a:solidFill>
                <a:latin typeface="Consolas" charset="0"/>
                <a:ea typeface="Consolas" charset="0"/>
                <a:cs typeface="Consolas" charset="0"/>
              </a:rPr>
              <a:t>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MAIN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int</a:t>
            </a:r>
            <a:r>
              <a:rPr lang="en-US" altLang="es-PE" dirty="0">
                <a:solidFill>
                  <a:schemeClr val="tx1">
                    <a:lumMod val="50000"/>
                    <a:lumOff val="50000"/>
                  </a:schemeClr>
                </a:solidFill>
                <a:latin typeface="Consolas" charset="0"/>
                <a:ea typeface="Consolas" charset="0"/>
                <a:cs typeface="Consolas" charset="0"/>
              </a:rPr>
              <a:t> num1, num2, num3;</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double result1, result2;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num1 = 5; num2 = 7; num3 = 4;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result1 = average (num1, num2);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result2 = average (num3, num1);</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eaLnBrk="1" hangingPunct="1">
              <a:buFontTx/>
              <a:buNone/>
            </a:pPr>
            <a:endParaRPr lang="en-US" altLang="es-PE" sz="1800" dirty="0">
              <a:solidFill>
                <a:schemeClr val="tx1">
                  <a:lumMod val="50000"/>
                  <a:lumOff val="50000"/>
                </a:schemeClr>
              </a:solidFill>
              <a:latin typeface="Consolas" charset="0"/>
              <a:ea typeface="Consolas" charset="0"/>
              <a:cs typeface="Consolas" charset="0"/>
            </a:endParaRPr>
          </a:p>
        </p:txBody>
      </p:sp>
      <p:sp>
        <p:nvSpPr>
          <p:cNvPr id="28676"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28677"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679"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0"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1" name="Text Box 9"/>
          <p:cNvSpPr txBox="1">
            <a:spLocks noChangeArrowheads="1"/>
          </p:cNvSpPr>
          <p:nvPr/>
        </p:nvSpPr>
        <p:spPr bwMode="auto">
          <a:xfrm>
            <a:off x="697302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8682" name="Text Box 10"/>
          <p:cNvSpPr txBox="1">
            <a:spLocks noChangeArrowheads="1"/>
          </p:cNvSpPr>
          <p:nvPr/>
        </p:nvSpPr>
        <p:spPr bwMode="auto">
          <a:xfrm>
            <a:off x="760487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8683"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4"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5"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6"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7"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88"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8689"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8690"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8691"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8692"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8693"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94"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8695"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8696"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8697"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8698"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28699" name="Text Box 27"/>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8700"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8701" name="Text Box 29"/>
          <p:cNvSpPr txBox="1">
            <a:spLocks noChangeArrowheads="1"/>
          </p:cNvSpPr>
          <p:nvPr/>
        </p:nvSpPr>
        <p:spPr bwMode="auto">
          <a:xfrm>
            <a:off x="707995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8702" name="Text Box 30"/>
          <p:cNvSpPr txBox="1">
            <a:spLocks noChangeArrowheads="1"/>
          </p:cNvSpPr>
          <p:nvPr/>
        </p:nvSpPr>
        <p:spPr bwMode="auto">
          <a:xfrm>
            <a:off x="777985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8703" name="Text Box 31"/>
          <p:cNvSpPr txBox="1">
            <a:spLocks noChangeArrowheads="1"/>
          </p:cNvSpPr>
          <p:nvPr/>
        </p:nvSpPr>
        <p:spPr bwMode="auto">
          <a:xfrm>
            <a:off x="3964453" y="6231012"/>
            <a:ext cx="304923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5 + 7 is 12;  12 / 2 == </a:t>
            </a:r>
            <a:r>
              <a:rPr lang="en-US" altLang="es-PE" sz="1837">
                <a:solidFill>
                  <a:srgbClr val="FF0000"/>
                </a:solidFill>
              </a:rPr>
              <a:t>6</a:t>
            </a:r>
          </a:p>
        </p:txBody>
      </p:sp>
      <p:sp>
        <p:nvSpPr>
          <p:cNvPr id="32" name="Line 6"/>
          <p:cNvSpPr>
            <a:spLocks noChangeShapeType="1"/>
          </p:cNvSpPr>
          <p:nvPr/>
        </p:nvSpPr>
        <p:spPr bwMode="auto">
          <a:xfrm>
            <a:off x="4419600" y="57150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423582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C0356AA-DBEE-F044-B200-5A0D1D31195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7" name="Picture 10" descr="Java Logo">
            <a:extLst>
              <a:ext uri="{FF2B5EF4-FFF2-40B4-BE49-F238E27FC236}">
                <a16:creationId xmlns:a16="http://schemas.microsoft.com/office/drawing/2014/main" id="{67A9B9A6-F1EF-2044-88A0-0087C416D0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C Sharp Logo">
            <a:extLst>
              <a:ext uri="{FF2B5EF4-FFF2-40B4-BE49-F238E27FC236}">
                <a16:creationId xmlns:a16="http://schemas.microsoft.com/office/drawing/2014/main" id="{76EFB394-2CCB-A049-BA9E-48208F0247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logo showing C++" title="C++ Logo">
            <a:extLst>
              <a:ext uri="{FF2B5EF4-FFF2-40B4-BE49-F238E27FC236}">
                <a16:creationId xmlns:a16="http://schemas.microsoft.com/office/drawing/2014/main" id="{CA787B04-FE67-7547-95F2-B99ADE533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1986"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(function finishes and passes info back)</a:t>
            </a:r>
            <a:endParaRPr lang="en-US" altLang="es-PE"/>
          </a:p>
        </p:txBody>
      </p:sp>
      <p:sp>
        <p:nvSpPr>
          <p:cNvPr id="29699"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chemeClr val="tx1">
                    <a:lumMod val="50000"/>
                    <a:lumOff val="50000"/>
                  </a:schemeClr>
                </a:solidFill>
                <a:latin typeface="Consolas" charset="0"/>
                <a:ea typeface="Consolas" charset="0"/>
                <a:cs typeface="Consolas" charset="0"/>
              </a:rPr>
              <a:t>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MAIN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int</a:t>
            </a:r>
            <a:r>
              <a:rPr lang="en-US" altLang="es-PE" dirty="0">
                <a:solidFill>
                  <a:schemeClr val="tx1">
                    <a:lumMod val="50000"/>
                    <a:lumOff val="50000"/>
                  </a:schemeClr>
                </a:solidFill>
                <a:latin typeface="Consolas" charset="0"/>
                <a:ea typeface="Consolas" charset="0"/>
                <a:cs typeface="Consolas" charset="0"/>
              </a:rPr>
              <a:t> num1, num2, num3;</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double result1, result2;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num1 = 5; num2 = 7; num3 = 4;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result1 = average (num1, num2);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result2 = average (num3, num1);</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eaLnBrk="1" hangingPunct="1">
              <a:buFontTx/>
              <a:buNone/>
            </a:pPr>
            <a:endParaRPr lang="en-US" altLang="es-PE" sz="1800" dirty="0">
              <a:solidFill>
                <a:schemeClr val="tx1">
                  <a:lumMod val="50000"/>
                  <a:lumOff val="50000"/>
                </a:schemeClr>
              </a:solidFill>
              <a:latin typeface="Consolas" charset="0"/>
              <a:ea typeface="Consolas" charset="0"/>
              <a:cs typeface="Consolas" charset="0"/>
            </a:endParaRPr>
          </a:p>
        </p:txBody>
      </p:sp>
      <p:sp>
        <p:nvSpPr>
          <p:cNvPr id="29700"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29701"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702"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03"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04" name="Text Box 9"/>
          <p:cNvSpPr txBox="1">
            <a:spLocks noChangeArrowheads="1"/>
          </p:cNvSpPr>
          <p:nvPr/>
        </p:nvSpPr>
        <p:spPr bwMode="auto">
          <a:xfrm>
            <a:off x="697302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29705" name="Text Box 10"/>
          <p:cNvSpPr txBox="1">
            <a:spLocks noChangeArrowheads="1"/>
          </p:cNvSpPr>
          <p:nvPr/>
        </p:nvSpPr>
        <p:spPr bwMode="auto">
          <a:xfrm>
            <a:off x="7604879" y="4432670"/>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29706"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07"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08"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09"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10"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11"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29712"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29713"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29714"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29715"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29716"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17"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29718"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29719"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9720"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9721"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29722" name="Text Box 27"/>
          <p:cNvSpPr txBox="1">
            <a:spLocks noChangeArrowheads="1"/>
          </p:cNvSpPr>
          <p:nvPr/>
        </p:nvSpPr>
        <p:spPr bwMode="auto">
          <a:xfrm>
            <a:off x="1381160"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9723"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29724" name="Text Box 29"/>
          <p:cNvSpPr txBox="1">
            <a:spLocks noChangeArrowheads="1"/>
          </p:cNvSpPr>
          <p:nvPr/>
        </p:nvSpPr>
        <p:spPr bwMode="auto">
          <a:xfrm>
            <a:off x="707995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9725" name="Text Box 30"/>
          <p:cNvSpPr txBox="1">
            <a:spLocks noChangeArrowheads="1"/>
          </p:cNvSpPr>
          <p:nvPr/>
        </p:nvSpPr>
        <p:spPr bwMode="auto">
          <a:xfrm>
            <a:off x="777985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29726" name="Text Box 31"/>
          <p:cNvSpPr txBox="1">
            <a:spLocks noChangeArrowheads="1"/>
          </p:cNvSpPr>
          <p:nvPr/>
        </p:nvSpPr>
        <p:spPr bwMode="auto">
          <a:xfrm>
            <a:off x="3964453" y="6231012"/>
            <a:ext cx="304923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008000"/>
                </a:solidFill>
              </a:rPr>
              <a:t>// 5 + 7 is 12;  12 / 2 == </a:t>
            </a:r>
            <a:r>
              <a:rPr lang="en-US" altLang="es-PE" sz="1837">
                <a:solidFill>
                  <a:srgbClr val="FF0000"/>
                </a:solidFill>
              </a:rPr>
              <a:t>6</a:t>
            </a:r>
          </a:p>
        </p:txBody>
      </p:sp>
      <p:sp>
        <p:nvSpPr>
          <p:cNvPr id="29727" name="Freeform 33"/>
          <p:cNvSpPr>
            <a:spLocks/>
          </p:cNvSpPr>
          <p:nvPr/>
        </p:nvSpPr>
        <p:spPr bwMode="auto">
          <a:xfrm>
            <a:off x="2239016" y="3849424"/>
            <a:ext cx="3032879" cy="1866387"/>
          </a:xfrm>
          <a:custGeom>
            <a:avLst/>
            <a:gdLst>
              <a:gd name="T0" fmla="*/ 1981200 w 1248"/>
              <a:gd name="T1" fmla="*/ 1219200 h 768"/>
              <a:gd name="T2" fmla="*/ 762000 w 1248"/>
              <a:gd name="T3" fmla="*/ 914400 h 768"/>
              <a:gd name="T4" fmla="*/ 457200 w 1248"/>
              <a:gd name="T5" fmla="*/ 304800 h 768"/>
              <a:gd name="T6" fmla="*/ 0 w 1248"/>
              <a:gd name="T7" fmla="*/ 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768">
                <a:moveTo>
                  <a:pt x="1248" y="768"/>
                </a:moveTo>
                <a:cubicBezTo>
                  <a:pt x="944" y="720"/>
                  <a:pt x="640" y="672"/>
                  <a:pt x="480" y="576"/>
                </a:cubicBezTo>
                <a:cubicBezTo>
                  <a:pt x="320" y="480"/>
                  <a:pt x="368" y="288"/>
                  <a:pt x="288" y="192"/>
                </a:cubicBezTo>
                <a:cubicBezTo>
                  <a:pt x="208" y="96"/>
                  <a:pt x="104" y="48"/>
                  <a:pt x="0" y="0"/>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Text Box 34"/>
          <p:cNvSpPr txBox="1">
            <a:spLocks noChangeArrowheads="1"/>
          </p:cNvSpPr>
          <p:nvPr/>
        </p:nvSpPr>
        <p:spPr bwMode="auto">
          <a:xfrm>
            <a:off x="3731154" y="5064520"/>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FF0000"/>
                </a:solidFill>
              </a:rPr>
              <a:t>6</a:t>
            </a:r>
          </a:p>
        </p:txBody>
      </p:sp>
      <p:sp>
        <p:nvSpPr>
          <p:cNvPr id="29729" name="Line 36"/>
          <p:cNvSpPr>
            <a:spLocks noChangeShapeType="1"/>
          </p:cNvSpPr>
          <p:nvPr/>
        </p:nvSpPr>
        <p:spPr bwMode="auto">
          <a:xfrm flipH="1">
            <a:off x="2122367" y="3849424"/>
            <a:ext cx="11664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138495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9816CA6-8704-CD4F-BEFA-47EC9B6DA979}"/>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4" name="Picture 10" descr="Java Logo">
            <a:extLst>
              <a:ext uri="{FF2B5EF4-FFF2-40B4-BE49-F238E27FC236}">
                <a16:creationId xmlns:a16="http://schemas.microsoft.com/office/drawing/2014/main" id="{FC380B4F-323C-F644-972B-2E1CC2BA20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 Sharp Logo">
            <a:extLst>
              <a:ext uri="{FF2B5EF4-FFF2-40B4-BE49-F238E27FC236}">
                <a16:creationId xmlns:a16="http://schemas.microsoft.com/office/drawing/2014/main" id="{733C32ED-9CF0-814D-A6A6-3929A404CE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logo showing C++" title="C++ Logo">
            <a:extLst>
              <a:ext uri="{FF2B5EF4-FFF2-40B4-BE49-F238E27FC236}">
                <a16:creationId xmlns:a16="http://schemas.microsoft.com/office/drawing/2014/main" id="{0423353F-15FA-1B42-88DC-278A64F777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3010"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(main wakes back up; average sleeps)</a:t>
            </a:r>
            <a:endParaRPr lang="en-US" altLang="es-PE"/>
          </a:p>
        </p:txBody>
      </p:sp>
      <p:sp>
        <p:nvSpPr>
          <p:cNvPr id="30723"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a:solidFill>
                  <a:srgbClr val="FF0000"/>
                </a:solidFill>
                <a:latin typeface="Consolas" charset="0"/>
                <a:ea typeface="Consolas" charset="0"/>
                <a:cs typeface="Consolas" charset="0"/>
              </a:rPr>
              <a:t>result1</a:t>
            </a:r>
            <a:r>
              <a:rPr lang="en-US" altLang="es-PE" dirty="0">
                <a:latin typeface="Consolas" charset="0"/>
                <a:ea typeface="Consolas" charset="0"/>
                <a:cs typeface="Consolas" charset="0"/>
              </a:rPr>
              <a:t> = average (num1, num2); </a:t>
            </a:r>
            <a:r>
              <a:rPr lang="en-US" altLang="es-PE" dirty="0">
                <a:solidFill>
                  <a:srgbClr val="008000"/>
                </a:solidFill>
                <a:latin typeface="Consolas" charset="0"/>
                <a:ea typeface="Consolas" charset="0"/>
                <a:cs typeface="Consolas" charset="0"/>
              </a:rPr>
              <a:t>// 6</a:t>
            </a:r>
          </a:p>
          <a:p>
            <a:pPr lvl="1" eaLnBrk="1" hangingPunct="1">
              <a:buFontTx/>
              <a:buNone/>
            </a:pPr>
            <a:r>
              <a:rPr lang="en-US" altLang="es-PE" dirty="0">
                <a:latin typeface="Consolas" charset="0"/>
                <a:ea typeface="Consolas" charset="0"/>
                <a:cs typeface="Consolas" charset="0"/>
              </a:rPr>
              <a:t>	result2 = average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0724"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30725"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27"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28"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29"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0730"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0731"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32"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33"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34"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35"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36"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0737"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0738"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0739"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0740"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0741"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42"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0743"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0744"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0745"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0746"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0747"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solidFill>
                  <a:srgbClr val="FF0000"/>
                </a:solidFill>
              </a:rPr>
              <a:t>6</a:t>
            </a:r>
          </a:p>
        </p:txBody>
      </p:sp>
      <p:sp>
        <p:nvSpPr>
          <p:cNvPr id="30748"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0749" name="Text Box 29"/>
          <p:cNvSpPr txBox="1">
            <a:spLocks noChangeArrowheads="1"/>
          </p:cNvSpPr>
          <p:nvPr/>
        </p:nvSpPr>
        <p:spPr bwMode="auto">
          <a:xfrm>
            <a:off x="6798056" y="3548081"/>
            <a:ext cx="989373"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4D4D4D"/>
                </a:solidFill>
              </a:rPr>
              <a:t>sleep</a:t>
            </a:r>
          </a:p>
        </p:txBody>
      </p:sp>
      <p:sp>
        <p:nvSpPr>
          <p:cNvPr id="30" name="Line 6"/>
          <p:cNvSpPr>
            <a:spLocks noChangeShapeType="1"/>
          </p:cNvSpPr>
          <p:nvPr/>
        </p:nvSpPr>
        <p:spPr bwMode="auto">
          <a:xfrm>
            <a:off x="228599" y="38100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2018314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BE83166-BEE8-E34A-9D43-58EC2CA149E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4" name="Picture 10" descr="Java Logo">
            <a:extLst>
              <a:ext uri="{FF2B5EF4-FFF2-40B4-BE49-F238E27FC236}">
                <a16:creationId xmlns:a16="http://schemas.microsoft.com/office/drawing/2014/main" id="{B6532279-CE22-724D-938C-978039151F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 Sharp Logo">
            <a:extLst>
              <a:ext uri="{FF2B5EF4-FFF2-40B4-BE49-F238E27FC236}">
                <a16:creationId xmlns:a16="http://schemas.microsoft.com/office/drawing/2014/main" id="{2EAA8FB3-4291-DD4C-BB22-C437FD7393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logo showing C++" title="C++ Logo">
            <a:extLst>
              <a:ext uri="{FF2B5EF4-FFF2-40B4-BE49-F238E27FC236}">
                <a16:creationId xmlns:a16="http://schemas.microsoft.com/office/drawing/2014/main" id="{DA079E8D-802F-0A41-8004-36129E801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4034"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a:t>
            </a:r>
            <a:r>
              <a:rPr lang="en-US" altLang="es-PE" sz="2143">
                <a:solidFill>
                  <a:srgbClr val="FF0000"/>
                </a:solidFill>
              </a:rPr>
              <a:t>re-using </a:t>
            </a:r>
            <a:r>
              <a:rPr lang="en-US" altLang="es-PE" sz="2143"/>
              <a:t>the average function with num3 and num1)</a:t>
            </a:r>
            <a:endParaRPr lang="en-US" altLang="es-PE"/>
          </a:p>
        </p:txBody>
      </p:sp>
      <p:sp>
        <p:nvSpPr>
          <p:cNvPr id="31747"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 </a:t>
            </a:r>
            <a:r>
              <a:rPr lang="en-US" altLang="es-PE" dirty="0">
                <a:solidFill>
                  <a:srgbClr val="008000"/>
                </a:solidFill>
                <a:latin typeface="Consolas" charset="0"/>
                <a:ea typeface="Consolas" charset="0"/>
                <a:cs typeface="Consolas" charset="0"/>
              </a:rPr>
              <a:t>// 6</a:t>
            </a:r>
          </a:p>
          <a:p>
            <a:pPr lvl="1" eaLnBrk="1" hangingPunct="1">
              <a:buFontTx/>
              <a:buNone/>
            </a:pPr>
            <a:r>
              <a:rPr lang="en-US" altLang="es-PE" dirty="0">
                <a:latin typeface="Consolas" charset="0"/>
                <a:ea typeface="Consolas" charset="0"/>
                <a:cs typeface="Consolas" charset="0"/>
              </a:rPr>
              <a:t>	result2 = </a:t>
            </a:r>
            <a:r>
              <a:rPr lang="en-US" altLang="es-PE" dirty="0">
                <a:solidFill>
                  <a:srgbClr val="FF0000"/>
                </a:solidFill>
                <a:latin typeface="Consolas" charset="0"/>
                <a:ea typeface="Consolas" charset="0"/>
                <a:cs typeface="Consolas" charset="0"/>
              </a:rPr>
              <a:t>average</a:t>
            </a:r>
            <a:r>
              <a:rPr lang="en-US" altLang="es-PE" dirty="0">
                <a:latin typeface="Consolas" charset="0"/>
                <a:ea typeface="Consolas" charset="0"/>
                <a:cs typeface="Consolas" charset="0"/>
              </a:rPr>
              <a:t> (num3,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1748"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31749"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751"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2"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3"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1754"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1755"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6"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7"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8"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59"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60"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1761"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1762"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1763"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1764"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1765"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66"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1767"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1768"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1769"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1770"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1771"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1772"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1773" name="Text Box 29"/>
          <p:cNvSpPr txBox="1">
            <a:spLocks noChangeArrowheads="1"/>
          </p:cNvSpPr>
          <p:nvPr/>
        </p:nvSpPr>
        <p:spPr bwMode="auto">
          <a:xfrm>
            <a:off x="6798056" y="3548081"/>
            <a:ext cx="1768689"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FF0000"/>
                </a:solidFill>
              </a:rPr>
              <a:t>WAKE UP!</a:t>
            </a:r>
          </a:p>
        </p:txBody>
      </p:sp>
      <p:sp>
        <p:nvSpPr>
          <p:cNvPr id="30" name="Line 6"/>
          <p:cNvSpPr>
            <a:spLocks noChangeShapeType="1"/>
          </p:cNvSpPr>
          <p:nvPr/>
        </p:nvSpPr>
        <p:spPr bwMode="auto">
          <a:xfrm>
            <a:off x="228599" y="41910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356925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06413FC1-1172-FD4D-9DEF-D0E7D4DD88E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8" name="Picture 10" descr="Java Logo">
            <a:extLst>
              <a:ext uri="{FF2B5EF4-FFF2-40B4-BE49-F238E27FC236}">
                <a16:creationId xmlns:a16="http://schemas.microsoft.com/office/drawing/2014/main" id="{22C66B0F-9AC9-EA4D-93C8-7AF9144B22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 Sharp Logo">
            <a:extLst>
              <a:ext uri="{FF2B5EF4-FFF2-40B4-BE49-F238E27FC236}">
                <a16:creationId xmlns:a16="http://schemas.microsoft.com/office/drawing/2014/main" id="{33922B74-323E-DD4E-880A-50CD35A255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logo showing C++" title="C++ Logo">
            <a:extLst>
              <a:ext uri="{FF2B5EF4-FFF2-40B4-BE49-F238E27FC236}">
                <a16:creationId xmlns:a16="http://schemas.microsoft.com/office/drawing/2014/main" id="{FD8383DD-B673-DF4B-A6B7-B47447D938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5058"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a:t>
            </a:r>
            <a:r>
              <a:rPr lang="en-US" altLang="es-PE" sz="2143">
                <a:solidFill>
                  <a:srgbClr val="FF0000"/>
                </a:solidFill>
              </a:rPr>
              <a:t>re-using </a:t>
            </a:r>
            <a:r>
              <a:rPr lang="en-US" altLang="es-PE" sz="2143"/>
              <a:t>the average function with num3 and num1)</a:t>
            </a:r>
            <a:endParaRPr lang="en-US" altLang="es-PE"/>
          </a:p>
        </p:txBody>
      </p:sp>
      <p:sp>
        <p:nvSpPr>
          <p:cNvPr id="32771"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a:t>
            </a:r>
            <a:endParaRPr lang="en-US" altLang="es-PE" dirty="0">
              <a:solidFill>
                <a:srgbClr val="008000"/>
              </a:solidFill>
              <a:latin typeface="Consolas" charset="0"/>
              <a:ea typeface="Consolas" charset="0"/>
              <a:cs typeface="Consolas" charset="0"/>
            </a:endParaRPr>
          </a:p>
          <a:p>
            <a:pPr lvl="1" eaLnBrk="1" hangingPunct="1">
              <a:buFontTx/>
              <a:buNone/>
            </a:pPr>
            <a:r>
              <a:rPr lang="en-US" altLang="es-PE" dirty="0">
                <a:latin typeface="Consolas" charset="0"/>
                <a:ea typeface="Consolas" charset="0"/>
                <a:cs typeface="Consolas" charset="0"/>
              </a:rPr>
              <a:t>	result2 = average (</a:t>
            </a:r>
            <a:r>
              <a:rPr lang="en-US" altLang="es-PE" dirty="0">
                <a:solidFill>
                  <a:srgbClr val="FF0000"/>
                </a:solidFill>
                <a:latin typeface="Consolas" charset="0"/>
                <a:ea typeface="Consolas" charset="0"/>
                <a:cs typeface="Consolas" charset="0"/>
              </a:rPr>
              <a:t>num3</a:t>
            </a:r>
            <a:r>
              <a:rPr lang="en-US" altLang="es-PE" dirty="0">
                <a:latin typeface="Consolas" charset="0"/>
                <a:ea typeface="Consolas" charset="0"/>
                <a:cs typeface="Consolas" charset="0"/>
              </a:rPr>
              <a:t>, </a:t>
            </a:r>
            <a:r>
              <a:rPr lang="en-US" altLang="es-PE" dirty="0">
                <a:solidFill>
                  <a:schemeClr val="tx2"/>
                </a:solidFill>
                <a:latin typeface="Consolas" charset="0"/>
                <a:ea typeface="Consolas" charset="0"/>
                <a:cs typeface="Consolas" charset="0"/>
              </a:rPr>
              <a:t>num1</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2772"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32773"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775"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76"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77" name="Text Box 9"/>
          <p:cNvSpPr txBox="1">
            <a:spLocks noChangeArrowheads="1"/>
          </p:cNvSpPr>
          <p:nvPr/>
        </p:nvSpPr>
        <p:spPr bwMode="auto">
          <a:xfrm>
            <a:off x="7206327"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2778" name="Text Box 10"/>
          <p:cNvSpPr txBox="1">
            <a:spLocks noChangeArrowheads="1"/>
          </p:cNvSpPr>
          <p:nvPr/>
        </p:nvSpPr>
        <p:spPr bwMode="auto">
          <a:xfrm>
            <a:off x="7906222"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2779"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80"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81"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82"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83"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84"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2785"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2786"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2787"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2788"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2789"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90"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2791"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2792"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2793"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2794"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2795"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2796"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2797" name="Freeform 32"/>
          <p:cNvSpPr>
            <a:spLocks/>
          </p:cNvSpPr>
          <p:nvPr/>
        </p:nvSpPr>
        <p:spPr bwMode="auto">
          <a:xfrm>
            <a:off x="3638806" y="3091204"/>
            <a:ext cx="3499476" cy="1341466"/>
          </a:xfrm>
          <a:custGeom>
            <a:avLst/>
            <a:gdLst>
              <a:gd name="T0" fmla="*/ 0 w 1440"/>
              <a:gd name="T1" fmla="*/ 647700 h 552"/>
              <a:gd name="T2" fmla="*/ 1295400 w 1440"/>
              <a:gd name="T3" fmla="*/ 38100 h 552"/>
              <a:gd name="T4" fmla="*/ 2286000 w 1440"/>
              <a:gd name="T5" fmla="*/ 876300 h 552"/>
              <a:gd name="T6" fmla="*/ 0 60000 65536"/>
              <a:gd name="T7" fmla="*/ 0 60000 65536"/>
              <a:gd name="T8" fmla="*/ 0 60000 65536"/>
            </a:gdLst>
            <a:ahLst/>
            <a:cxnLst>
              <a:cxn ang="T6">
                <a:pos x="T0" y="T1"/>
              </a:cxn>
              <a:cxn ang="T7">
                <a:pos x="T2" y="T3"/>
              </a:cxn>
              <a:cxn ang="T8">
                <a:pos x="T4" y="T5"/>
              </a:cxn>
            </a:cxnLst>
            <a:rect l="0" t="0" r="r" b="b"/>
            <a:pathLst>
              <a:path w="1440" h="552">
                <a:moveTo>
                  <a:pt x="0" y="408"/>
                </a:moveTo>
                <a:cubicBezTo>
                  <a:pt x="288" y="204"/>
                  <a:pt x="576" y="0"/>
                  <a:pt x="816" y="24"/>
                </a:cubicBezTo>
                <a:cubicBezTo>
                  <a:pt x="1056" y="48"/>
                  <a:pt x="1248" y="300"/>
                  <a:pt x="1440" y="552"/>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Line 33"/>
          <p:cNvSpPr>
            <a:spLocks noChangeShapeType="1"/>
          </p:cNvSpPr>
          <p:nvPr/>
        </p:nvSpPr>
        <p:spPr bwMode="auto">
          <a:xfrm>
            <a:off x="7138282" y="4432670"/>
            <a:ext cx="116649" cy="23329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799" name="Freeform 34"/>
          <p:cNvSpPr>
            <a:spLocks/>
          </p:cNvSpPr>
          <p:nvPr/>
        </p:nvSpPr>
        <p:spPr bwMode="auto">
          <a:xfrm>
            <a:off x="4338701" y="3091204"/>
            <a:ext cx="3499476" cy="1341466"/>
          </a:xfrm>
          <a:custGeom>
            <a:avLst/>
            <a:gdLst>
              <a:gd name="T0" fmla="*/ 0 w 1440"/>
              <a:gd name="T1" fmla="*/ 647700 h 552"/>
              <a:gd name="T2" fmla="*/ 1295400 w 1440"/>
              <a:gd name="T3" fmla="*/ 38100 h 552"/>
              <a:gd name="T4" fmla="*/ 2286000 w 1440"/>
              <a:gd name="T5" fmla="*/ 876300 h 552"/>
              <a:gd name="T6" fmla="*/ 0 60000 65536"/>
              <a:gd name="T7" fmla="*/ 0 60000 65536"/>
              <a:gd name="T8" fmla="*/ 0 60000 65536"/>
            </a:gdLst>
            <a:ahLst/>
            <a:cxnLst>
              <a:cxn ang="T6">
                <a:pos x="T0" y="T1"/>
              </a:cxn>
              <a:cxn ang="T7">
                <a:pos x="T2" y="T3"/>
              </a:cxn>
              <a:cxn ang="T8">
                <a:pos x="T4" y="T5"/>
              </a:cxn>
            </a:cxnLst>
            <a:rect l="0" t="0" r="r" b="b"/>
            <a:pathLst>
              <a:path w="1440" h="552">
                <a:moveTo>
                  <a:pt x="0" y="408"/>
                </a:moveTo>
                <a:cubicBezTo>
                  <a:pt x="288" y="204"/>
                  <a:pt x="576" y="0"/>
                  <a:pt x="816" y="24"/>
                </a:cubicBezTo>
                <a:cubicBezTo>
                  <a:pt x="1056" y="48"/>
                  <a:pt x="1248" y="300"/>
                  <a:pt x="1440" y="552"/>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Line 35"/>
          <p:cNvSpPr>
            <a:spLocks noChangeShapeType="1"/>
          </p:cNvSpPr>
          <p:nvPr/>
        </p:nvSpPr>
        <p:spPr bwMode="auto">
          <a:xfrm>
            <a:off x="7838177" y="4432670"/>
            <a:ext cx="116649" cy="23329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801" name="Text Box 36"/>
          <p:cNvSpPr txBox="1">
            <a:spLocks noChangeArrowheads="1"/>
          </p:cNvSpPr>
          <p:nvPr/>
        </p:nvSpPr>
        <p:spPr bwMode="auto">
          <a:xfrm>
            <a:off x="713828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2802" name="Text Box 37"/>
          <p:cNvSpPr txBox="1">
            <a:spLocks noChangeArrowheads="1"/>
          </p:cNvSpPr>
          <p:nvPr/>
        </p:nvSpPr>
        <p:spPr bwMode="auto">
          <a:xfrm>
            <a:off x="783817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Tree>
    <p:extLst>
      <p:ext uri="{BB962C8B-B14F-4D97-AF65-F5344CB8AC3E}">
        <p14:creationId xmlns:p14="http://schemas.microsoft.com/office/powerpoint/2010/main" val="204293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ltLang="es-PE" b="1" dirty="0"/>
              <a:t>Also Known As</a:t>
            </a:r>
            <a:r>
              <a:rPr lang="mr-IN" altLang="es-PE" b="1" dirty="0"/>
              <a:t>…</a:t>
            </a:r>
            <a:endParaRPr lang="en-US" altLang="es-PE" b="1" dirty="0"/>
          </a:p>
        </p:txBody>
      </p:sp>
      <p:sp>
        <p:nvSpPr>
          <p:cNvPr id="5123" name="Rectangle 3"/>
          <p:cNvSpPr>
            <a:spLocks noGrp="1" noChangeArrowheads="1"/>
          </p:cNvSpPr>
          <p:nvPr>
            <p:ph idx="1"/>
          </p:nvPr>
        </p:nvSpPr>
        <p:spPr/>
        <p:txBody>
          <a:bodyPr/>
          <a:lstStyle/>
          <a:p>
            <a:pPr eaLnBrk="1" hangingPunct="1"/>
            <a:r>
              <a:rPr lang="en-US" altLang="es-PE" sz="2800" dirty="0"/>
              <a:t>Functions can be called several things, depending on the book or context</a:t>
            </a:r>
          </a:p>
          <a:p>
            <a:pPr eaLnBrk="1" hangingPunct="1"/>
            <a:r>
              <a:rPr lang="en-US" altLang="es-PE" sz="2800" dirty="0"/>
              <a:t>Examples:</a:t>
            </a:r>
          </a:p>
          <a:p>
            <a:pPr lvl="1" eaLnBrk="1" hangingPunct="1"/>
            <a:r>
              <a:rPr lang="en-US" altLang="es-PE" sz="2400" dirty="0"/>
              <a:t>Procedure</a:t>
            </a:r>
          </a:p>
          <a:p>
            <a:pPr lvl="1" eaLnBrk="1" hangingPunct="1"/>
            <a:r>
              <a:rPr lang="en-US" altLang="es-PE" sz="2400" dirty="0"/>
              <a:t>Module</a:t>
            </a:r>
          </a:p>
          <a:p>
            <a:pPr lvl="1" eaLnBrk="1" hangingPunct="1"/>
            <a:r>
              <a:rPr lang="en-US" altLang="es-PE" sz="2400" dirty="0"/>
              <a:t>Method (OOP)</a:t>
            </a:r>
          </a:p>
          <a:p>
            <a:pPr lvl="1" eaLnBrk="1" hangingPunct="1"/>
            <a:r>
              <a:rPr lang="en-US" altLang="es-PE" sz="2400" dirty="0"/>
              <a:t>Behavior (OOP)</a:t>
            </a:r>
          </a:p>
          <a:p>
            <a:pPr lvl="1" eaLnBrk="1" hangingPunct="1"/>
            <a:r>
              <a:rPr lang="en-US" altLang="es-PE" sz="2400" dirty="0"/>
              <a:t>Member function (OOP)</a:t>
            </a:r>
          </a:p>
        </p:txBody>
      </p:sp>
    </p:spTree>
    <p:extLst>
      <p:ext uri="{BB962C8B-B14F-4D97-AF65-F5344CB8AC3E}">
        <p14:creationId xmlns:p14="http://schemas.microsoft.com/office/powerpoint/2010/main" val="879778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9BA23369-251B-264D-B806-B09C925BDD92}"/>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5" name="Picture 10" descr="Java Logo">
            <a:extLst>
              <a:ext uri="{FF2B5EF4-FFF2-40B4-BE49-F238E27FC236}">
                <a16:creationId xmlns:a16="http://schemas.microsoft.com/office/drawing/2014/main" id="{46689D78-05EE-FF43-B77F-765EE1554E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C Sharp Logo">
            <a:extLst>
              <a:ext uri="{FF2B5EF4-FFF2-40B4-BE49-F238E27FC236}">
                <a16:creationId xmlns:a16="http://schemas.microsoft.com/office/drawing/2014/main" id="{0176025D-8619-194E-8F34-CBA4ECDC32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logo showing C++" title="C++ Logo">
            <a:extLst>
              <a:ext uri="{FF2B5EF4-FFF2-40B4-BE49-F238E27FC236}">
                <a16:creationId xmlns:a16="http://schemas.microsoft.com/office/drawing/2014/main" id="{9E558F28-B8A7-6247-9E69-6AE3B454EA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6082"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(main asleep, function awake)</a:t>
            </a:r>
            <a:endParaRPr lang="en-US" altLang="es-PE"/>
          </a:p>
        </p:txBody>
      </p:sp>
      <p:sp>
        <p:nvSpPr>
          <p:cNvPr id="33795"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chemeClr val="tx1">
                    <a:lumMod val="50000"/>
                    <a:lumOff val="50000"/>
                  </a:schemeClr>
                </a:solidFill>
                <a:latin typeface="Consolas" charset="0"/>
                <a:ea typeface="Consolas" charset="0"/>
                <a:cs typeface="Consolas" charset="0"/>
              </a:rPr>
              <a:t>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MAIN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int</a:t>
            </a:r>
            <a:r>
              <a:rPr lang="en-US" altLang="es-PE" dirty="0">
                <a:solidFill>
                  <a:schemeClr val="tx1">
                    <a:lumMod val="50000"/>
                    <a:lumOff val="50000"/>
                  </a:schemeClr>
                </a:solidFill>
                <a:latin typeface="Consolas" charset="0"/>
                <a:ea typeface="Consolas" charset="0"/>
                <a:cs typeface="Consolas" charset="0"/>
              </a:rPr>
              <a:t> num1, num2, num3;</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double result1, result2;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num1 = 5; num2 = 7; num3 = 4;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result1 = average (num1, num2);</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result2 = average (num3, num1);</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eaLnBrk="1" hangingPunct="1">
              <a:buFontTx/>
              <a:buNone/>
            </a:pPr>
            <a:endParaRPr lang="en-US" altLang="es-PE" sz="1800" dirty="0">
              <a:solidFill>
                <a:schemeClr val="tx1">
                  <a:lumMod val="50000"/>
                  <a:lumOff val="50000"/>
                </a:schemeClr>
              </a:solidFill>
              <a:latin typeface="Consolas" charset="0"/>
              <a:ea typeface="Consolas" charset="0"/>
              <a:cs typeface="Consolas" charset="0"/>
            </a:endParaRPr>
          </a:p>
        </p:txBody>
      </p:sp>
      <p:sp>
        <p:nvSpPr>
          <p:cNvPr id="33796"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33797"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3799"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0"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1" name="Text Box 9"/>
          <p:cNvSpPr txBox="1">
            <a:spLocks noChangeArrowheads="1"/>
          </p:cNvSpPr>
          <p:nvPr/>
        </p:nvSpPr>
        <p:spPr bwMode="auto">
          <a:xfrm>
            <a:off x="7206327"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3802" name="Text Box 10"/>
          <p:cNvSpPr txBox="1">
            <a:spLocks noChangeArrowheads="1"/>
          </p:cNvSpPr>
          <p:nvPr/>
        </p:nvSpPr>
        <p:spPr bwMode="auto">
          <a:xfrm>
            <a:off x="7906222"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3803"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4"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5"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6"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7"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08"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3809"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3810"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3811"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3812"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3813"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14"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3815"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3816"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3817"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3818"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3819"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3820"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3821" name="Text Box 33"/>
          <p:cNvSpPr txBox="1">
            <a:spLocks noChangeArrowheads="1"/>
          </p:cNvSpPr>
          <p:nvPr/>
        </p:nvSpPr>
        <p:spPr bwMode="auto">
          <a:xfrm>
            <a:off x="713828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3822" name="Text Box 34"/>
          <p:cNvSpPr txBox="1">
            <a:spLocks noChangeArrowheads="1"/>
          </p:cNvSpPr>
          <p:nvPr/>
        </p:nvSpPr>
        <p:spPr bwMode="auto">
          <a:xfrm>
            <a:off x="783817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1" name="Line 6"/>
          <p:cNvSpPr>
            <a:spLocks noChangeShapeType="1"/>
          </p:cNvSpPr>
          <p:nvPr/>
        </p:nvSpPr>
        <p:spPr bwMode="auto">
          <a:xfrm>
            <a:off x="4475019" y="5385955"/>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86932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02D70365-8528-304A-9625-9312B499C07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6" name="Picture 10" descr="Java Logo">
            <a:extLst>
              <a:ext uri="{FF2B5EF4-FFF2-40B4-BE49-F238E27FC236}">
                <a16:creationId xmlns:a16="http://schemas.microsoft.com/office/drawing/2014/main" id="{685AA3CF-D2AE-3D41-BD61-0BE455B58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 Sharp Logo">
            <a:extLst>
              <a:ext uri="{FF2B5EF4-FFF2-40B4-BE49-F238E27FC236}">
                <a16:creationId xmlns:a16="http://schemas.microsoft.com/office/drawing/2014/main" id="{AFED8923-4671-EB45-BA5A-0FBE46D3BB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A logo showing C++" title="C++ Logo">
            <a:extLst>
              <a:ext uri="{FF2B5EF4-FFF2-40B4-BE49-F238E27FC236}">
                <a16:creationId xmlns:a16="http://schemas.microsoft.com/office/drawing/2014/main" id="{B660398A-7695-2D44-9BB7-6BB3AA71FC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7106"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(function doin’ it again)</a:t>
            </a:r>
            <a:endParaRPr lang="en-US" altLang="es-PE"/>
          </a:p>
        </p:txBody>
      </p:sp>
      <p:sp>
        <p:nvSpPr>
          <p:cNvPr id="34819"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4D4D4D"/>
                </a:solidFill>
                <a:latin typeface="Consolas" charset="0"/>
                <a:ea typeface="Consolas" charset="0"/>
                <a:cs typeface="Consolas" charset="0"/>
              </a:rPr>
              <a:t> </a:t>
            </a:r>
          </a:p>
          <a:p>
            <a:pPr lvl="1" eaLnBrk="1" hangingPunct="1">
              <a:buFontTx/>
              <a:buNone/>
            </a:pPr>
            <a:r>
              <a:rPr lang="en-US" altLang="es-PE" dirty="0">
                <a:solidFill>
                  <a:srgbClr val="4D4D4D"/>
                </a:solidFill>
                <a:latin typeface="Consolas" charset="0"/>
                <a:ea typeface="Consolas" charset="0"/>
                <a:cs typeface="Consolas" charset="0"/>
              </a:rPr>
              <a:t>MAIN ()</a:t>
            </a:r>
          </a:p>
          <a:p>
            <a:pPr lvl="1" eaLnBrk="1" hangingPunct="1">
              <a:buFontTx/>
              <a:buNone/>
            </a:pPr>
            <a:r>
              <a:rPr lang="en-US" altLang="es-PE" dirty="0">
                <a:solidFill>
                  <a:srgbClr val="4D4D4D"/>
                </a:solidFill>
                <a:latin typeface="Consolas" charset="0"/>
                <a:ea typeface="Consolas" charset="0"/>
                <a:cs typeface="Consolas" charset="0"/>
              </a:rPr>
              <a:t>{</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int</a:t>
            </a:r>
            <a:r>
              <a:rPr lang="en-US" altLang="es-PE" dirty="0">
                <a:solidFill>
                  <a:srgbClr val="4D4D4D"/>
                </a:solidFill>
                <a:latin typeface="Consolas" charset="0"/>
                <a:ea typeface="Consolas" charset="0"/>
                <a:cs typeface="Consolas" charset="0"/>
              </a:rPr>
              <a:t> num1, num2, num3;</a:t>
            </a:r>
          </a:p>
          <a:p>
            <a:pPr lvl="1" eaLnBrk="1" hangingPunct="1">
              <a:buFontTx/>
              <a:buNone/>
            </a:pPr>
            <a:r>
              <a:rPr lang="en-US" altLang="es-PE" dirty="0">
                <a:solidFill>
                  <a:srgbClr val="4D4D4D"/>
                </a:solidFill>
                <a:latin typeface="Consolas" charset="0"/>
                <a:ea typeface="Consolas" charset="0"/>
                <a:cs typeface="Consolas" charset="0"/>
              </a:rPr>
              <a:t>	double result1, result2;</a:t>
            </a:r>
          </a:p>
          <a:p>
            <a:pPr lvl="1" eaLnBrk="1" hangingPunct="1">
              <a:buFontTx/>
              <a:buNone/>
            </a:pPr>
            <a:r>
              <a:rPr lang="en-US" altLang="es-PE" dirty="0">
                <a:solidFill>
                  <a:srgbClr val="4D4D4D"/>
                </a:solidFill>
                <a:latin typeface="Consolas" charset="0"/>
                <a:ea typeface="Consolas" charset="0"/>
                <a:cs typeface="Consolas" charset="0"/>
              </a:rPr>
              <a:t>	num1 = 5; num2 = 7; num3 = 4; </a:t>
            </a:r>
          </a:p>
          <a:p>
            <a:pPr lvl="1" eaLnBrk="1" hangingPunct="1">
              <a:buFontTx/>
              <a:buNone/>
            </a:pPr>
            <a:r>
              <a:rPr lang="en-US" altLang="es-PE" dirty="0">
                <a:solidFill>
                  <a:srgbClr val="4D4D4D"/>
                </a:solidFill>
                <a:latin typeface="Consolas" charset="0"/>
                <a:ea typeface="Consolas" charset="0"/>
                <a:cs typeface="Consolas" charset="0"/>
              </a:rPr>
              <a:t>	result1 = average (num1, num2);</a:t>
            </a:r>
          </a:p>
          <a:p>
            <a:pPr lvl="1" eaLnBrk="1" hangingPunct="1">
              <a:buFontTx/>
              <a:buNone/>
            </a:pPr>
            <a:r>
              <a:rPr lang="en-US" altLang="es-PE" dirty="0">
                <a:solidFill>
                  <a:srgbClr val="4D4D4D"/>
                </a:solidFill>
                <a:latin typeface="Consolas" charset="0"/>
                <a:ea typeface="Consolas" charset="0"/>
                <a:cs typeface="Consolas" charset="0"/>
              </a:rPr>
              <a:t>	result2 = average (num3, num1);</a:t>
            </a:r>
          </a:p>
          <a:p>
            <a:pPr lvl="1" eaLnBrk="1" hangingPunct="1">
              <a:buFontTx/>
              <a:buNone/>
            </a:pPr>
            <a:r>
              <a:rPr lang="en-US" altLang="es-PE" dirty="0">
                <a:solidFill>
                  <a:srgbClr val="4D4D4D"/>
                </a:solidFill>
                <a:latin typeface="Consolas" charset="0"/>
                <a:ea typeface="Consolas" charset="0"/>
                <a:cs typeface="Consolas" charset="0"/>
              </a:rPr>
              <a:t>}</a:t>
            </a:r>
          </a:p>
          <a:p>
            <a:pPr eaLnBrk="1" hangingPunct="1">
              <a:buFontTx/>
              <a:buNone/>
            </a:pPr>
            <a:endParaRPr lang="en-US" altLang="es-PE" sz="1800" dirty="0">
              <a:solidFill>
                <a:srgbClr val="4D4D4D"/>
              </a:solidFill>
              <a:latin typeface="Consolas" charset="0"/>
              <a:ea typeface="Consolas" charset="0"/>
              <a:cs typeface="Consolas" charset="0"/>
            </a:endParaRPr>
          </a:p>
        </p:txBody>
      </p:sp>
      <p:sp>
        <p:nvSpPr>
          <p:cNvPr id="34820"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34821"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23"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24"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25" name="Text Box 9"/>
          <p:cNvSpPr txBox="1">
            <a:spLocks noChangeArrowheads="1"/>
          </p:cNvSpPr>
          <p:nvPr/>
        </p:nvSpPr>
        <p:spPr bwMode="auto">
          <a:xfrm>
            <a:off x="7206327"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4826" name="Text Box 10"/>
          <p:cNvSpPr txBox="1">
            <a:spLocks noChangeArrowheads="1"/>
          </p:cNvSpPr>
          <p:nvPr/>
        </p:nvSpPr>
        <p:spPr bwMode="auto">
          <a:xfrm>
            <a:off x="7906222"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4827"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28"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29"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30"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31"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32"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4833"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4834"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4835"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4836"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4837"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38"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4839"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4840"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4841"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4842"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4843"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4844"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4845" name="Text Box 29"/>
          <p:cNvSpPr txBox="1">
            <a:spLocks noChangeArrowheads="1"/>
          </p:cNvSpPr>
          <p:nvPr/>
        </p:nvSpPr>
        <p:spPr bwMode="auto">
          <a:xfrm>
            <a:off x="713828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4846" name="Text Box 30"/>
          <p:cNvSpPr txBox="1">
            <a:spLocks noChangeArrowheads="1"/>
          </p:cNvSpPr>
          <p:nvPr/>
        </p:nvSpPr>
        <p:spPr bwMode="auto">
          <a:xfrm>
            <a:off x="783817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4847" name="Text Box 31"/>
          <p:cNvSpPr txBox="1">
            <a:spLocks noChangeArrowheads="1"/>
          </p:cNvSpPr>
          <p:nvPr/>
        </p:nvSpPr>
        <p:spPr bwMode="auto">
          <a:xfrm>
            <a:off x="3731154" y="6347661"/>
            <a:ext cx="3576107"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dirty="0">
                <a:solidFill>
                  <a:srgbClr val="008000"/>
                </a:solidFill>
              </a:rPr>
              <a:t>// 9 / 2 == </a:t>
            </a:r>
            <a:r>
              <a:rPr lang="en-US" altLang="es-PE" sz="1837" dirty="0">
                <a:solidFill>
                  <a:srgbClr val="FF0000"/>
                </a:solidFill>
              </a:rPr>
              <a:t>4.0 </a:t>
            </a:r>
            <a:r>
              <a:rPr lang="en-US" altLang="es-PE" sz="1837" dirty="0"/>
              <a:t>(integer division)</a:t>
            </a:r>
            <a:endParaRPr lang="en-US" altLang="es-PE" sz="1837" dirty="0">
              <a:solidFill>
                <a:srgbClr val="FF0000"/>
              </a:solidFill>
            </a:endParaRPr>
          </a:p>
        </p:txBody>
      </p:sp>
      <p:sp>
        <p:nvSpPr>
          <p:cNvPr id="32" name="Line 6"/>
          <p:cNvSpPr>
            <a:spLocks noChangeShapeType="1"/>
          </p:cNvSpPr>
          <p:nvPr/>
        </p:nvSpPr>
        <p:spPr bwMode="auto">
          <a:xfrm>
            <a:off x="4561608" y="5690754"/>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22772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47D7DE08-22A5-9849-B469-AE9C0B0E6B8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7" name="Picture 10" descr="Java Logo">
            <a:extLst>
              <a:ext uri="{FF2B5EF4-FFF2-40B4-BE49-F238E27FC236}">
                <a16:creationId xmlns:a16="http://schemas.microsoft.com/office/drawing/2014/main" id="{936580A7-47EC-2947-AD96-DA04E4A292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C Sharp Logo">
            <a:extLst>
              <a:ext uri="{FF2B5EF4-FFF2-40B4-BE49-F238E27FC236}">
                <a16:creationId xmlns:a16="http://schemas.microsoft.com/office/drawing/2014/main" id="{2BD1ABBA-CA7B-8C42-8C47-B22420DCB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logo showing C++" title="C++ Logo">
            <a:extLst>
              <a:ext uri="{FF2B5EF4-FFF2-40B4-BE49-F238E27FC236}">
                <a16:creationId xmlns:a16="http://schemas.microsoft.com/office/drawing/2014/main" id="{8E8D73EC-5645-7844-9689-23BBD3210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8130"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(function doin’ it again)</a:t>
            </a:r>
            <a:endParaRPr lang="en-US" altLang="es-PE"/>
          </a:p>
        </p:txBody>
      </p:sp>
      <p:sp>
        <p:nvSpPr>
          <p:cNvPr id="35843"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4D4D4D"/>
                </a:solidFill>
                <a:latin typeface="Consolas" charset="0"/>
                <a:ea typeface="Consolas" charset="0"/>
                <a:cs typeface="Consolas" charset="0"/>
              </a:rPr>
              <a:t> </a:t>
            </a:r>
          </a:p>
          <a:p>
            <a:pPr lvl="1" eaLnBrk="1" hangingPunct="1">
              <a:buFontTx/>
              <a:buNone/>
            </a:pPr>
            <a:r>
              <a:rPr lang="en-US" altLang="es-PE" dirty="0">
                <a:solidFill>
                  <a:srgbClr val="4D4D4D"/>
                </a:solidFill>
                <a:latin typeface="Consolas" charset="0"/>
                <a:ea typeface="Consolas" charset="0"/>
                <a:cs typeface="Consolas" charset="0"/>
              </a:rPr>
              <a:t>MAIN ()</a:t>
            </a:r>
          </a:p>
          <a:p>
            <a:pPr lvl="1" eaLnBrk="1" hangingPunct="1">
              <a:buFontTx/>
              <a:buNone/>
            </a:pPr>
            <a:r>
              <a:rPr lang="en-US" altLang="es-PE" dirty="0">
                <a:solidFill>
                  <a:srgbClr val="4D4D4D"/>
                </a:solidFill>
                <a:latin typeface="Consolas" charset="0"/>
                <a:ea typeface="Consolas" charset="0"/>
                <a:cs typeface="Consolas" charset="0"/>
              </a:rPr>
              <a:t>{</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int</a:t>
            </a:r>
            <a:r>
              <a:rPr lang="en-US" altLang="es-PE" dirty="0">
                <a:solidFill>
                  <a:srgbClr val="4D4D4D"/>
                </a:solidFill>
                <a:latin typeface="Consolas" charset="0"/>
                <a:ea typeface="Consolas" charset="0"/>
                <a:cs typeface="Consolas" charset="0"/>
              </a:rPr>
              <a:t> num1, num2, num3;</a:t>
            </a:r>
          </a:p>
          <a:p>
            <a:pPr lvl="1" eaLnBrk="1" hangingPunct="1">
              <a:buFontTx/>
              <a:buNone/>
            </a:pPr>
            <a:r>
              <a:rPr lang="en-US" altLang="es-PE" dirty="0">
                <a:solidFill>
                  <a:srgbClr val="4D4D4D"/>
                </a:solidFill>
                <a:latin typeface="Consolas" charset="0"/>
                <a:ea typeface="Consolas" charset="0"/>
                <a:cs typeface="Consolas" charset="0"/>
              </a:rPr>
              <a:t>	double result1, result2;</a:t>
            </a:r>
          </a:p>
          <a:p>
            <a:pPr lvl="1" eaLnBrk="1" hangingPunct="1">
              <a:buFontTx/>
              <a:buNone/>
            </a:pPr>
            <a:r>
              <a:rPr lang="en-US" altLang="es-PE" dirty="0">
                <a:solidFill>
                  <a:srgbClr val="4D4D4D"/>
                </a:solidFill>
                <a:latin typeface="Consolas" charset="0"/>
                <a:ea typeface="Consolas" charset="0"/>
                <a:cs typeface="Consolas" charset="0"/>
              </a:rPr>
              <a:t>	num1 = 5; num2 = 7; num3 = 4; </a:t>
            </a:r>
          </a:p>
          <a:p>
            <a:pPr lvl="1" eaLnBrk="1" hangingPunct="1">
              <a:buFontTx/>
              <a:buNone/>
            </a:pPr>
            <a:r>
              <a:rPr lang="en-US" altLang="es-PE" dirty="0">
                <a:solidFill>
                  <a:srgbClr val="4D4D4D"/>
                </a:solidFill>
                <a:latin typeface="Consolas" charset="0"/>
                <a:ea typeface="Consolas" charset="0"/>
                <a:cs typeface="Consolas" charset="0"/>
              </a:rPr>
              <a:t>	result1 = average (num1, num2);</a:t>
            </a:r>
          </a:p>
          <a:p>
            <a:pPr lvl="1" eaLnBrk="1" hangingPunct="1">
              <a:buFontTx/>
              <a:buNone/>
            </a:pPr>
            <a:r>
              <a:rPr lang="en-US" altLang="es-PE" dirty="0">
                <a:solidFill>
                  <a:srgbClr val="4D4D4D"/>
                </a:solidFill>
                <a:latin typeface="Consolas" charset="0"/>
                <a:ea typeface="Consolas" charset="0"/>
                <a:cs typeface="Consolas" charset="0"/>
              </a:rPr>
              <a:t>	result2 = average (num3, num1);</a:t>
            </a:r>
          </a:p>
          <a:p>
            <a:pPr lvl="1" eaLnBrk="1" hangingPunct="1">
              <a:buFontTx/>
              <a:buNone/>
            </a:pPr>
            <a:r>
              <a:rPr lang="en-US" altLang="es-PE" dirty="0">
                <a:solidFill>
                  <a:srgbClr val="4D4D4D"/>
                </a:solidFill>
                <a:latin typeface="Consolas" charset="0"/>
                <a:ea typeface="Consolas" charset="0"/>
                <a:cs typeface="Consolas" charset="0"/>
              </a:rPr>
              <a:t>}</a:t>
            </a:r>
          </a:p>
          <a:p>
            <a:pPr eaLnBrk="1" hangingPunct="1">
              <a:buFontTx/>
              <a:buNone/>
            </a:pPr>
            <a:endParaRPr lang="en-US" altLang="es-PE" sz="1800" dirty="0">
              <a:solidFill>
                <a:srgbClr val="4D4D4D"/>
              </a:solidFill>
              <a:latin typeface="Consolas" charset="0"/>
              <a:ea typeface="Consolas" charset="0"/>
              <a:cs typeface="Consolas" charset="0"/>
            </a:endParaRPr>
          </a:p>
        </p:txBody>
      </p:sp>
      <p:sp>
        <p:nvSpPr>
          <p:cNvPr id="35844"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double </a:t>
            </a:r>
            <a:r>
              <a:rPr lang="en-US" altLang="es-PE" sz="2143" dirty="0"/>
              <a:t>average (</a:t>
            </a:r>
            <a:r>
              <a:rPr lang="en-US" altLang="es-PE" sz="2143" dirty="0" err="1">
                <a:solidFill>
                  <a:srgbClr val="0432FF"/>
                </a:solidFill>
              </a:rPr>
              <a:t>int</a:t>
            </a:r>
            <a:r>
              <a:rPr lang="en-US" altLang="es-PE" sz="2143" dirty="0">
                <a:solidFill>
                  <a:srgbClr val="0432FF"/>
                </a:solidFill>
              </a:rPr>
              <a:t> </a:t>
            </a:r>
            <a:r>
              <a:rPr lang="en-US" altLang="es-PE" sz="2143" dirty="0"/>
              <a:t>x, </a:t>
            </a:r>
            <a:r>
              <a:rPr lang="en-US" altLang="es-PE" sz="2143" dirty="0" err="1">
                <a:solidFill>
                  <a:srgbClr val="0432FF"/>
                </a:solidFill>
              </a:rPr>
              <a:t>int</a:t>
            </a:r>
            <a:r>
              <a:rPr lang="en-US" altLang="es-PE" sz="2143" dirty="0">
                <a:solidFill>
                  <a:srgbClr val="0432FF"/>
                </a:solidFill>
              </a:rPr>
              <a:t> </a:t>
            </a:r>
            <a:r>
              <a:rPr lang="en-US" altLang="es-PE" sz="2143" dirty="0"/>
              <a:t>y) {</a:t>
            </a:r>
          </a:p>
          <a:p>
            <a:pPr eaLnBrk="1" hangingPunct="1"/>
            <a:r>
              <a:rPr lang="en-US" altLang="es-PE" sz="2143" dirty="0"/>
              <a:t>    </a:t>
            </a:r>
            <a:r>
              <a:rPr lang="en-US" altLang="es-PE" sz="2143" dirty="0">
                <a:solidFill>
                  <a:srgbClr val="0432FF"/>
                </a:solidFill>
              </a:rPr>
              <a:t>return </a:t>
            </a:r>
            <a:r>
              <a:rPr lang="en-US" altLang="es-PE" sz="2143" dirty="0"/>
              <a:t>( (</a:t>
            </a:r>
            <a:r>
              <a:rPr lang="en-US" altLang="es-PE" sz="2143" dirty="0" err="1"/>
              <a:t>x+y</a:t>
            </a:r>
            <a:r>
              <a:rPr lang="en-US" altLang="es-PE" sz="2143" dirty="0"/>
              <a:t>) / 2);</a:t>
            </a:r>
          </a:p>
          <a:p>
            <a:pPr eaLnBrk="1" hangingPunct="1"/>
            <a:r>
              <a:rPr lang="en-US" altLang="es-PE" sz="2143" dirty="0"/>
              <a:t>}</a:t>
            </a:r>
          </a:p>
        </p:txBody>
      </p:sp>
      <p:sp>
        <p:nvSpPr>
          <p:cNvPr id="35845"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46"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47"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48" name="Text Box 9"/>
          <p:cNvSpPr txBox="1">
            <a:spLocks noChangeArrowheads="1"/>
          </p:cNvSpPr>
          <p:nvPr/>
        </p:nvSpPr>
        <p:spPr bwMode="auto">
          <a:xfrm>
            <a:off x="7206327"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5849" name="Text Box 10"/>
          <p:cNvSpPr txBox="1">
            <a:spLocks noChangeArrowheads="1"/>
          </p:cNvSpPr>
          <p:nvPr/>
        </p:nvSpPr>
        <p:spPr bwMode="auto">
          <a:xfrm>
            <a:off x="7906222"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5850"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51"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52"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53"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54"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55"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5856"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5857"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5858"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5859"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5860"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61"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5862"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5863"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5864"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5865"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5866"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5867" name="Text Box 28"/>
          <p:cNvSpPr txBox="1">
            <a:spLocks noChangeArrowheads="1"/>
          </p:cNvSpPr>
          <p:nvPr/>
        </p:nvSpPr>
        <p:spPr bwMode="auto">
          <a:xfrm>
            <a:off x="2081055" y="5901316"/>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5868" name="Text Box 29"/>
          <p:cNvSpPr txBox="1">
            <a:spLocks noChangeArrowheads="1"/>
          </p:cNvSpPr>
          <p:nvPr/>
        </p:nvSpPr>
        <p:spPr bwMode="auto">
          <a:xfrm>
            <a:off x="7138282"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5869" name="Text Box 30"/>
          <p:cNvSpPr txBox="1">
            <a:spLocks noChangeArrowheads="1"/>
          </p:cNvSpPr>
          <p:nvPr/>
        </p:nvSpPr>
        <p:spPr bwMode="auto">
          <a:xfrm>
            <a:off x="7838177"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5870" name="Text Box 31"/>
          <p:cNvSpPr txBox="1">
            <a:spLocks noChangeArrowheads="1"/>
          </p:cNvSpPr>
          <p:nvPr/>
        </p:nvSpPr>
        <p:spPr bwMode="auto">
          <a:xfrm>
            <a:off x="3731154" y="6347661"/>
            <a:ext cx="3576107"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dirty="0">
                <a:solidFill>
                  <a:srgbClr val="008000"/>
                </a:solidFill>
              </a:rPr>
              <a:t>// 9 / 2 == </a:t>
            </a:r>
            <a:r>
              <a:rPr lang="en-US" altLang="es-PE" sz="1837" dirty="0">
                <a:solidFill>
                  <a:srgbClr val="FF0000"/>
                </a:solidFill>
              </a:rPr>
              <a:t>4.0 </a:t>
            </a:r>
            <a:r>
              <a:rPr lang="en-US" altLang="es-PE" sz="1837" dirty="0"/>
              <a:t>(integer division)</a:t>
            </a:r>
            <a:endParaRPr lang="en-US" altLang="es-PE" sz="1837" dirty="0">
              <a:solidFill>
                <a:srgbClr val="FF0000"/>
              </a:solidFill>
            </a:endParaRPr>
          </a:p>
        </p:txBody>
      </p:sp>
      <p:sp>
        <p:nvSpPr>
          <p:cNvPr id="35871" name="Freeform 33"/>
          <p:cNvSpPr>
            <a:spLocks/>
          </p:cNvSpPr>
          <p:nvPr/>
        </p:nvSpPr>
        <p:spPr bwMode="auto">
          <a:xfrm>
            <a:off x="2239016" y="4199372"/>
            <a:ext cx="3032879" cy="1516439"/>
          </a:xfrm>
          <a:custGeom>
            <a:avLst/>
            <a:gdLst>
              <a:gd name="T0" fmla="*/ 1981200 w 1248"/>
              <a:gd name="T1" fmla="*/ 990600 h 624"/>
              <a:gd name="T2" fmla="*/ 1295400 w 1248"/>
              <a:gd name="T3" fmla="*/ 762000 h 624"/>
              <a:gd name="T4" fmla="*/ 609600 w 1248"/>
              <a:gd name="T5" fmla="*/ 152400 h 624"/>
              <a:gd name="T6" fmla="*/ 0 w 1248"/>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624">
                <a:moveTo>
                  <a:pt x="1248" y="624"/>
                </a:moveTo>
                <a:cubicBezTo>
                  <a:pt x="1104" y="596"/>
                  <a:pt x="960" y="568"/>
                  <a:pt x="816" y="480"/>
                </a:cubicBezTo>
                <a:cubicBezTo>
                  <a:pt x="672" y="392"/>
                  <a:pt x="520" y="176"/>
                  <a:pt x="384" y="96"/>
                </a:cubicBezTo>
                <a:cubicBezTo>
                  <a:pt x="248" y="16"/>
                  <a:pt x="124" y="8"/>
                  <a:pt x="0" y="0"/>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2" name="Line 34"/>
          <p:cNvSpPr>
            <a:spLocks noChangeShapeType="1"/>
          </p:cNvSpPr>
          <p:nvPr/>
        </p:nvSpPr>
        <p:spPr bwMode="auto">
          <a:xfrm flipH="1">
            <a:off x="2122367" y="4199371"/>
            <a:ext cx="11664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873" name="Text Box 35"/>
          <p:cNvSpPr txBox="1">
            <a:spLocks noChangeArrowheads="1"/>
          </p:cNvSpPr>
          <p:nvPr/>
        </p:nvSpPr>
        <p:spPr bwMode="auto">
          <a:xfrm>
            <a:off x="3847804" y="4714573"/>
            <a:ext cx="50956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dirty="0">
                <a:solidFill>
                  <a:srgbClr val="FF0000"/>
                </a:solidFill>
              </a:rPr>
              <a:t>4.0</a:t>
            </a:r>
          </a:p>
        </p:txBody>
      </p:sp>
    </p:spTree>
    <p:extLst>
      <p:ext uri="{BB962C8B-B14F-4D97-AF65-F5344CB8AC3E}">
        <p14:creationId xmlns:p14="http://schemas.microsoft.com/office/powerpoint/2010/main" val="389693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04B2F643-6524-6B4F-B8E8-C020FEF75BB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34" name="Picture 10" descr="Java Logo">
            <a:extLst>
              <a:ext uri="{FF2B5EF4-FFF2-40B4-BE49-F238E27FC236}">
                <a16:creationId xmlns:a16="http://schemas.microsoft.com/office/drawing/2014/main" id="{7E44F040-BEA4-4546-81D5-93C40B024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 Sharp Logo">
            <a:extLst>
              <a:ext uri="{FF2B5EF4-FFF2-40B4-BE49-F238E27FC236}">
                <a16:creationId xmlns:a16="http://schemas.microsoft.com/office/drawing/2014/main" id="{A6573531-3806-5344-BDB9-6D5076EC12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logo showing C++" title="C++ Logo">
            <a:extLst>
              <a:ext uri="{FF2B5EF4-FFF2-40B4-BE49-F238E27FC236}">
                <a16:creationId xmlns:a16="http://schemas.microsoft.com/office/drawing/2014/main" id="{D3EE7718-9536-9840-9EA2-3D843DD28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49154" name="Rectangle 2"/>
          <p:cNvSpPr>
            <a:spLocks noGrp="1" noChangeArrowheads="1"/>
          </p:cNvSpPr>
          <p:nvPr>
            <p:ph type="title"/>
          </p:nvPr>
        </p:nvSpPr>
        <p:spPr/>
        <p:txBody>
          <a:bodyPr/>
          <a:lstStyle/>
          <a:p>
            <a:pPr eaLnBrk="1" hangingPunct="1">
              <a:defRPr/>
            </a:pPr>
            <a:r>
              <a:rPr lang="en-US" altLang="es-PE"/>
              <a:t>Example</a:t>
            </a:r>
            <a:br>
              <a:rPr lang="en-US" altLang="es-PE"/>
            </a:br>
            <a:r>
              <a:rPr lang="en-US" altLang="es-PE" sz="2143"/>
              <a:t>(main wakes back up; average sleeps)</a:t>
            </a:r>
            <a:endParaRPr lang="en-US" altLang="es-PE"/>
          </a:p>
        </p:txBody>
      </p:sp>
      <p:sp>
        <p:nvSpPr>
          <p:cNvPr id="36867"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a:t>
            </a:r>
            <a:r>
              <a:rPr lang="en-US" altLang="es-PE" dirty="0">
                <a:solidFill>
                  <a:srgbClr val="0432FF"/>
                </a:solidFill>
                <a:latin typeface="Consolas" charset="0"/>
                <a:ea typeface="Consolas" charset="0"/>
                <a:cs typeface="Consolas" charset="0"/>
              </a:rPr>
              <a:t>double </a:t>
            </a:r>
            <a:r>
              <a:rPr lang="en-US" altLang="es-PE" dirty="0">
                <a:latin typeface="Consolas" charset="0"/>
                <a:ea typeface="Consolas" charset="0"/>
                <a:cs typeface="Consolas" charset="0"/>
              </a:rPr>
              <a:t>result1, result2;</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result1 = average (num1, num2); </a:t>
            </a:r>
            <a:r>
              <a:rPr lang="en-US" altLang="es-PE" dirty="0">
                <a:solidFill>
                  <a:srgbClr val="008000"/>
                </a:solidFill>
                <a:latin typeface="Consolas" charset="0"/>
                <a:ea typeface="Consolas" charset="0"/>
                <a:cs typeface="Consolas" charset="0"/>
              </a:rPr>
              <a:t>// 6</a:t>
            </a:r>
          </a:p>
          <a:p>
            <a:pPr lvl="1" eaLnBrk="1" hangingPunct="1">
              <a:buFontTx/>
              <a:buNone/>
            </a:pPr>
            <a:r>
              <a:rPr lang="en-US" altLang="es-PE" dirty="0">
                <a:latin typeface="Consolas" charset="0"/>
                <a:ea typeface="Consolas" charset="0"/>
                <a:cs typeface="Consolas" charset="0"/>
              </a:rPr>
              <a:t>	</a:t>
            </a:r>
            <a:r>
              <a:rPr lang="en-US" altLang="es-PE" dirty="0">
                <a:solidFill>
                  <a:srgbClr val="FF0000"/>
                </a:solidFill>
                <a:latin typeface="Consolas" charset="0"/>
                <a:ea typeface="Consolas" charset="0"/>
                <a:cs typeface="Consolas" charset="0"/>
              </a:rPr>
              <a:t>result2</a:t>
            </a:r>
            <a:r>
              <a:rPr lang="en-US" altLang="es-PE" dirty="0">
                <a:latin typeface="Consolas" charset="0"/>
                <a:ea typeface="Consolas" charset="0"/>
                <a:cs typeface="Consolas" charset="0"/>
              </a:rPr>
              <a:t> = average (num3, num1); </a:t>
            </a:r>
            <a:r>
              <a:rPr lang="en-US" altLang="es-PE" dirty="0">
                <a:solidFill>
                  <a:srgbClr val="008000"/>
                </a:solidFill>
                <a:latin typeface="Consolas" charset="0"/>
                <a:ea typeface="Consolas" charset="0"/>
                <a:cs typeface="Consolas" charset="0"/>
              </a:rPr>
              <a:t>// 4.5</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6868" name="Text Box 4"/>
          <p:cNvSpPr txBox="1">
            <a:spLocks noChangeArrowheads="1"/>
          </p:cNvSpPr>
          <p:nvPr/>
        </p:nvSpPr>
        <p:spPr bwMode="auto">
          <a:xfrm>
            <a:off x="4921948" y="5132566"/>
            <a:ext cx="3789564"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a:solidFill>
                  <a:srgbClr val="4D4D4D"/>
                </a:solidFill>
              </a:rPr>
              <a:t>double average (int x, int y) {</a:t>
            </a:r>
          </a:p>
          <a:p>
            <a:pPr eaLnBrk="1" hangingPunct="1"/>
            <a:r>
              <a:rPr lang="en-US" altLang="es-PE" sz="2143">
                <a:solidFill>
                  <a:srgbClr val="4D4D4D"/>
                </a:solidFill>
              </a:rPr>
              <a:t>    return ( (x+y) / 2);</a:t>
            </a:r>
          </a:p>
          <a:p>
            <a:pPr eaLnBrk="1" hangingPunct="1"/>
            <a:r>
              <a:rPr lang="en-US" altLang="es-PE" sz="2143">
                <a:solidFill>
                  <a:srgbClr val="4D4D4D"/>
                </a:solidFill>
              </a:rPr>
              <a:t>}</a:t>
            </a:r>
          </a:p>
        </p:txBody>
      </p:sp>
      <p:sp>
        <p:nvSpPr>
          <p:cNvPr id="36869"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871" name="Rectangle 7"/>
          <p:cNvSpPr>
            <a:spLocks noChangeArrowheads="1"/>
          </p:cNvSpPr>
          <p:nvPr/>
        </p:nvSpPr>
        <p:spPr bwMode="auto">
          <a:xfrm>
            <a:off x="7138282"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2" name="Rectangle 8"/>
          <p:cNvSpPr>
            <a:spLocks noChangeArrowheads="1"/>
          </p:cNvSpPr>
          <p:nvPr/>
        </p:nvSpPr>
        <p:spPr bwMode="auto">
          <a:xfrm>
            <a:off x="7838177"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3" name="Text Box 9"/>
          <p:cNvSpPr txBox="1">
            <a:spLocks noChangeArrowheads="1"/>
          </p:cNvSpPr>
          <p:nvPr/>
        </p:nvSpPr>
        <p:spPr bwMode="auto">
          <a:xfrm>
            <a:off x="7113980" y="4364625"/>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x</a:t>
            </a:r>
          </a:p>
        </p:txBody>
      </p:sp>
      <p:sp>
        <p:nvSpPr>
          <p:cNvPr id="36874" name="Text Box 10"/>
          <p:cNvSpPr txBox="1">
            <a:spLocks noChangeArrowheads="1"/>
          </p:cNvSpPr>
          <p:nvPr/>
        </p:nvSpPr>
        <p:spPr bwMode="auto">
          <a:xfrm>
            <a:off x="7789573" y="4362196"/>
            <a:ext cx="30168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y</a:t>
            </a:r>
          </a:p>
        </p:txBody>
      </p:sp>
      <p:sp>
        <p:nvSpPr>
          <p:cNvPr id="36875" name="Rectangle 11"/>
          <p:cNvSpPr>
            <a:spLocks noChangeArrowheads="1"/>
          </p:cNvSpPr>
          <p:nvPr/>
        </p:nvSpPr>
        <p:spPr bwMode="auto">
          <a:xfrm>
            <a:off x="1189173"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6" name="Rectangle 12"/>
          <p:cNvSpPr>
            <a:spLocks noChangeArrowheads="1"/>
          </p:cNvSpPr>
          <p:nvPr/>
        </p:nvSpPr>
        <p:spPr bwMode="auto">
          <a:xfrm>
            <a:off x="1772419"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7" name="Rectangle 13"/>
          <p:cNvSpPr>
            <a:spLocks noChangeArrowheads="1"/>
          </p:cNvSpPr>
          <p:nvPr/>
        </p:nvSpPr>
        <p:spPr bwMode="auto">
          <a:xfrm>
            <a:off x="2355665" y="5271895"/>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8" name="Rectangle 14"/>
          <p:cNvSpPr>
            <a:spLocks noChangeArrowheads="1"/>
          </p:cNvSpPr>
          <p:nvPr/>
        </p:nvSpPr>
        <p:spPr bwMode="auto">
          <a:xfrm>
            <a:off x="1422472"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79" name="Rectangle 15"/>
          <p:cNvSpPr>
            <a:spLocks noChangeArrowheads="1"/>
          </p:cNvSpPr>
          <p:nvPr/>
        </p:nvSpPr>
        <p:spPr bwMode="auto">
          <a:xfrm>
            <a:off x="2122367" y="5971790"/>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80" name="Text Box 16"/>
          <p:cNvSpPr txBox="1">
            <a:spLocks noChangeArrowheads="1"/>
          </p:cNvSpPr>
          <p:nvPr/>
        </p:nvSpPr>
        <p:spPr bwMode="auto">
          <a:xfrm>
            <a:off x="1001039" y="489278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6881" name="Text Box 17"/>
          <p:cNvSpPr txBox="1">
            <a:spLocks noChangeArrowheads="1"/>
          </p:cNvSpPr>
          <p:nvPr/>
        </p:nvSpPr>
        <p:spPr bwMode="auto">
          <a:xfrm>
            <a:off x="1632889"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6882" name="Text Box 18"/>
          <p:cNvSpPr txBox="1">
            <a:spLocks noChangeArrowheads="1"/>
          </p:cNvSpPr>
          <p:nvPr/>
        </p:nvSpPr>
        <p:spPr bwMode="auto">
          <a:xfrm>
            <a:off x="2216135" y="4897646"/>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6883" name="Text Box 19"/>
          <p:cNvSpPr txBox="1">
            <a:spLocks noChangeArrowheads="1"/>
          </p:cNvSpPr>
          <p:nvPr/>
        </p:nvSpPr>
        <p:spPr bwMode="auto">
          <a:xfrm>
            <a:off x="1185734"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result1</a:t>
            </a:r>
          </a:p>
        </p:txBody>
      </p:sp>
      <p:sp>
        <p:nvSpPr>
          <p:cNvPr id="36884" name="Text Box 20"/>
          <p:cNvSpPr txBox="1">
            <a:spLocks noChangeArrowheads="1"/>
          </p:cNvSpPr>
          <p:nvPr/>
        </p:nvSpPr>
        <p:spPr bwMode="auto">
          <a:xfrm>
            <a:off x="1934233" y="5597541"/>
            <a:ext cx="772391"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result2</a:t>
            </a:r>
          </a:p>
        </p:txBody>
      </p:sp>
      <p:sp>
        <p:nvSpPr>
          <p:cNvPr id="36885" name="Rectangle 21"/>
          <p:cNvSpPr>
            <a:spLocks noChangeArrowheads="1"/>
          </p:cNvSpPr>
          <p:nvPr/>
        </p:nvSpPr>
        <p:spPr bwMode="auto">
          <a:xfrm>
            <a:off x="955875" y="4572000"/>
            <a:ext cx="1983036" cy="1866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86" name="Rectangle 22"/>
          <p:cNvSpPr>
            <a:spLocks noChangeArrowheads="1"/>
          </p:cNvSpPr>
          <p:nvPr/>
        </p:nvSpPr>
        <p:spPr bwMode="auto">
          <a:xfrm>
            <a:off x="955875" y="4572000"/>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6887" name="WordArt 23"/>
          <p:cNvSpPr>
            <a:spLocks noChangeArrowheads="1" noChangeShapeType="1" noTextEdit="1"/>
          </p:cNvSpPr>
          <p:nvPr/>
        </p:nvSpPr>
        <p:spPr bwMode="auto">
          <a:xfrm>
            <a:off x="1189174" y="4572000"/>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6888" name="Text Box 24"/>
          <p:cNvSpPr txBox="1">
            <a:spLocks noChangeArrowheads="1"/>
          </p:cNvSpPr>
          <p:nvPr/>
        </p:nvSpPr>
        <p:spPr bwMode="auto">
          <a:xfrm>
            <a:off x="1164872" y="520385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6889" name="Text Box 25"/>
          <p:cNvSpPr txBox="1">
            <a:spLocks noChangeArrowheads="1"/>
          </p:cNvSpPr>
          <p:nvPr/>
        </p:nvSpPr>
        <p:spPr bwMode="auto">
          <a:xfrm>
            <a:off x="1731107"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6890" name="Text Box 26"/>
          <p:cNvSpPr txBox="1">
            <a:spLocks noChangeArrowheads="1"/>
          </p:cNvSpPr>
          <p:nvPr/>
        </p:nvSpPr>
        <p:spPr bwMode="auto">
          <a:xfrm>
            <a:off x="2314353" y="5201421"/>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6891" name="Text Box 27"/>
          <p:cNvSpPr txBox="1">
            <a:spLocks noChangeArrowheads="1"/>
          </p:cNvSpPr>
          <p:nvPr/>
        </p:nvSpPr>
        <p:spPr bwMode="auto">
          <a:xfrm>
            <a:off x="1381159" y="590131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6</a:t>
            </a:r>
          </a:p>
        </p:txBody>
      </p:sp>
      <p:sp>
        <p:nvSpPr>
          <p:cNvPr id="36892" name="Text Box 28"/>
          <p:cNvSpPr txBox="1">
            <a:spLocks noChangeArrowheads="1"/>
          </p:cNvSpPr>
          <p:nvPr/>
        </p:nvSpPr>
        <p:spPr bwMode="auto">
          <a:xfrm>
            <a:off x="2047009" y="5916556"/>
            <a:ext cx="509563"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dirty="0">
                <a:solidFill>
                  <a:srgbClr val="FF0000"/>
                </a:solidFill>
              </a:rPr>
              <a:t>4.0</a:t>
            </a:r>
          </a:p>
        </p:txBody>
      </p:sp>
      <p:sp>
        <p:nvSpPr>
          <p:cNvPr id="36893" name="Text Box 29"/>
          <p:cNvSpPr txBox="1">
            <a:spLocks noChangeArrowheads="1"/>
          </p:cNvSpPr>
          <p:nvPr/>
        </p:nvSpPr>
        <p:spPr bwMode="auto">
          <a:xfrm>
            <a:off x="6798056" y="3548081"/>
            <a:ext cx="989373"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4D4D4D"/>
                </a:solidFill>
              </a:rPr>
              <a:t>sleep</a:t>
            </a:r>
          </a:p>
        </p:txBody>
      </p:sp>
      <p:sp>
        <p:nvSpPr>
          <p:cNvPr id="30" name="Line 6"/>
          <p:cNvSpPr>
            <a:spLocks noChangeShapeType="1"/>
          </p:cNvSpPr>
          <p:nvPr/>
        </p:nvSpPr>
        <p:spPr bwMode="auto">
          <a:xfrm>
            <a:off x="249381" y="4152901"/>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209670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A388474-56E3-2B4B-A47E-2CC461B11B6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2" name="Picture 10" descr="Java Logo">
            <a:extLst>
              <a:ext uri="{FF2B5EF4-FFF2-40B4-BE49-F238E27FC236}">
                <a16:creationId xmlns:a16="http://schemas.microsoft.com/office/drawing/2014/main" id="{4BD36E9F-9B1C-FB47-B9D4-A72CBA10E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14CAE841-72A9-8E4E-B40D-296408EF8C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EF734A18-3FC8-1742-9D84-4E5E716B7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0178"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(void return types)</a:t>
            </a:r>
            <a:endParaRPr lang="en-US" altLang="es-PE"/>
          </a:p>
        </p:txBody>
      </p:sp>
      <p:sp>
        <p:nvSpPr>
          <p:cNvPr id="37891"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latin typeface="Consolas" charset="0"/>
                <a:ea typeface="Consolas" charset="0"/>
                <a:cs typeface="Consolas" charset="0"/>
              </a:rPr>
              <a:t>printNum</a:t>
            </a:r>
            <a:r>
              <a:rPr lang="en-US" altLang="es-PE" dirty="0">
                <a:latin typeface="Consolas" charset="0"/>
                <a:ea typeface="Consolas" charset="0"/>
                <a:cs typeface="Consolas" charset="0"/>
              </a:rPr>
              <a:t>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7892"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4D4D4D"/>
                </a:solidFill>
              </a:rPr>
              <a:t>void </a:t>
            </a:r>
            <a:r>
              <a:rPr lang="en-US" altLang="es-PE" sz="2143" dirty="0" err="1">
                <a:solidFill>
                  <a:srgbClr val="4D4D4D"/>
                </a:solidFill>
              </a:rPr>
              <a:t>printNum</a:t>
            </a:r>
            <a:r>
              <a:rPr lang="en-US" altLang="es-PE" sz="2143" dirty="0">
                <a:solidFill>
                  <a:srgbClr val="4D4D4D"/>
                </a:solidFill>
              </a:rPr>
              <a:t> (</a:t>
            </a:r>
            <a:r>
              <a:rPr lang="en-US" altLang="es-PE" sz="2143" dirty="0" err="1">
                <a:solidFill>
                  <a:srgbClr val="4D4D4D"/>
                </a:solidFill>
              </a:rPr>
              <a:t>int</a:t>
            </a:r>
            <a:r>
              <a:rPr lang="en-US" altLang="es-PE" sz="2143" dirty="0">
                <a:solidFill>
                  <a:srgbClr val="4D4D4D"/>
                </a:solidFill>
              </a:rPr>
              <a:t> </a:t>
            </a:r>
            <a:r>
              <a:rPr lang="en-US" altLang="es-PE" sz="2143" dirty="0" err="1">
                <a:solidFill>
                  <a:srgbClr val="4D4D4D"/>
                </a:solidFill>
              </a:rPr>
              <a:t>myNum</a:t>
            </a:r>
            <a:r>
              <a:rPr lang="en-US" altLang="es-PE" sz="2143" dirty="0">
                <a:solidFill>
                  <a:srgbClr val="4D4D4D"/>
                </a:solidFill>
              </a:rPr>
              <a:t>) {</a:t>
            </a:r>
          </a:p>
          <a:p>
            <a:pPr eaLnBrk="1" hangingPunct="1"/>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p>
          <a:p>
            <a:pPr eaLnBrk="1" hangingPunct="1"/>
            <a:r>
              <a:rPr lang="en-US" altLang="es-PE" sz="2143" dirty="0">
                <a:solidFill>
                  <a:srgbClr val="4D4D4D"/>
                </a:solidFill>
              </a:rPr>
              <a:t>}</a:t>
            </a:r>
          </a:p>
        </p:txBody>
      </p:sp>
      <p:sp>
        <p:nvSpPr>
          <p:cNvPr id="37893"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895"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7896" name="Text Box 9"/>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37897" name="Text Box 29"/>
          <p:cNvSpPr txBox="1">
            <a:spLocks noChangeArrowheads="1"/>
          </p:cNvSpPr>
          <p:nvPr/>
        </p:nvSpPr>
        <p:spPr bwMode="auto">
          <a:xfrm>
            <a:off x="6798056" y="3548081"/>
            <a:ext cx="989373"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4D4D4D"/>
                </a:solidFill>
              </a:rPr>
              <a:t>sleep</a:t>
            </a:r>
          </a:p>
        </p:txBody>
      </p:sp>
      <p:sp>
        <p:nvSpPr>
          <p:cNvPr id="10" name="Line 6"/>
          <p:cNvSpPr>
            <a:spLocks noChangeShapeType="1"/>
          </p:cNvSpPr>
          <p:nvPr/>
        </p:nvSpPr>
        <p:spPr bwMode="auto">
          <a:xfrm>
            <a:off x="301335" y="2854036"/>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913124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4F093E7-DCBE-9E45-87DF-9515910028C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4" name="Picture 10" descr="Java Logo">
            <a:extLst>
              <a:ext uri="{FF2B5EF4-FFF2-40B4-BE49-F238E27FC236}">
                <a16:creationId xmlns:a16="http://schemas.microsoft.com/office/drawing/2014/main" id="{A191806C-625D-1241-92FB-8C3BB2CFA8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 Sharp Logo">
            <a:extLst>
              <a:ext uri="{FF2B5EF4-FFF2-40B4-BE49-F238E27FC236}">
                <a16:creationId xmlns:a16="http://schemas.microsoft.com/office/drawing/2014/main" id="{99EF38A3-4B01-794D-8D8E-21DE52A1A6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logo showing C++" title="C++ Logo">
            <a:extLst>
              <a:ext uri="{FF2B5EF4-FFF2-40B4-BE49-F238E27FC236}">
                <a16:creationId xmlns:a16="http://schemas.microsoft.com/office/drawing/2014/main" id="{0B4777AE-8C1D-0B4F-9AA7-C7BE33964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1202"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(declare variables)</a:t>
            </a:r>
            <a:endParaRPr lang="en-US" altLang="es-PE"/>
          </a:p>
        </p:txBody>
      </p:sp>
      <p:sp>
        <p:nvSpPr>
          <p:cNvPr id="38915"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latin typeface="Consolas" charset="0"/>
                <a:ea typeface="Consolas" charset="0"/>
                <a:cs typeface="Consolas" charset="0"/>
              </a:rPr>
              <a:t>printNum</a:t>
            </a:r>
            <a:r>
              <a:rPr lang="en-US" altLang="es-PE" dirty="0">
                <a:latin typeface="Consolas" charset="0"/>
                <a:ea typeface="Consolas" charset="0"/>
                <a:cs typeface="Consolas" charset="0"/>
              </a:rPr>
              <a:t>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8916"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4D4D4D"/>
                </a:solidFill>
              </a:rPr>
              <a:t>void </a:t>
            </a:r>
            <a:r>
              <a:rPr lang="en-US" altLang="es-PE" sz="2143" dirty="0" err="1">
                <a:solidFill>
                  <a:srgbClr val="4D4D4D"/>
                </a:solidFill>
              </a:rPr>
              <a:t>printNum</a:t>
            </a:r>
            <a:r>
              <a:rPr lang="en-US" altLang="es-PE" sz="2143" dirty="0">
                <a:solidFill>
                  <a:srgbClr val="4D4D4D"/>
                </a:solidFill>
              </a:rPr>
              <a:t> (</a:t>
            </a:r>
            <a:r>
              <a:rPr lang="en-US" altLang="es-PE" sz="2143" dirty="0" err="1">
                <a:solidFill>
                  <a:srgbClr val="4D4D4D"/>
                </a:solidFill>
              </a:rPr>
              <a:t>int</a:t>
            </a:r>
            <a:r>
              <a:rPr lang="en-US" altLang="es-PE" sz="2143" dirty="0">
                <a:solidFill>
                  <a:srgbClr val="4D4D4D"/>
                </a:solidFill>
              </a:rPr>
              <a:t> </a:t>
            </a:r>
            <a:r>
              <a:rPr lang="en-US" altLang="es-PE" sz="2143" dirty="0" err="1">
                <a:solidFill>
                  <a:srgbClr val="4D4D4D"/>
                </a:solidFill>
              </a:rPr>
              <a:t>myNum</a:t>
            </a:r>
            <a:r>
              <a:rPr lang="en-US" altLang="es-PE" sz="2143" dirty="0">
                <a:solidFill>
                  <a:srgbClr val="4D4D4D"/>
                </a:solidFill>
              </a:rPr>
              <a:t>) {</a:t>
            </a:r>
          </a:p>
          <a:p>
            <a:pPr eaLnBrk="1" hangingPunct="1"/>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p>
          <a:p>
            <a:pPr eaLnBrk="1" hangingPunct="1"/>
            <a:r>
              <a:rPr lang="en-US" altLang="es-PE" sz="2143" dirty="0">
                <a:solidFill>
                  <a:srgbClr val="4D4D4D"/>
                </a:solidFill>
              </a:rPr>
              <a:t>}</a:t>
            </a:r>
          </a:p>
        </p:txBody>
      </p:sp>
      <p:sp>
        <p:nvSpPr>
          <p:cNvPr id="38917"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8919"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0" name="Text Box 8"/>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38921" name="Rectangle 9"/>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2" name="Rectangle 10"/>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3" name="Rectangle 11"/>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4" name="Text Box 12"/>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8925" name="Text Box 13"/>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8926" name="Text Box 14"/>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8927" name="Rectangle 15"/>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8" name="Rectangle 16"/>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8929" name="WordArt 17"/>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8930" name="Text Box 18"/>
          <p:cNvSpPr txBox="1">
            <a:spLocks noChangeArrowheads="1"/>
          </p:cNvSpPr>
          <p:nvPr/>
        </p:nvSpPr>
        <p:spPr bwMode="auto">
          <a:xfrm>
            <a:off x="1164872" y="5414468"/>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8931" name="Text Box 19"/>
          <p:cNvSpPr txBox="1">
            <a:spLocks noChangeArrowheads="1"/>
          </p:cNvSpPr>
          <p:nvPr/>
        </p:nvSpPr>
        <p:spPr bwMode="auto">
          <a:xfrm>
            <a:off x="1731107" y="5412038"/>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8932" name="Text Box 20"/>
          <p:cNvSpPr txBox="1">
            <a:spLocks noChangeArrowheads="1"/>
          </p:cNvSpPr>
          <p:nvPr/>
        </p:nvSpPr>
        <p:spPr bwMode="auto">
          <a:xfrm>
            <a:off x="2314353" y="5412038"/>
            <a:ext cx="29687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a:t>
            </a:r>
          </a:p>
        </p:txBody>
      </p:sp>
      <p:sp>
        <p:nvSpPr>
          <p:cNvPr id="38933" name="Text Box 21"/>
          <p:cNvSpPr txBox="1">
            <a:spLocks noChangeArrowheads="1"/>
          </p:cNvSpPr>
          <p:nvPr/>
        </p:nvSpPr>
        <p:spPr bwMode="auto">
          <a:xfrm>
            <a:off x="6798056" y="3548081"/>
            <a:ext cx="989373"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4D4D4D"/>
                </a:solidFill>
              </a:rPr>
              <a:t>sleep</a:t>
            </a:r>
          </a:p>
        </p:txBody>
      </p:sp>
      <p:sp>
        <p:nvSpPr>
          <p:cNvPr id="22" name="Line 6"/>
          <p:cNvSpPr>
            <a:spLocks noChangeShapeType="1"/>
          </p:cNvSpPr>
          <p:nvPr/>
        </p:nvSpPr>
        <p:spPr bwMode="auto">
          <a:xfrm>
            <a:off x="301335" y="2854036"/>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233152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48741F1-5B22-B14B-B68D-7AF93D36A06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4" name="Picture 10" descr="Java Logo">
            <a:extLst>
              <a:ext uri="{FF2B5EF4-FFF2-40B4-BE49-F238E27FC236}">
                <a16:creationId xmlns:a16="http://schemas.microsoft.com/office/drawing/2014/main" id="{B811A0E0-2C25-2249-BF38-91C60B8B14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 Sharp Logo">
            <a:extLst>
              <a:ext uri="{FF2B5EF4-FFF2-40B4-BE49-F238E27FC236}">
                <a16:creationId xmlns:a16="http://schemas.microsoft.com/office/drawing/2014/main" id="{B4C61518-4053-4A44-8F62-DD3FF5BE24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logo showing C++" title="C++ Logo">
            <a:extLst>
              <a:ext uri="{FF2B5EF4-FFF2-40B4-BE49-F238E27FC236}">
                <a16:creationId xmlns:a16="http://schemas.microsoft.com/office/drawing/2014/main" id="{0373085A-E7D9-C64B-9B08-3929BF0CD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2226"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(initialize variables)</a:t>
            </a:r>
            <a:endParaRPr lang="en-US" altLang="es-PE"/>
          </a:p>
        </p:txBody>
      </p:sp>
      <p:sp>
        <p:nvSpPr>
          <p:cNvPr id="39939"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latin typeface="Consolas" charset="0"/>
                <a:ea typeface="Consolas" charset="0"/>
                <a:cs typeface="Consolas" charset="0"/>
              </a:rPr>
              <a:t>printNum</a:t>
            </a:r>
            <a:r>
              <a:rPr lang="en-US" altLang="es-PE" dirty="0">
                <a:latin typeface="Consolas" charset="0"/>
                <a:ea typeface="Consolas" charset="0"/>
                <a:cs typeface="Consolas" charset="0"/>
              </a:rPr>
              <a:t>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39940"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4D4D4D"/>
                </a:solidFill>
              </a:rPr>
              <a:t>void </a:t>
            </a:r>
            <a:r>
              <a:rPr lang="en-US" altLang="es-PE" sz="2143" dirty="0" err="1">
                <a:solidFill>
                  <a:srgbClr val="4D4D4D"/>
                </a:solidFill>
              </a:rPr>
              <a:t>printNum</a:t>
            </a:r>
            <a:r>
              <a:rPr lang="en-US" altLang="es-PE" sz="2143" dirty="0">
                <a:solidFill>
                  <a:srgbClr val="4D4D4D"/>
                </a:solidFill>
              </a:rPr>
              <a:t> (</a:t>
            </a:r>
            <a:r>
              <a:rPr lang="en-US" altLang="es-PE" sz="2143" dirty="0" err="1">
                <a:solidFill>
                  <a:srgbClr val="4D4D4D"/>
                </a:solidFill>
              </a:rPr>
              <a:t>int</a:t>
            </a:r>
            <a:r>
              <a:rPr lang="en-US" altLang="es-PE" sz="2143" dirty="0">
                <a:solidFill>
                  <a:srgbClr val="4D4D4D"/>
                </a:solidFill>
              </a:rPr>
              <a:t> </a:t>
            </a:r>
            <a:r>
              <a:rPr lang="en-US" altLang="es-PE" sz="2143" dirty="0" err="1">
                <a:solidFill>
                  <a:srgbClr val="4D4D4D"/>
                </a:solidFill>
              </a:rPr>
              <a:t>myNum</a:t>
            </a:r>
            <a:r>
              <a:rPr lang="en-US" altLang="es-PE" sz="2143" dirty="0">
                <a:solidFill>
                  <a:srgbClr val="4D4D4D"/>
                </a:solidFill>
              </a:rPr>
              <a:t>) {</a:t>
            </a:r>
          </a:p>
          <a:p>
            <a:pPr eaLnBrk="1" hangingPunct="1"/>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p>
          <a:p>
            <a:pPr eaLnBrk="1" hangingPunct="1"/>
            <a:r>
              <a:rPr lang="en-US" altLang="es-PE" sz="2143" dirty="0">
                <a:solidFill>
                  <a:srgbClr val="4D4D4D"/>
                </a:solidFill>
              </a:rPr>
              <a:t>}</a:t>
            </a:r>
          </a:p>
        </p:txBody>
      </p:sp>
      <p:sp>
        <p:nvSpPr>
          <p:cNvPr id="39941"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943"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44" name="Text Box 8"/>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39945" name="Rectangle 9"/>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46" name="Rectangle 10"/>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47" name="Rectangle 11"/>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48" name="Text Box 12"/>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39949" name="Text Box 13"/>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39950" name="Text Box 14"/>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39951" name="Rectangle 15"/>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52" name="Rectangle 16"/>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39953" name="WordArt 17"/>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39954" name="Text Box 18"/>
          <p:cNvSpPr txBox="1">
            <a:spLocks noChangeArrowheads="1"/>
          </p:cNvSpPr>
          <p:nvPr/>
        </p:nvSpPr>
        <p:spPr bwMode="auto">
          <a:xfrm>
            <a:off x="1164872" y="541446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39955" name="Text Box 19"/>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39956" name="Text Box 20"/>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39957" name="Text Box 21"/>
          <p:cNvSpPr txBox="1">
            <a:spLocks noChangeArrowheads="1"/>
          </p:cNvSpPr>
          <p:nvPr/>
        </p:nvSpPr>
        <p:spPr bwMode="auto">
          <a:xfrm>
            <a:off x="6798056" y="3548081"/>
            <a:ext cx="989373"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4D4D4D"/>
                </a:solidFill>
              </a:rPr>
              <a:t>sleep</a:t>
            </a:r>
          </a:p>
        </p:txBody>
      </p:sp>
      <p:sp>
        <p:nvSpPr>
          <p:cNvPr id="23" name="Line 6"/>
          <p:cNvSpPr>
            <a:spLocks noChangeShapeType="1"/>
          </p:cNvSpPr>
          <p:nvPr/>
        </p:nvSpPr>
        <p:spPr bwMode="auto">
          <a:xfrm>
            <a:off x="343305" y="3200400"/>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380067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A5F49-0B8D-9E42-8C2A-1C9B39CB2B12}"/>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4" name="Picture 10" descr="Java Logo">
            <a:extLst>
              <a:ext uri="{FF2B5EF4-FFF2-40B4-BE49-F238E27FC236}">
                <a16:creationId xmlns:a16="http://schemas.microsoft.com/office/drawing/2014/main" id="{47A034F0-4932-2641-A748-C146836CA6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 Sharp Logo">
            <a:extLst>
              <a:ext uri="{FF2B5EF4-FFF2-40B4-BE49-F238E27FC236}">
                <a16:creationId xmlns:a16="http://schemas.microsoft.com/office/drawing/2014/main" id="{79C9AEBA-F1B9-8B4F-8E18-01F91CC0F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logo showing C++" title="C++ Logo">
            <a:extLst>
              <a:ext uri="{FF2B5EF4-FFF2-40B4-BE49-F238E27FC236}">
                <a16:creationId xmlns:a16="http://schemas.microsoft.com/office/drawing/2014/main" id="{A462737B-30A4-F840-B098-383DA08798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3250"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(call the function)</a:t>
            </a:r>
            <a:endParaRPr lang="en-US" altLang="es-PE"/>
          </a:p>
        </p:txBody>
      </p:sp>
      <p:sp>
        <p:nvSpPr>
          <p:cNvPr id="40963"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solidFill>
                  <a:srgbClr val="FF0000"/>
                </a:solidFill>
                <a:latin typeface="Consolas" charset="0"/>
                <a:ea typeface="Consolas" charset="0"/>
                <a:cs typeface="Consolas" charset="0"/>
              </a:rPr>
              <a:t>printNum</a:t>
            </a:r>
            <a:r>
              <a:rPr lang="en-US" altLang="es-PE" dirty="0">
                <a:latin typeface="Consolas" charset="0"/>
                <a:ea typeface="Consolas" charset="0"/>
                <a:cs typeface="Consolas" charset="0"/>
              </a:rPr>
              <a:t>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40964"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void </a:t>
            </a:r>
            <a:r>
              <a:rPr lang="en-US" altLang="es-PE" sz="2143" dirty="0" err="1">
                <a:solidFill>
                  <a:srgbClr val="FF0000"/>
                </a:solidFill>
              </a:rPr>
              <a:t>printNum</a:t>
            </a:r>
            <a:r>
              <a:rPr lang="en-US" altLang="es-PE" sz="2143" dirty="0"/>
              <a:t> (</a:t>
            </a:r>
            <a:r>
              <a:rPr lang="en-US" altLang="es-PE" sz="2143" dirty="0" err="1">
                <a:solidFill>
                  <a:srgbClr val="0432FF"/>
                </a:solidFill>
              </a:rPr>
              <a:t>int</a:t>
            </a:r>
            <a:r>
              <a:rPr lang="en-US" altLang="es-PE" sz="2143" dirty="0">
                <a:solidFill>
                  <a:srgbClr val="0432FF"/>
                </a:solidFill>
              </a:rPr>
              <a:t> </a:t>
            </a:r>
            <a:r>
              <a:rPr lang="en-US" altLang="es-PE" sz="2143" dirty="0" err="1"/>
              <a:t>myNum</a:t>
            </a:r>
            <a:r>
              <a:rPr lang="en-US" altLang="es-PE" sz="2143" dirty="0"/>
              <a:t>) {</a:t>
            </a:r>
          </a:p>
          <a:p>
            <a:pPr eaLnBrk="1" hangingPunct="1"/>
            <a:r>
              <a:rPr lang="en-US" altLang="es-PE" sz="2143" dirty="0"/>
              <a:t>    </a:t>
            </a:r>
            <a:r>
              <a:rPr lang="en-US" altLang="es-PE" sz="2143" dirty="0">
                <a:solidFill>
                  <a:srgbClr val="4D4D4D"/>
                </a:solidFill>
              </a:rPr>
              <a:t>PRINT (</a:t>
            </a:r>
            <a:r>
              <a:rPr lang="en-US" altLang="es-PE" sz="2143" dirty="0" err="1">
                <a:solidFill>
                  <a:srgbClr val="4D4D4D"/>
                </a:solidFill>
              </a:rPr>
              <a:t>myNum</a:t>
            </a:r>
            <a:r>
              <a:rPr lang="en-US" altLang="es-PE" sz="2143" dirty="0">
                <a:solidFill>
                  <a:srgbClr val="4D4D4D"/>
                </a:solidFill>
              </a:rPr>
              <a:t>);</a:t>
            </a:r>
            <a:endParaRPr lang="en-US" altLang="es-PE" sz="2143" dirty="0"/>
          </a:p>
          <a:p>
            <a:pPr eaLnBrk="1" hangingPunct="1"/>
            <a:r>
              <a:rPr lang="en-US" altLang="es-PE" sz="2143" dirty="0"/>
              <a:t>}</a:t>
            </a:r>
          </a:p>
        </p:txBody>
      </p:sp>
      <p:sp>
        <p:nvSpPr>
          <p:cNvPr id="40965"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67"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68" name="Text Box 8"/>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0969" name="Rectangle 9"/>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70" name="Rectangle 10"/>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71" name="Rectangle 11"/>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72" name="Text Box 12"/>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0973" name="Text Box 13"/>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0974" name="Text Box 14"/>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0975" name="Rectangle 15"/>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76" name="Rectangle 16"/>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0977" name="WordArt 17"/>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0978" name="Text Box 18"/>
          <p:cNvSpPr txBox="1">
            <a:spLocks noChangeArrowheads="1"/>
          </p:cNvSpPr>
          <p:nvPr/>
        </p:nvSpPr>
        <p:spPr bwMode="auto">
          <a:xfrm>
            <a:off x="1164872" y="541446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0979" name="Text Box 19"/>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0980" name="Text Box 20"/>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0981" name="Text Box 21"/>
          <p:cNvSpPr txBox="1">
            <a:spLocks noChangeArrowheads="1"/>
          </p:cNvSpPr>
          <p:nvPr/>
        </p:nvSpPr>
        <p:spPr bwMode="auto">
          <a:xfrm>
            <a:off x="6798056" y="3548081"/>
            <a:ext cx="1768689" cy="5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755">
                <a:solidFill>
                  <a:srgbClr val="FF0000"/>
                </a:solidFill>
              </a:rPr>
              <a:t>WAKE UP!</a:t>
            </a:r>
          </a:p>
        </p:txBody>
      </p:sp>
      <p:sp>
        <p:nvSpPr>
          <p:cNvPr id="22" name="Line 6"/>
          <p:cNvSpPr>
            <a:spLocks noChangeShapeType="1"/>
          </p:cNvSpPr>
          <p:nvPr/>
        </p:nvSpPr>
        <p:spPr bwMode="auto">
          <a:xfrm>
            <a:off x="280554" y="3508663"/>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7580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E31A8FA-A868-D740-98A0-F0E476B81B8F}"/>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4" name="Picture 10" descr="Java Logo">
            <a:extLst>
              <a:ext uri="{FF2B5EF4-FFF2-40B4-BE49-F238E27FC236}">
                <a16:creationId xmlns:a16="http://schemas.microsoft.com/office/drawing/2014/main" id="{1F2F59BE-EDC1-FF4B-BAD3-E7B5886272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 Sharp Logo">
            <a:extLst>
              <a:ext uri="{FF2B5EF4-FFF2-40B4-BE49-F238E27FC236}">
                <a16:creationId xmlns:a16="http://schemas.microsoft.com/office/drawing/2014/main" id="{19D48BA8-34C1-4342-B375-C877F393A8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logo showing C++" title="C++ Logo">
            <a:extLst>
              <a:ext uri="{FF2B5EF4-FFF2-40B4-BE49-F238E27FC236}">
                <a16:creationId xmlns:a16="http://schemas.microsoft.com/office/drawing/2014/main" id="{E8865DC9-53E6-C34D-A545-270FB6BF0C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4274"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(data passing)</a:t>
            </a:r>
            <a:endParaRPr lang="en-US" altLang="es-PE"/>
          </a:p>
        </p:txBody>
      </p:sp>
      <p:sp>
        <p:nvSpPr>
          <p:cNvPr id="41987"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latin typeface="Consolas" charset="0"/>
                <a:ea typeface="Consolas" charset="0"/>
                <a:cs typeface="Consolas" charset="0"/>
              </a:rPr>
              <a:t>printNum</a:t>
            </a:r>
            <a:r>
              <a:rPr lang="en-US" altLang="es-PE" dirty="0">
                <a:latin typeface="Consolas" charset="0"/>
                <a:ea typeface="Consolas" charset="0"/>
                <a:cs typeface="Consolas" charset="0"/>
              </a:rPr>
              <a:t> (</a:t>
            </a:r>
            <a:r>
              <a:rPr lang="en-US" altLang="es-PE" dirty="0">
                <a:solidFill>
                  <a:schemeClr val="tx2"/>
                </a:solidFill>
                <a:latin typeface="Consolas" charset="0"/>
                <a:ea typeface="Consolas" charset="0"/>
                <a:cs typeface="Consolas" charset="0"/>
              </a:rPr>
              <a:t>num1</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41988"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void </a:t>
            </a:r>
            <a:r>
              <a:rPr lang="en-US" altLang="es-PE" sz="2143" dirty="0" err="1">
                <a:solidFill>
                  <a:srgbClr val="FF0000"/>
                </a:solidFill>
              </a:rPr>
              <a:t>printNum</a:t>
            </a:r>
            <a:r>
              <a:rPr lang="en-US" altLang="es-PE" sz="2143" dirty="0"/>
              <a:t> (</a:t>
            </a:r>
            <a:r>
              <a:rPr lang="en-US" altLang="es-PE" sz="2143" dirty="0" err="1">
                <a:solidFill>
                  <a:srgbClr val="0432FF"/>
                </a:solidFill>
              </a:rPr>
              <a:t>int</a:t>
            </a:r>
            <a:r>
              <a:rPr lang="en-US" altLang="es-PE" sz="2143" dirty="0">
                <a:solidFill>
                  <a:srgbClr val="0432FF"/>
                </a:solidFill>
              </a:rPr>
              <a:t> </a:t>
            </a:r>
            <a:r>
              <a:rPr lang="en-US" altLang="es-PE" sz="2143" dirty="0" err="1"/>
              <a:t>myNum</a:t>
            </a:r>
            <a:r>
              <a:rPr lang="en-US" altLang="es-PE" sz="2143" dirty="0"/>
              <a:t>) {</a:t>
            </a:r>
          </a:p>
          <a:p>
            <a:pPr eaLnBrk="1" hangingPunct="1"/>
            <a:r>
              <a:rPr lang="en-US" altLang="es-PE" sz="2143" dirty="0"/>
              <a:t>   </a:t>
            </a:r>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endParaRPr lang="en-US" altLang="es-PE" sz="2143" dirty="0"/>
          </a:p>
          <a:p>
            <a:pPr eaLnBrk="1" hangingPunct="1"/>
            <a:r>
              <a:rPr lang="en-US" altLang="es-PE" sz="2143" dirty="0"/>
              <a:t>}</a:t>
            </a:r>
          </a:p>
        </p:txBody>
      </p:sp>
      <p:sp>
        <p:nvSpPr>
          <p:cNvPr id="41989"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991"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1992" name="Text Box 8"/>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1993" name="Rectangle 9"/>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1994" name="Rectangle 10"/>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1995" name="Rectangle 11"/>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1996" name="Text Box 12"/>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1997" name="Text Box 13"/>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1998" name="Text Box 14"/>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1999" name="Rectangle 15"/>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2000" name="Rectangle 16"/>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2001" name="WordArt 17"/>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2002" name="Text Box 18"/>
          <p:cNvSpPr txBox="1">
            <a:spLocks noChangeArrowheads="1"/>
          </p:cNvSpPr>
          <p:nvPr/>
        </p:nvSpPr>
        <p:spPr bwMode="auto">
          <a:xfrm>
            <a:off x="1164872"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2003" name="Text Box 19"/>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2004" name="Text Box 20"/>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2005" name="Freeform 23"/>
          <p:cNvSpPr>
            <a:spLocks/>
          </p:cNvSpPr>
          <p:nvPr/>
        </p:nvSpPr>
        <p:spPr bwMode="auto">
          <a:xfrm>
            <a:off x="2822262" y="2410751"/>
            <a:ext cx="4432669" cy="1905270"/>
          </a:xfrm>
          <a:custGeom>
            <a:avLst/>
            <a:gdLst>
              <a:gd name="T0" fmla="*/ 0 w 1824"/>
              <a:gd name="T1" fmla="*/ 635000 h 784"/>
              <a:gd name="T2" fmla="*/ 1600200 w 1824"/>
              <a:gd name="T3" fmla="*/ 101600 h 784"/>
              <a:gd name="T4" fmla="*/ 2895600 w 1824"/>
              <a:gd name="T5" fmla="*/ 1244600 h 784"/>
              <a:gd name="T6" fmla="*/ 0 60000 65536"/>
              <a:gd name="T7" fmla="*/ 0 60000 65536"/>
              <a:gd name="T8" fmla="*/ 0 60000 65536"/>
            </a:gdLst>
            <a:ahLst/>
            <a:cxnLst>
              <a:cxn ang="T6">
                <a:pos x="T0" y="T1"/>
              </a:cxn>
              <a:cxn ang="T7">
                <a:pos x="T2" y="T3"/>
              </a:cxn>
              <a:cxn ang="T8">
                <a:pos x="T4" y="T5"/>
              </a:cxn>
            </a:cxnLst>
            <a:rect l="0" t="0" r="r" b="b"/>
            <a:pathLst>
              <a:path w="1824" h="784">
                <a:moveTo>
                  <a:pt x="0" y="400"/>
                </a:moveTo>
                <a:cubicBezTo>
                  <a:pt x="352" y="200"/>
                  <a:pt x="704" y="0"/>
                  <a:pt x="1008" y="64"/>
                </a:cubicBezTo>
                <a:cubicBezTo>
                  <a:pt x="1312" y="128"/>
                  <a:pt x="1568" y="456"/>
                  <a:pt x="1824" y="784"/>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Line 24"/>
          <p:cNvSpPr>
            <a:spLocks noChangeShapeType="1"/>
          </p:cNvSpPr>
          <p:nvPr/>
        </p:nvSpPr>
        <p:spPr bwMode="auto">
          <a:xfrm>
            <a:off x="7254931" y="4316021"/>
            <a:ext cx="116649" cy="11664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007" name="Text Box 25"/>
          <p:cNvSpPr txBox="1">
            <a:spLocks noChangeArrowheads="1"/>
          </p:cNvSpPr>
          <p:nvPr/>
        </p:nvSpPr>
        <p:spPr bwMode="auto">
          <a:xfrm>
            <a:off x="7429905"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Tree>
    <p:extLst>
      <p:ext uri="{BB962C8B-B14F-4D97-AF65-F5344CB8AC3E}">
        <p14:creationId xmlns:p14="http://schemas.microsoft.com/office/powerpoint/2010/main" val="87181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2301DEA-AD63-4941-B709-BBC3003EDBF3}"/>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4" name="Picture 10" descr="Java Logo">
            <a:extLst>
              <a:ext uri="{FF2B5EF4-FFF2-40B4-BE49-F238E27FC236}">
                <a16:creationId xmlns:a16="http://schemas.microsoft.com/office/drawing/2014/main" id="{DA60B812-E55D-4A4D-AC75-ADBF6A1F5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 Sharp Logo">
            <a:extLst>
              <a:ext uri="{FF2B5EF4-FFF2-40B4-BE49-F238E27FC236}">
                <a16:creationId xmlns:a16="http://schemas.microsoft.com/office/drawing/2014/main" id="{6829BB99-9967-204A-AA12-C8DB41841A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logo showing C++" title="C++ Logo">
            <a:extLst>
              <a:ext uri="{FF2B5EF4-FFF2-40B4-BE49-F238E27FC236}">
                <a16:creationId xmlns:a16="http://schemas.microsoft.com/office/drawing/2014/main" id="{59658D85-CDC6-4E4D-A536-7344FE4CE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5298"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(function does its thing; main asleep)</a:t>
            </a:r>
            <a:endParaRPr lang="en-US" altLang="es-PE"/>
          </a:p>
        </p:txBody>
      </p:sp>
      <p:sp>
        <p:nvSpPr>
          <p:cNvPr id="43011"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chemeClr val="tx1">
                    <a:lumMod val="50000"/>
                    <a:lumOff val="50000"/>
                  </a:schemeClr>
                </a:solidFill>
                <a:latin typeface="Consolas" charset="0"/>
                <a:ea typeface="Consolas" charset="0"/>
                <a:cs typeface="Consolas" charset="0"/>
              </a:rPr>
              <a:t>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MAIN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int</a:t>
            </a:r>
            <a:r>
              <a:rPr lang="en-US" altLang="es-PE" dirty="0">
                <a:solidFill>
                  <a:schemeClr val="tx1">
                    <a:lumMod val="50000"/>
                    <a:lumOff val="50000"/>
                  </a:schemeClr>
                </a:solidFill>
                <a:latin typeface="Consolas" charset="0"/>
                <a:ea typeface="Consolas" charset="0"/>
                <a:cs typeface="Consolas" charset="0"/>
              </a:rPr>
              <a:t> num1, num2, num3;</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num1 = 5; num2 = 7; num3 = 4; </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	</a:t>
            </a:r>
            <a:r>
              <a:rPr lang="en-US" altLang="es-PE" dirty="0" err="1">
                <a:solidFill>
                  <a:schemeClr val="tx1">
                    <a:lumMod val="50000"/>
                    <a:lumOff val="50000"/>
                  </a:schemeClr>
                </a:solidFill>
                <a:latin typeface="Consolas" charset="0"/>
                <a:ea typeface="Consolas" charset="0"/>
                <a:cs typeface="Consolas" charset="0"/>
              </a:rPr>
              <a:t>printNum</a:t>
            </a:r>
            <a:r>
              <a:rPr lang="en-US" altLang="es-PE" dirty="0">
                <a:solidFill>
                  <a:schemeClr val="tx1">
                    <a:lumMod val="50000"/>
                    <a:lumOff val="50000"/>
                  </a:schemeClr>
                </a:solidFill>
                <a:latin typeface="Consolas" charset="0"/>
                <a:ea typeface="Consolas" charset="0"/>
                <a:cs typeface="Consolas" charset="0"/>
              </a:rPr>
              <a:t> (num1);</a:t>
            </a:r>
          </a:p>
          <a:p>
            <a:pPr lvl="1" eaLnBrk="1" hangingPunct="1">
              <a:buFontTx/>
              <a:buNone/>
            </a:pPr>
            <a:r>
              <a:rPr lang="en-US" altLang="es-PE" dirty="0">
                <a:solidFill>
                  <a:schemeClr val="tx1">
                    <a:lumMod val="50000"/>
                    <a:lumOff val="50000"/>
                  </a:schemeClr>
                </a:solidFill>
                <a:latin typeface="Consolas" charset="0"/>
                <a:ea typeface="Consolas" charset="0"/>
                <a:cs typeface="Consolas" charset="0"/>
              </a:rPr>
              <a:t>}</a:t>
            </a:r>
          </a:p>
          <a:p>
            <a:pPr eaLnBrk="1" hangingPunct="1">
              <a:buFontTx/>
              <a:buNone/>
            </a:pPr>
            <a:endParaRPr lang="en-US" altLang="es-PE" sz="1800" dirty="0">
              <a:solidFill>
                <a:schemeClr val="tx1">
                  <a:lumMod val="50000"/>
                  <a:lumOff val="50000"/>
                </a:schemeClr>
              </a:solidFill>
              <a:latin typeface="Consolas" charset="0"/>
              <a:ea typeface="Consolas" charset="0"/>
              <a:cs typeface="Consolas" charset="0"/>
            </a:endParaRPr>
          </a:p>
        </p:txBody>
      </p:sp>
      <p:sp>
        <p:nvSpPr>
          <p:cNvPr id="43012"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void </a:t>
            </a:r>
            <a:r>
              <a:rPr lang="en-US" altLang="es-PE" sz="2143" dirty="0" err="1"/>
              <a:t>printNum</a:t>
            </a:r>
            <a:r>
              <a:rPr lang="en-US" altLang="es-PE" sz="2143" dirty="0"/>
              <a:t> (</a:t>
            </a:r>
            <a:r>
              <a:rPr lang="en-US" altLang="es-PE" sz="2143" dirty="0" err="1">
                <a:solidFill>
                  <a:srgbClr val="0432FF"/>
                </a:solidFill>
              </a:rPr>
              <a:t>int</a:t>
            </a:r>
            <a:r>
              <a:rPr lang="en-US" altLang="es-PE" sz="2143" dirty="0">
                <a:solidFill>
                  <a:srgbClr val="0432FF"/>
                </a:solidFill>
              </a:rPr>
              <a:t> </a:t>
            </a:r>
            <a:r>
              <a:rPr lang="en-US" altLang="es-PE" sz="2143" dirty="0" err="1"/>
              <a:t>myNum</a:t>
            </a:r>
            <a:r>
              <a:rPr lang="en-US" altLang="es-PE" sz="2143" dirty="0"/>
              <a:t>) {</a:t>
            </a:r>
          </a:p>
          <a:p>
            <a:pPr eaLnBrk="1" hangingPunct="1"/>
            <a:r>
              <a:rPr lang="en-US" altLang="es-PE" sz="2143" dirty="0"/>
              <a:t>   </a:t>
            </a:r>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endParaRPr lang="en-US" altLang="es-PE" sz="2143" dirty="0"/>
          </a:p>
          <a:p>
            <a:pPr eaLnBrk="1" hangingPunct="1"/>
            <a:r>
              <a:rPr lang="en-US" altLang="es-PE" sz="2143" dirty="0"/>
              <a:t>}</a:t>
            </a:r>
          </a:p>
        </p:txBody>
      </p:sp>
      <p:sp>
        <p:nvSpPr>
          <p:cNvPr id="43013" name="Line 5"/>
          <p:cNvSpPr>
            <a:spLocks noChangeShapeType="1"/>
          </p:cNvSpPr>
          <p:nvPr/>
        </p:nvSpPr>
        <p:spPr bwMode="auto">
          <a:xfrm flipV="1">
            <a:off x="3055561" y="2916230"/>
            <a:ext cx="4432669" cy="3499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14" name="Rectangle 7"/>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15" name="Text Box 8"/>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3016" name="Rectangle 9"/>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17" name="Rectangle 10"/>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18" name="Rectangle 11"/>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19" name="Text Box 12"/>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3020" name="Text Box 13"/>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3021" name="Text Box 14"/>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3022" name="Rectangle 15"/>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23" name="Rectangle 16"/>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3024" name="WordArt 17"/>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3025" name="Text Box 18"/>
          <p:cNvSpPr txBox="1">
            <a:spLocks noChangeArrowheads="1"/>
          </p:cNvSpPr>
          <p:nvPr/>
        </p:nvSpPr>
        <p:spPr bwMode="auto">
          <a:xfrm>
            <a:off x="1164872"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3026" name="Text Box 19"/>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3027" name="Text Box 20"/>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3028" name="Text Box 23"/>
          <p:cNvSpPr txBox="1">
            <a:spLocks noChangeArrowheads="1"/>
          </p:cNvSpPr>
          <p:nvPr/>
        </p:nvSpPr>
        <p:spPr bwMode="auto">
          <a:xfrm>
            <a:off x="7429905"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2" name="Line 6"/>
          <p:cNvSpPr>
            <a:spLocks noChangeShapeType="1"/>
          </p:cNvSpPr>
          <p:nvPr/>
        </p:nvSpPr>
        <p:spPr bwMode="auto">
          <a:xfrm>
            <a:off x="4478480" y="5389418"/>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53903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76200" y="287338"/>
            <a:ext cx="7543800" cy="931862"/>
          </a:xfrm>
        </p:spPr>
        <p:txBody>
          <a:bodyPr/>
          <a:lstStyle/>
          <a:p>
            <a:pPr algn="ctr" eaLnBrk="1" hangingPunct="1">
              <a:defRPr/>
            </a:pPr>
            <a:r>
              <a:rPr lang="en-US" altLang="es-PE" dirty="0"/>
              <a:t>Why have functions?</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endParaRPr lang="en-US" altLang="es-PE" sz="1531"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B6E1C471-5BAB-424A-B75C-1E088255D2A3}"/>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6" name="Rectangle 5" title="Pseudo code logo">
            <a:extLst>
              <a:ext uri="{FF2B5EF4-FFF2-40B4-BE49-F238E27FC236}">
                <a16:creationId xmlns:a16="http://schemas.microsoft.com/office/drawing/2014/main" id="{F2DDA86E-E75A-4F4F-88D6-B49EFC383871}"/>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49587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4A1DD64D-ADB0-354F-8D56-AA0C37019C7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8" name="Picture 10" descr="Java Logo">
            <a:extLst>
              <a:ext uri="{FF2B5EF4-FFF2-40B4-BE49-F238E27FC236}">
                <a16:creationId xmlns:a16="http://schemas.microsoft.com/office/drawing/2014/main" id="{6B570ED4-DF12-5044-9DB5-27376257CE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 Sharp Logo">
            <a:extLst>
              <a:ext uri="{FF2B5EF4-FFF2-40B4-BE49-F238E27FC236}">
                <a16:creationId xmlns:a16="http://schemas.microsoft.com/office/drawing/2014/main" id="{41D5DD9E-A3CB-1240-AF76-D5A2C1153A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logo showing C++" title="C++ Logo">
            <a:extLst>
              <a:ext uri="{FF2B5EF4-FFF2-40B4-BE49-F238E27FC236}">
                <a16:creationId xmlns:a16="http://schemas.microsoft.com/office/drawing/2014/main" id="{0212EF64-0725-CB4C-84A7-4E72C58AF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6322"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(function does its thing; main asleep)</a:t>
            </a:r>
            <a:endParaRPr lang="en-US" altLang="es-PE"/>
          </a:p>
        </p:txBody>
      </p:sp>
      <p:sp>
        <p:nvSpPr>
          <p:cNvPr id="44035"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4D4D4D"/>
                </a:solidFill>
                <a:latin typeface="Consolas" charset="0"/>
                <a:ea typeface="Consolas" charset="0"/>
                <a:cs typeface="Consolas" charset="0"/>
              </a:rPr>
              <a:t> </a:t>
            </a:r>
          </a:p>
          <a:p>
            <a:pPr lvl="1" eaLnBrk="1" hangingPunct="1">
              <a:buFontTx/>
              <a:buNone/>
            </a:pPr>
            <a:r>
              <a:rPr lang="en-US" altLang="es-PE" dirty="0">
                <a:solidFill>
                  <a:srgbClr val="4D4D4D"/>
                </a:solidFill>
                <a:latin typeface="Consolas" charset="0"/>
                <a:ea typeface="Consolas" charset="0"/>
                <a:cs typeface="Consolas" charset="0"/>
              </a:rPr>
              <a:t>MAIN ()</a:t>
            </a:r>
          </a:p>
          <a:p>
            <a:pPr lvl="1" eaLnBrk="1" hangingPunct="1">
              <a:buFontTx/>
              <a:buNone/>
            </a:pPr>
            <a:r>
              <a:rPr lang="en-US" altLang="es-PE" dirty="0">
                <a:solidFill>
                  <a:srgbClr val="4D4D4D"/>
                </a:solidFill>
                <a:latin typeface="Consolas" charset="0"/>
                <a:ea typeface="Consolas" charset="0"/>
                <a:cs typeface="Consolas" charset="0"/>
              </a:rPr>
              <a:t>{</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int</a:t>
            </a:r>
            <a:r>
              <a:rPr lang="en-US" altLang="es-PE" dirty="0">
                <a:solidFill>
                  <a:srgbClr val="4D4D4D"/>
                </a:solidFill>
                <a:latin typeface="Consolas" charset="0"/>
                <a:ea typeface="Consolas" charset="0"/>
                <a:cs typeface="Consolas" charset="0"/>
              </a:rPr>
              <a:t> num1, num2, num3;</a:t>
            </a:r>
          </a:p>
          <a:p>
            <a:pPr lvl="1" eaLnBrk="1" hangingPunct="1">
              <a:buFontTx/>
              <a:buNone/>
            </a:pPr>
            <a:r>
              <a:rPr lang="en-US" altLang="es-PE" dirty="0">
                <a:solidFill>
                  <a:srgbClr val="4D4D4D"/>
                </a:solidFill>
                <a:latin typeface="Consolas" charset="0"/>
                <a:ea typeface="Consolas" charset="0"/>
                <a:cs typeface="Consolas" charset="0"/>
              </a:rPr>
              <a:t>	num1 = 5; num2 = 7; num3 = 4; </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printNum</a:t>
            </a:r>
            <a:r>
              <a:rPr lang="en-US" altLang="es-PE" dirty="0">
                <a:solidFill>
                  <a:srgbClr val="4D4D4D"/>
                </a:solidFill>
                <a:latin typeface="Consolas" charset="0"/>
                <a:ea typeface="Consolas" charset="0"/>
                <a:cs typeface="Consolas" charset="0"/>
              </a:rPr>
              <a:t> (num1);</a:t>
            </a:r>
          </a:p>
          <a:p>
            <a:pPr lvl="1" eaLnBrk="1" hangingPunct="1">
              <a:buFontTx/>
              <a:buNone/>
            </a:pPr>
            <a:r>
              <a:rPr lang="en-US" altLang="es-PE" dirty="0">
                <a:solidFill>
                  <a:srgbClr val="4D4D4D"/>
                </a:solidFill>
                <a:latin typeface="Consolas" charset="0"/>
                <a:ea typeface="Consolas" charset="0"/>
                <a:cs typeface="Consolas" charset="0"/>
              </a:rPr>
              <a:t>}</a:t>
            </a:r>
          </a:p>
          <a:p>
            <a:pPr eaLnBrk="1" hangingPunct="1">
              <a:buFontTx/>
              <a:buNone/>
            </a:pPr>
            <a:endParaRPr lang="en-US" altLang="es-PE" sz="1800" dirty="0">
              <a:solidFill>
                <a:srgbClr val="4D4D4D"/>
              </a:solidFill>
              <a:latin typeface="Consolas" charset="0"/>
              <a:ea typeface="Consolas" charset="0"/>
              <a:cs typeface="Consolas" charset="0"/>
            </a:endParaRPr>
          </a:p>
        </p:txBody>
      </p:sp>
      <p:sp>
        <p:nvSpPr>
          <p:cNvPr id="44036"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void </a:t>
            </a:r>
            <a:r>
              <a:rPr lang="en-US" altLang="es-PE" sz="2143" dirty="0" err="1"/>
              <a:t>printNum</a:t>
            </a:r>
            <a:r>
              <a:rPr lang="en-US" altLang="es-PE" sz="2143" dirty="0"/>
              <a:t> (</a:t>
            </a:r>
            <a:r>
              <a:rPr lang="en-US" altLang="es-PE" sz="2143" dirty="0" err="1">
                <a:solidFill>
                  <a:srgbClr val="0432FF"/>
                </a:solidFill>
              </a:rPr>
              <a:t>int</a:t>
            </a:r>
            <a:r>
              <a:rPr lang="en-US" altLang="es-PE" sz="2143" dirty="0">
                <a:solidFill>
                  <a:srgbClr val="0432FF"/>
                </a:solidFill>
              </a:rPr>
              <a:t> </a:t>
            </a:r>
            <a:r>
              <a:rPr lang="en-US" altLang="es-PE" sz="2143" dirty="0" err="1"/>
              <a:t>myNum</a:t>
            </a:r>
            <a:r>
              <a:rPr lang="en-US" altLang="es-PE" sz="2143" dirty="0"/>
              <a:t>) {</a:t>
            </a:r>
          </a:p>
          <a:p>
            <a:pPr eaLnBrk="1" hangingPunct="1"/>
            <a:r>
              <a:rPr lang="en-US" altLang="es-PE" sz="2143" dirty="0"/>
              <a:t>   </a:t>
            </a:r>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endParaRPr lang="en-US" altLang="es-PE" sz="2143" dirty="0"/>
          </a:p>
          <a:p>
            <a:pPr eaLnBrk="1" hangingPunct="1"/>
            <a:r>
              <a:rPr lang="en-US" altLang="es-PE" sz="2143" dirty="0"/>
              <a:t>}</a:t>
            </a:r>
          </a:p>
        </p:txBody>
      </p:sp>
      <p:sp>
        <p:nvSpPr>
          <p:cNvPr id="44037" name="Line 5"/>
          <p:cNvSpPr>
            <a:spLocks noChangeShapeType="1"/>
          </p:cNvSpPr>
          <p:nvPr/>
        </p:nvSpPr>
        <p:spPr bwMode="auto">
          <a:xfrm flipV="1">
            <a:off x="3055561" y="3032880"/>
            <a:ext cx="4316020" cy="3382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038" name="Rectangle 6"/>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39" name="Text Box 7"/>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4040" name="Rectangle 8"/>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41" name="Rectangle 9"/>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42" name="Rectangle 10"/>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43" name="Text Box 11"/>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4044" name="Text Box 12"/>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4045" name="Text Box 13"/>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4046" name="Rectangle 14"/>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47" name="Rectangle 15"/>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48" name="WordArt 16"/>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4049" name="Text Box 17"/>
          <p:cNvSpPr txBox="1">
            <a:spLocks noChangeArrowheads="1"/>
          </p:cNvSpPr>
          <p:nvPr/>
        </p:nvSpPr>
        <p:spPr bwMode="auto">
          <a:xfrm>
            <a:off x="1164872"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4050" name="Text Box 18"/>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4051" name="Text Box 19"/>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4052" name="Text Box 20"/>
          <p:cNvSpPr txBox="1">
            <a:spLocks noChangeArrowheads="1"/>
          </p:cNvSpPr>
          <p:nvPr/>
        </p:nvSpPr>
        <p:spPr bwMode="auto">
          <a:xfrm>
            <a:off x="7429905"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4054" name="Rectangle 22"/>
          <p:cNvSpPr>
            <a:spLocks noChangeArrowheads="1"/>
          </p:cNvSpPr>
          <p:nvPr/>
        </p:nvSpPr>
        <p:spPr bwMode="auto">
          <a:xfrm>
            <a:off x="7371581" y="1866388"/>
            <a:ext cx="1516439" cy="1399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55" name="Rectangle 23"/>
          <p:cNvSpPr>
            <a:spLocks noChangeArrowheads="1"/>
          </p:cNvSpPr>
          <p:nvPr/>
        </p:nvSpPr>
        <p:spPr bwMode="auto">
          <a:xfrm>
            <a:off x="7371581" y="1866388"/>
            <a:ext cx="1516439"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4056" name="WordArt 24"/>
          <p:cNvSpPr>
            <a:spLocks noChangeArrowheads="1" noChangeShapeType="1" noTextEdit="1"/>
          </p:cNvSpPr>
          <p:nvPr/>
        </p:nvSpPr>
        <p:spPr bwMode="auto">
          <a:xfrm>
            <a:off x="7488230" y="1866388"/>
            <a:ext cx="1236968" cy="311064"/>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Output</a:t>
            </a:r>
          </a:p>
        </p:txBody>
      </p:sp>
      <p:sp>
        <p:nvSpPr>
          <p:cNvPr id="44057" name="Text Box 25"/>
          <p:cNvSpPr txBox="1">
            <a:spLocks noChangeArrowheads="1"/>
          </p:cNvSpPr>
          <p:nvPr/>
        </p:nvSpPr>
        <p:spPr bwMode="auto">
          <a:xfrm>
            <a:off x="7347278" y="221633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6" name="Line 6"/>
          <p:cNvSpPr>
            <a:spLocks noChangeShapeType="1"/>
          </p:cNvSpPr>
          <p:nvPr/>
        </p:nvSpPr>
        <p:spPr bwMode="auto">
          <a:xfrm>
            <a:off x="4468090" y="5690754"/>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859960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FCBD40BF-1812-8D49-95A4-FFEA764239B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8" name="Picture 10" descr="Java Logo">
            <a:extLst>
              <a:ext uri="{FF2B5EF4-FFF2-40B4-BE49-F238E27FC236}">
                <a16:creationId xmlns:a16="http://schemas.microsoft.com/office/drawing/2014/main" id="{B027A1EB-08CF-B743-98EA-B0AA9D037D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 Sharp Logo">
            <a:extLst>
              <a:ext uri="{FF2B5EF4-FFF2-40B4-BE49-F238E27FC236}">
                <a16:creationId xmlns:a16="http://schemas.microsoft.com/office/drawing/2014/main" id="{1746E3E0-8FCD-D549-9141-7728FACA06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logo showing C++" title="C++ Logo">
            <a:extLst>
              <a:ext uri="{FF2B5EF4-FFF2-40B4-BE49-F238E27FC236}">
                <a16:creationId xmlns:a16="http://schemas.microsoft.com/office/drawing/2014/main" id="{6E3793EE-D229-7C48-94B8-A4292C24EA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7346"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(function is done)</a:t>
            </a:r>
            <a:endParaRPr lang="en-US" altLang="es-PE"/>
          </a:p>
        </p:txBody>
      </p:sp>
      <p:sp>
        <p:nvSpPr>
          <p:cNvPr id="45059"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4D4D4D"/>
                </a:solidFill>
                <a:latin typeface="Consolas" charset="0"/>
                <a:ea typeface="Consolas" charset="0"/>
                <a:cs typeface="Consolas" charset="0"/>
              </a:rPr>
              <a:t> </a:t>
            </a:r>
          </a:p>
          <a:p>
            <a:pPr lvl="1" eaLnBrk="1" hangingPunct="1">
              <a:buFontTx/>
              <a:buNone/>
            </a:pPr>
            <a:r>
              <a:rPr lang="en-US" altLang="es-PE" dirty="0">
                <a:solidFill>
                  <a:srgbClr val="4D4D4D"/>
                </a:solidFill>
                <a:latin typeface="Consolas" charset="0"/>
                <a:ea typeface="Consolas" charset="0"/>
                <a:cs typeface="Consolas" charset="0"/>
              </a:rPr>
              <a:t>MAIN ()</a:t>
            </a:r>
          </a:p>
          <a:p>
            <a:pPr lvl="1" eaLnBrk="1" hangingPunct="1">
              <a:buFontTx/>
              <a:buNone/>
            </a:pPr>
            <a:r>
              <a:rPr lang="en-US" altLang="es-PE" dirty="0">
                <a:solidFill>
                  <a:srgbClr val="4D4D4D"/>
                </a:solidFill>
                <a:latin typeface="Consolas" charset="0"/>
                <a:ea typeface="Consolas" charset="0"/>
                <a:cs typeface="Consolas" charset="0"/>
              </a:rPr>
              <a:t>{</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int</a:t>
            </a:r>
            <a:r>
              <a:rPr lang="en-US" altLang="es-PE" dirty="0">
                <a:solidFill>
                  <a:srgbClr val="4D4D4D"/>
                </a:solidFill>
                <a:latin typeface="Consolas" charset="0"/>
                <a:ea typeface="Consolas" charset="0"/>
                <a:cs typeface="Consolas" charset="0"/>
              </a:rPr>
              <a:t> num1, num2, num3;</a:t>
            </a:r>
          </a:p>
          <a:p>
            <a:pPr lvl="1" eaLnBrk="1" hangingPunct="1">
              <a:buFontTx/>
              <a:buNone/>
            </a:pPr>
            <a:r>
              <a:rPr lang="en-US" altLang="es-PE" dirty="0">
                <a:solidFill>
                  <a:srgbClr val="4D4D4D"/>
                </a:solidFill>
                <a:latin typeface="Consolas" charset="0"/>
                <a:ea typeface="Consolas" charset="0"/>
                <a:cs typeface="Consolas" charset="0"/>
              </a:rPr>
              <a:t>	num1 = 5; num2 = 7; num3 = 4; </a:t>
            </a:r>
          </a:p>
          <a:p>
            <a:pPr lvl="1" eaLnBrk="1" hangingPunct="1">
              <a:buFontTx/>
              <a:buNone/>
            </a:pPr>
            <a:r>
              <a:rPr lang="en-US" altLang="es-PE" dirty="0">
                <a:solidFill>
                  <a:srgbClr val="4D4D4D"/>
                </a:solidFill>
                <a:latin typeface="Consolas" charset="0"/>
                <a:ea typeface="Consolas" charset="0"/>
                <a:cs typeface="Consolas" charset="0"/>
              </a:rPr>
              <a:t>	</a:t>
            </a:r>
            <a:r>
              <a:rPr lang="en-US" altLang="es-PE" dirty="0" err="1">
                <a:solidFill>
                  <a:srgbClr val="4D4D4D"/>
                </a:solidFill>
                <a:latin typeface="Consolas" charset="0"/>
                <a:ea typeface="Consolas" charset="0"/>
                <a:cs typeface="Consolas" charset="0"/>
              </a:rPr>
              <a:t>printNum</a:t>
            </a:r>
            <a:r>
              <a:rPr lang="en-US" altLang="es-PE" dirty="0">
                <a:solidFill>
                  <a:srgbClr val="4D4D4D"/>
                </a:solidFill>
                <a:latin typeface="Consolas" charset="0"/>
                <a:ea typeface="Consolas" charset="0"/>
                <a:cs typeface="Consolas" charset="0"/>
              </a:rPr>
              <a:t> (num1);</a:t>
            </a:r>
          </a:p>
          <a:p>
            <a:pPr lvl="1" eaLnBrk="1" hangingPunct="1">
              <a:buFontTx/>
              <a:buNone/>
            </a:pPr>
            <a:r>
              <a:rPr lang="en-US" altLang="es-PE" dirty="0">
                <a:solidFill>
                  <a:srgbClr val="4D4D4D"/>
                </a:solidFill>
                <a:latin typeface="Consolas" charset="0"/>
                <a:ea typeface="Consolas" charset="0"/>
                <a:cs typeface="Consolas" charset="0"/>
              </a:rPr>
              <a:t>}</a:t>
            </a:r>
          </a:p>
          <a:p>
            <a:pPr eaLnBrk="1" hangingPunct="1">
              <a:buFontTx/>
              <a:buNone/>
            </a:pPr>
            <a:endParaRPr lang="en-US" altLang="es-PE" sz="1800" dirty="0">
              <a:solidFill>
                <a:srgbClr val="4D4D4D"/>
              </a:solidFill>
              <a:latin typeface="Consolas" charset="0"/>
              <a:ea typeface="Consolas" charset="0"/>
              <a:cs typeface="Consolas" charset="0"/>
            </a:endParaRPr>
          </a:p>
        </p:txBody>
      </p:sp>
      <p:sp>
        <p:nvSpPr>
          <p:cNvPr id="45060"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0432FF"/>
                </a:solidFill>
              </a:rPr>
              <a:t>void </a:t>
            </a:r>
            <a:r>
              <a:rPr lang="en-US" altLang="es-PE" sz="2143" dirty="0" err="1"/>
              <a:t>printNum</a:t>
            </a:r>
            <a:r>
              <a:rPr lang="en-US" altLang="es-PE" sz="2143" dirty="0"/>
              <a:t> (</a:t>
            </a:r>
            <a:r>
              <a:rPr lang="en-US" altLang="es-PE" sz="2143" dirty="0" err="1">
                <a:solidFill>
                  <a:srgbClr val="0432FF"/>
                </a:solidFill>
              </a:rPr>
              <a:t>int</a:t>
            </a:r>
            <a:r>
              <a:rPr lang="en-US" altLang="es-PE" sz="2143" dirty="0">
                <a:solidFill>
                  <a:srgbClr val="0432FF"/>
                </a:solidFill>
              </a:rPr>
              <a:t> </a:t>
            </a:r>
            <a:r>
              <a:rPr lang="en-US" altLang="es-PE" sz="2143" dirty="0" err="1"/>
              <a:t>myNum</a:t>
            </a:r>
            <a:r>
              <a:rPr lang="en-US" altLang="es-PE" sz="2143" dirty="0"/>
              <a:t>) {</a:t>
            </a:r>
          </a:p>
          <a:p>
            <a:pPr eaLnBrk="1" hangingPunct="1"/>
            <a:r>
              <a:rPr lang="en-US" altLang="es-PE" sz="2143" dirty="0"/>
              <a:t>   </a:t>
            </a:r>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endParaRPr lang="en-US" altLang="es-PE" sz="2143" dirty="0"/>
          </a:p>
          <a:p>
            <a:pPr eaLnBrk="1" hangingPunct="1"/>
            <a:r>
              <a:rPr lang="en-US" altLang="es-PE" sz="2143" dirty="0"/>
              <a:t>}</a:t>
            </a:r>
          </a:p>
        </p:txBody>
      </p:sp>
      <p:sp>
        <p:nvSpPr>
          <p:cNvPr id="45061" name="Line 5"/>
          <p:cNvSpPr>
            <a:spLocks noChangeShapeType="1"/>
          </p:cNvSpPr>
          <p:nvPr/>
        </p:nvSpPr>
        <p:spPr bwMode="auto">
          <a:xfrm flipV="1">
            <a:off x="3055561" y="3032880"/>
            <a:ext cx="4316020" cy="3382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062" name="Rectangle 6"/>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63" name="Text Box 7"/>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5064" name="Rectangle 8"/>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65" name="Rectangle 9"/>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66" name="Rectangle 10"/>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67" name="Text Box 11"/>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5068" name="Text Box 12"/>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5069" name="Text Box 13"/>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5070" name="Rectangle 14"/>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71" name="Rectangle 15"/>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72" name="WordArt 16"/>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5073" name="Text Box 17"/>
          <p:cNvSpPr txBox="1">
            <a:spLocks noChangeArrowheads="1"/>
          </p:cNvSpPr>
          <p:nvPr/>
        </p:nvSpPr>
        <p:spPr bwMode="auto">
          <a:xfrm>
            <a:off x="1164872"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5074" name="Text Box 18"/>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5075" name="Text Box 19"/>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5076" name="Text Box 20"/>
          <p:cNvSpPr txBox="1">
            <a:spLocks noChangeArrowheads="1"/>
          </p:cNvSpPr>
          <p:nvPr/>
        </p:nvSpPr>
        <p:spPr bwMode="auto">
          <a:xfrm>
            <a:off x="7429905" y="4712143"/>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5078" name="Rectangle 22"/>
          <p:cNvSpPr>
            <a:spLocks noChangeArrowheads="1"/>
          </p:cNvSpPr>
          <p:nvPr/>
        </p:nvSpPr>
        <p:spPr bwMode="auto">
          <a:xfrm>
            <a:off x="7371581" y="1866388"/>
            <a:ext cx="1516439" cy="1399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79" name="Rectangle 23"/>
          <p:cNvSpPr>
            <a:spLocks noChangeArrowheads="1"/>
          </p:cNvSpPr>
          <p:nvPr/>
        </p:nvSpPr>
        <p:spPr bwMode="auto">
          <a:xfrm>
            <a:off x="7371581" y="1866388"/>
            <a:ext cx="1516439"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5080" name="WordArt 24"/>
          <p:cNvSpPr>
            <a:spLocks noChangeArrowheads="1" noChangeShapeType="1" noTextEdit="1"/>
          </p:cNvSpPr>
          <p:nvPr/>
        </p:nvSpPr>
        <p:spPr bwMode="auto">
          <a:xfrm>
            <a:off x="7488230" y="1866388"/>
            <a:ext cx="1236968" cy="311064"/>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Output</a:t>
            </a:r>
          </a:p>
        </p:txBody>
      </p:sp>
      <p:sp>
        <p:nvSpPr>
          <p:cNvPr id="45081" name="Text Box 25"/>
          <p:cNvSpPr txBox="1">
            <a:spLocks noChangeArrowheads="1"/>
          </p:cNvSpPr>
          <p:nvPr/>
        </p:nvSpPr>
        <p:spPr bwMode="auto">
          <a:xfrm>
            <a:off x="7347278" y="221633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6" name="Line 6"/>
          <p:cNvSpPr>
            <a:spLocks noChangeShapeType="1"/>
          </p:cNvSpPr>
          <p:nvPr/>
        </p:nvSpPr>
        <p:spPr bwMode="auto">
          <a:xfrm>
            <a:off x="4509653" y="6044045"/>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926997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E33732A-ADB3-114E-AA74-26A7DB9A95F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27" name="Picture 10" descr="Java Logo">
            <a:extLst>
              <a:ext uri="{FF2B5EF4-FFF2-40B4-BE49-F238E27FC236}">
                <a16:creationId xmlns:a16="http://schemas.microsoft.com/office/drawing/2014/main" id="{C48A47A2-89BD-CA4E-AB58-F15D60D9C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43474"/>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 Sharp Logo">
            <a:extLst>
              <a:ext uri="{FF2B5EF4-FFF2-40B4-BE49-F238E27FC236}">
                <a16:creationId xmlns:a16="http://schemas.microsoft.com/office/drawing/2014/main" id="{5FA73BF8-88AA-724C-9811-850C48BDD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0818" y="573806"/>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logo showing C++" title="C++ Logo">
            <a:extLst>
              <a:ext uri="{FF2B5EF4-FFF2-40B4-BE49-F238E27FC236}">
                <a16:creationId xmlns:a16="http://schemas.microsoft.com/office/drawing/2014/main" id="{60EC3243-CA3C-394C-BBF6-EEA042AC18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5" y="590501"/>
            <a:ext cx="563021" cy="632047"/>
          </a:xfrm>
          <a:prstGeom prst="rect">
            <a:avLst/>
          </a:prstGeom>
        </p:spPr>
      </p:pic>
      <p:sp>
        <p:nvSpPr>
          <p:cNvPr id="58370" name="Rectangle 2"/>
          <p:cNvSpPr>
            <a:spLocks noGrp="1" noChangeArrowheads="1"/>
          </p:cNvSpPr>
          <p:nvPr>
            <p:ph type="title"/>
          </p:nvPr>
        </p:nvSpPr>
        <p:spPr/>
        <p:txBody>
          <a:bodyPr/>
          <a:lstStyle/>
          <a:p>
            <a:pPr eaLnBrk="1" hangingPunct="1">
              <a:defRPr/>
            </a:pPr>
            <a:r>
              <a:rPr lang="en-US" altLang="es-PE"/>
              <a:t>Another Quick Example</a:t>
            </a:r>
            <a:br>
              <a:rPr lang="en-US" altLang="es-PE"/>
            </a:br>
            <a:r>
              <a:rPr lang="en-US" altLang="es-PE" sz="2143"/>
              <a:t>(function falls asleep; main awake)</a:t>
            </a:r>
            <a:endParaRPr lang="en-US" altLang="es-PE"/>
          </a:p>
        </p:txBody>
      </p:sp>
      <p:sp>
        <p:nvSpPr>
          <p:cNvPr id="46083" name="Rectangle 3"/>
          <p:cNvSpPr>
            <a:spLocks noGrp="1" noChangeArrowheads="1"/>
          </p:cNvSpPr>
          <p:nvPr>
            <p:ph idx="1"/>
          </p:nvPr>
        </p:nvSpPr>
        <p:spPr>
          <a:xfrm>
            <a:off x="571906" y="1753085"/>
            <a:ext cx="7732869" cy="4114315"/>
          </a:xfrm>
        </p:spPr>
        <p:txBody>
          <a:bodyPr/>
          <a:lstStyle/>
          <a:p>
            <a:pPr eaLnBrk="1" hangingPunct="1">
              <a:buFontTx/>
              <a:buNone/>
            </a:pPr>
            <a:r>
              <a:rPr lang="en-US" altLang="es-PE" sz="1800" dirty="0">
                <a:solidFill>
                  <a:srgbClr val="0432FF"/>
                </a:solidFill>
                <a:latin typeface="Consolas" charset="0"/>
                <a:ea typeface="Consolas" charset="0"/>
                <a:cs typeface="Consolas" charset="0"/>
              </a:rPr>
              <a:t> </a:t>
            </a:r>
            <a:endParaRPr lang="en-US" altLang="es-PE" sz="1800" dirty="0">
              <a:latin typeface="Consolas" charset="0"/>
              <a:ea typeface="Consolas" charset="0"/>
              <a:cs typeface="Consolas" charset="0"/>
            </a:endParaRPr>
          </a:p>
          <a:p>
            <a:pPr lvl="1" eaLnBrk="1" hangingPunct="1">
              <a:buFontTx/>
              <a:buNone/>
            </a:pPr>
            <a:r>
              <a:rPr lang="en-US" altLang="es-PE" dirty="0">
                <a:solidFill>
                  <a:srgbClr val="0432FF"/>
                </a:solidFill>
                <a:latin typeface="Consolas" charset="0"/>
                <a:ea typeface="Consolas" charset="0"/>
                <a:cs typeface="Consolas" charset="0"/>
              </a:rPr>
              <a:t>MAIN </a:t>
            </a: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a:t>
            </a:r>
          </a:p>
          <a:p>
            <a:pPr lvl="1" eaLnBrk="1" hangingPunct="1">
              <a:buFontTx/>
              <a:buNone/>
            </a:pPr>
            <a:r>
              <a:rPr lang="en-US" altLang="es-PE" dirty="0">
                <a:latin typeface="Consolas" charset="0"/>
                <a:ea typeface="Consolas" charset="0"/>
                <a:cs typeface="Consolas" charset="0"/>
              </a:rPr>
              <a:t>	</a:t>
            </a:r>
            <a:r>
              <a:rPr lang="en-US" altLang="es-PE" dirty="0" err="1">
                <a:solidFill>
                  <a:srgbClr val="0432FF"/>
                </a:solidFill>
                <a:latin typeface="Consolas" charset="0"/>
                <a:ea typeface="Consolas" charset="0"/>
                <a:cs typeface="Consolas" charset="0"/>
              </a:rPr>
              <a:t>int</a:t>
            </a:r>
            <a:r>
              <a:rPr lang="en-US" altLang="es-PE" dirty="0">
                <a:solidFill>
                  <a:srgbClr val="0432FF"/>
                </a:solidFill>
                <a:latin typeface="Consolas" charset="0"/>
                <a:ea typeface="Consolas" charset="0"/>
                <a:cs typeface="Consolas" charset="0"/>
              </a:rPr>
              <a:t> </a:t>
            </a:r>
            <a:r>
              <a:rPr lang="en-US" altLang="es-PE" dirty="0">
                <a:latin typeface="Consolas" charset="0"/>
                <a:ea typeface="Consolas" charset="0"/>
                <a:cs typeface="Consolas" charset="0"/>
              </a:rPr>
              <a:t>num1, num2, num3;</a:t>
            </a:r>
          </a:p>
          <a:p>
            <a:pPr lvl="1" eaLnBrk="1" hangingPunct="1">
              <a:buFontTx/>
              <a:buNone/>
            </a:pPr>
            <a:r>
              <a:rPr lang="en-US" altLang="es-PE" dirty="0">
                <a:latin typeface="Consolas" charset="0"/>
                <a:ea typeface="Consolas" charset="0"/>
                <a:cs typeface="Consolas" charset="0"/>
              </a:rPr>
              <a:t>	num1 = 5; num2 = 7; num3 = 4; </a:t>
            </a:r>
          </a:p>
          <a:p>
            <a:pPr lvl="1" eaLnBrk="1" hangingPunct="1">
              <a:buFontTx/>
              <a:buNone/>
            </a:pPr>
            <a:r>
              <a:rPr lang="en-US" altLang="es-PE" dirty="0">
                <a:latin typeface="Consolas" charset="0"/>
                <a:ea typeface="Consolas" charset="0"/>
                <a:cs typeface="Consolas" charset="0"/>
              </a:rPr>
              <a:t>	</a:t>
            </a:r>
            <a:r>
              <a:rPr lang="en-US" altLang="es-PE" dirty="0" err="1">
                <a:latin typeface="Consolas" charset="0"/>
                <a:ea typeface="Consolas" charset="0"/>
                <a:cs typeface="Consolas" charset="0"/>
              </a:rPr>
              <a:t>printNum</a:t>
            </a:r>
            <a:r>
              <a:rPr lang="en-US" altLang="es-PE" dirty="0">
                <a:latin typeface="Consolas" charset="0"/>
                <a:ea typeface="Consolas" charset="0"/>
                <a:cs typeface="Consolas" charset="0"/>
              </a:rPr>
              <a:t> (num1);</a:t>
            </a:r>
          </a:p>
          <a:p>
            <a:pPr lvl="1" eaLnBrk="1" hangingPunct="1">
              <a:buFontTx/>
              <a:buNone/>
            </a:pPr>
            <a:r>
              <a:rPr lang="en-US" altLang="es-PE" dirty="0">
                <a:latin typeface="Consolas" charset="0"/>
                <a:ea typeface="Consolas" charset="0"/>
                <a:cs typeface="Consolas" charset="0"/>
              </a:rPr>
              <a:t>}</a:t>
            </a:r>
          </a:p>
          <a:p>
            <a:pPr eaLnBrk="1" hangingPunct="1">
              <a:buFontTx/>
              <a:buNone/>
            </a:pPr>
            <a:endParaRPr lang="en-US" altLang="es-PE" sz="1800" dirty="0">
              <a:latin typeface="Consolas" charset="0"/>
              <a:ea typeface="Consolas" charset="0"/>
              <a:cs typeface="Consolas" charset="0"/>
            </a:endParaRPr>
          </a:p>
        </p:txBody>
      </p:sp>
      <p:sp>
        <p:nvSpPr>
          <p:cNvPr id="46084" name="Text Box 4"/>
          <p:cNvSpPr txBox="1">
            <a:spLocks noChangeArrowheads="1"/>
          </p:cNvSpPr>
          <p:nvPr/>
        </p:nvSpPr>
        <p:spPr bwMode="auto">
          <a:xfrm>
            <a:off x="4921948" y="5132566"/>
            <a:ext cx="3739229" cy="108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2143" dirty="0">
                <a:solidFill>
                  <a:srgbClr val="4D4D4D"/>
                </a:solidFill>
              </a:rPr>
              <a:t>void </a:t>
            </a:r>
            <a:r>
              <a:rPr lang="en-US" altLang="es-PE" sz="2143" dirty="0" err="1">
                <a:solidFill>
                  <a:srgbClr val="4D4D4D"/>
                </a:solidFill>
              </a:rPr>
              <a:t>printNum</a:t>
            </a:r>
            <a:r>
              <a:rPr lang="en-US" altLang="es-PE" sz="2143" dirty="0">
                <a:solidFill>
                  <a:srgbClr val="4D4D4D"/>
                </a:solidFill>
              </a:rPr>
              <a:t> (</a:t>
            </a:r>
            <a:r>
              <a:rPr lang="en-US" altLang="es-PE" sz="2143" dirty="0" err="1">
                <a:solidFill>
                  <a:srgbClr val="4D4D4D"/>
                </a:solidFill>
              </a:rPr>
              <a:t>int</a:t>
            </a:r>
            <a:r>
              <a:rPr lang="en-US" altLang="es-PE" sz="2143" dirty="0">
                <a:solidFill>
                  <a:srgbClr val="4D4D4D"/>
                </a:solidFill>
              </a:rPr>
              <a:t> </a:t>
            </a:r>
            <a:r>
              <a:rPr lang="en-US" altLang="es-PE" sz="2143" dirty="0" err="1">
                <a:solidFill>
                  <a:srgbClr val="4D4D4D"/>
                </a:solidFill>
              </a:rPr>
              <a:t>myNum</a:t>
            </a:r>
            <a:r>
              <a:rPr lang="en-US" altLang="es-PE" sz="2143" dirty="0">
                <a:solidFill>
                  <a:srgbClr val="4D4D4D"/>
                </a:solidFill>
              </a:rPr>
              <a:t>) {</a:t>
            </a:r>
          </a:p>
          <a:p>
            <a:pPr eaLnBrk="1" hangingPunct="1"/>
            <a:r>
              <a:rPr lang="en-US" altLang="es-PE" sz="2143" dirty="0">
                <a:solidFill>
                  <a:srgbClr val="4D4D4D"/>
                </a:solidFill>
              </a:rPr>
              <a:t>    PRINT (</a:t>
            </a:r>
            <a:r>
              <a:rPr lang="en-US" altLang="es-PE" sz="2143" dirty="0" err="1">
                <a:solidFill>
                  <a:srgbClr val="4D4D4D"/>
                </a:solidFill>
              </a:rPr>
              <a:t>myNum</a:t>
            </a:r>
            <a:r>
              <a:rPr lang="en-US" altLang="es-PE" sz="2143" dirty="0">
                <a:solidFill>
                  <a:srgbClr val="4D4D4D"/>
                </a:solidFill>
              </a:rPr>
              <a:t>);</a:t>
            </a:r>
          </a:p>
          <a:p>
            <a:pPr eaLnBrk="1" hangingPunct="1"/>
            <a:r>
              <a:rPr lang="en-US" altLang="es-PE" sz="2143" dirty="0">
                <a:solidFill>
                  <a:srgbClr val="4D4D4D"/>
                </a:solidFill>
              </a:rPr>
              <a:t>}</a:t>
            </a:r>
          </a:p>
        </p:txBody>
      </p:sp>
      <p:sp>
        <p:nvSpPr>
          <p:cNvPr id="46085" name="Line 5"/>
          <p:cNvSpPr>
            <a:spLocks noChangeShapeType="1"/>
          </p:cNvSpPr>
          <p:nvPr/>
        </p:nvSpPr>
        <p:spPr bwMode="auto">
          <a:xfrm flipV="1">
            <a:off x="3055561" y="3032880"/>
            <a:ext cx="4316020" cy="3382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086" name="Rectangle 6"/>
          <p:cNvSpPr>
            <a:spLocks noChangeArrowheads="1"/>
          </p:cNvSpPr>
          <p:nvPr/>
        </p:nvSpPr>
        <p:spPr bwMode="auto">
          <a:xfrm>
            <a:off x="7488229" y="4782617"/>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87" name="Text Box 7"/>
          <p:cNvSpPr txBox="1">
            <a:spLocks noChangeArrowheads="1"/>
          </p:cNvSpPr>
          <p:nvPr/>
        </p:nvSpPr>
        <p:spPr bwMode="auto">
          <a:xfrm>
            <a:off x="7109120" y="4362196"/>
            <a:ext cx="982705"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myNum</a:t>
            </a:r>
          </a:p>
        </p:txBody>
      </p:sp>
      <p:sp>
        <p:nvSpPr>
          <p:cNvPr id="46088" name="Rectangle 8"/>
          <p:cNvSpPr>
            <a:spLocks noChangeArrowheads="1"/>
          </p:cNvSpPr>
          <p:nvPr/>
        </p:nvSpPr>
        <p:spPr bwMode="auto">
          <a:xfrm>
            <a:off x="1189173"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89" name="Rectangle 9"/>
          <p:cNvSpPr>
            <a:spLocks noChangeArrowheads="1"/>
          </p:cNvSpPr>
          <p:nvPr/>
        </p:nvSpPr>
        <p:spPr bwMode="auto">
          <a:xfrm>
            <a:off x="1772419"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90" name="Rectangle 10"/>
          <p:cNvSpPr>
            <a:spLocks noChangeArrowheads="1"/>
          </p:cNvSpPr>
          <p:nvPr/>
        </p:nvSpPr>
        <p:spPr bwMode="auto">
          <a:xfrm>
            <a:off x="2355665" y="5482512"/>
            <a:ext cx="349948" cy="34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91" name="Text Box 11"/>
          <p:cNvSpPr txBox="1">
            <a:spLocks noChangeArrowheads="1"/>
          </p:cNvSpPr>
          <p:nvPr/>
        </p:nvSpPr>
        <p:spPr bwMode="auto">
          <a:xfrm>
            <a:off x="1001039" y="510340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num1</a:t>
            </a:r>
          </a:p>
        </p:txBody>
      </p:sp>
      <p:sp>
        <p:nvSpPr>
          <p:cNvPr id="46092" name="Text Box 12"/>
          <p:cNvSpPr txBox="1">
            <a:spLocks noChangeArrowheads="1"/>
          </p:cNvSpPr>
          <p:nvPr/>
        </p:nvSpPr>
        <p:spPr bwMode="auto">
          <a:xfrm>
            <a:off x="1632889"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num2</a:t>
            </a:r>
          </a:p>
        </p:txBody>
      </p:sp>
      <p:sp>
        <p:nvSpPr>
          <p:cNvPr id="46093" name="Text Box 13"/>
          <p:cNvSpPr txBox="1">
            <a:spLocks noChangeArrowheads="1"/>
          </p:cNvSpPr>
          <p:nvPr/>
        </p:nvSpPr>
        <p:spPr bwMode="auto">
          <a:xfrm>
            <a:off x="2216135" y="5108263"/>
            <a:ext cx="675185" cy="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algn="ctr" eaLnBrk="1" hangingPunct="1"/>
            <a:r>
              <a:rPr lang="en-US" altLang="es-PE" sz="1531"/>
              <a:t>num3</a:t>
            </a:r>
          </a:p>
        </p:txBody>
      </p:sp>
      <p:sp>
        <p:nvSpPr>
          <p:cNvPr id="46094" name="Rectangle 14"/>
          <p:cNvSpPr>
            <a:spLocks noChangeArrowheads="1"/>
          </p:cNvSpPr>
          <p:nvPr/>
        </p:nvSpPr>
        <p:spPr bwMode="auto">
          <a:xfrm>
            <a:off x="955875" y="4782617"/>
            <a:ext cx="1983036" cy="1283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95" name="Rectangle 15"/>
          <p:cNvSpPr>
            <a:spLocks noChangeArrowheads="1"/>
          </p:cNvSpPr>
          <p:nvPr/>
        </p:nvSpPr>
        <p:spPr bwMode="auto">
          <a:xfrm>
            <a:off x="955875" y="4782617"/>
            <a:ext cx="1983036"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096" name="WordArt 16"/>
          <p:cNvSpPr>
            <a:spLocks noChangeArrowheads="1" noChangeShapeType="1" noTextEdit="1"/>
          </p:cNvSpPr>
          <p:nvPr/>
        </p:nvSpPr>
        <p:spPr bwMode="auto">
          <a:xfrm>
            <a:off x="1189174" y="4782617"/>
            <a:ext cx="1516439" cy="349948"/>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Memory</a:t>
            </a:r>
          </a:p>
        </p:txBody>
      </p:sp>
      <p:sp>
        <p:nvSpPr>
          <p:cNvPr id="46097" name="Text Box 17"/>
          <p:cNvSpPr txBox="1">
            <a:spLocks noChangeArrowheads="1"/>
          </p:cNvSpPr>
          <p:nvPr/>
        </p:nvSpPr>
        <p:spPr bwMode="auto">
          <a:xfrm>
            <a:off x="1164872"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46098" name="Text Box 18"/>
          <p:cNvSpPr txBox="1">
            <a:spLocks noChangeArrowheads="1"/>
          </p:cNvSpPr>
          <p:nvPr/>
        </p:nvSpPr>
        <p:spPr bwMode="auto">
          <a:xfrm>
            <a:off x="1731107"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7</a:t>
            </a:r>
          </a:p>
        </p:txBody>
      </p:sp>
      <p:sp>
        <p:nvSpPr>
          <p:cNvPr id="46099" name="Text Box 19"/>
          <p:cNvSpPr txBox="1">
            <a:spLocks noChangeArrowheads="1"/>
          </p:cNvSpPr>
          <p:nvPr/>
        </p:nvSpPr>
        <p:spPr bwMode="auto">
          <a:xfrm>
            <a:off x="2314353" y="5412038"/>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4</a:t>
            </a:r>
          </a:p>
        </p:txBody>
      </p:sp>
      <p:sp>
        <p:nvSpPr>
          <p:cNvPr id="46101" name="Rectangle 22"/>
          <p:cNvSpPr>
            <a:spLocks noChangeArrowheads="1"/>
          </p:cNvSpPr>
          <p:nvPr/>
        </p:nvSpPr>
        <p:spPr bwMode="auto">
          <a:xfrm>
            <a:off x="7371581" y="1866388"/>
            <a:ext cx="1516439" cy="1399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102" name="Rectangle 23"/>
          <p:cNvSpPr>
            <a:spLocks noChangeArrowheads="1"/>
          </p:cNvSpPr>
          <p:nvPr/>
        </p:nvSpPr>
        <p:spPr bwMode="auto">
          <a:xfrm>
            <a:off x="7371581" y="1866388"/>
            <a:ext cx="1516439" cy="34994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46103" name="WordArt 24"/>
          <p:cNvSpPr>
            <a:spLocks noChangeArrowheads="1" noChangeShapeType="1" noTextEdit="1"/>
          </p:cNvSpPr>
          <p:nvPr/>
        </p:nvSpPr>
        <p:spPr bwMode="auto">
          <a:xfrm>
            <a:off x="7488230" y="1866388"/>
            <a:ext cx="1236968" cy="311064"/>
          </a:xfrm>
          <a:prstGeom prst="rect">
            <a:avLst/>
          </a:prstGeom>
        </p:spPr>
        <p:txBody>
          <a:bodyPr wrap="none" fromWordArt="1">
            <a:prstTxWarp prst="textPlain">
              <a:avLst>
                <a:gd name="adj" fmla="val 50000"/>
              </a:avLst>
            </a:prstTxWarp>
          </a:bodyPr>
          <a:lstStyle/>
          <a:p>
            <a:pPr algn="ctr"/>
            <a:r>
              <a:rPr lang="en-US" sz="2755" kern="10">
                <a:ln w="9525">
                  <a:solidFill>
                    <a:srgbClr val="000000"/>
                  </a:solidFill>
                  <a:round/>
                  <a:headEnd/>
                  <a:tailEnd/>
                </a:ln>
                <a:solidFill>
                  <a:srgbClr val="FFFFFF"/>
                </a:solidFill>
                <a:latin typeface="Arial Black" charset="0"/>
                <a:ea typeface="Arial Black" charset="0"/>
                <a:cs typeface="Arial Black" charset="0"/>
              </a:rPr>
              <a:t>Output</a:t>
            </a:r>
          </a:p>
        </p:txBody>
      </p:sp>
      <p:sp>
        <p:nvSpPr>
          <p:cNvPr id="46104" name="Text Box 25"/>
          <p:cNvSpPr txBox="1">
            <a:spLocks noChangeArrowheads="1"/>
          </p:cNvSpPr>
          <p:nvPr/>
        </p:nvSpPr>
        <p:spPr bwMode="auto">
          <a:xfrm>
            <a:off x="7347278" y="2216336"/>
            <a:ext cx="312906"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r>
              <a:rPr lang="en-US" altLang="es-PE" sz="1837"/>
              <a:t>5</a:t>
            </a:r>
          </a:p>
        </p:txBody>
      </p:sp>
      <p:sp>
        <p:nvSpPr>
          <p:cNvPr id="25" name="Line 6"/>
          <p:cNvSpPr>
            <a:spLocks noChangeShapeType="1"/>
          </p:cNvSpPr>
          <p:nvPr/>
        </p:nvSpPr>
        <p:spPr bwMode="auto">
          <a:xfrm>
            <a:off x="207817" y="3820391"/>
            <a:ext cx="365760" cy="0"/>
          </a:xfrm>
          <a:prstGeom prst="line">
            <a:avLst/>
          </a:prstGeom>
          <a:ln w="2222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1033309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In-class Problem</a:t>
            </a:r>
          </a:p>
        </p:txBody>
      </p:sp>
      <p:sp>
        <p:nvSpPr>
          <p:cNvPr id="5" name="Content Placeholder 4"/>
          <p:cNvSpPr>
            <a:spLocks noGrp="1"/>
          </p:cNvSpPr>
          <p:nvPr>
            <p:ph idx="1"/>
          </p:nvPr>
        </p:nvSpPr>
        <p:spPr/>
        <p:txBody>
          <a:bodyPr/>
          <a:lstStyle/>
          <a:p>
            <a:pPr defTabSz="454923" eaLnBrk="1" fontAlgn="auto" hangingPunct="1">
              <a:spcBef>
                <a:spcPct val="0"/>
              </a:spcBef>
              <a:spcAft>
                <a:spcPts val="0"/>
              </a:spcAft>
              <a:buClrTx/>
              <a:buSzTx/>
              <a:buNone/>
              <a:defRPr/>
            </a:pPr>
            <a:r>
              <a:rPr lang="en-US" altLang="en-US" sz="2800" dirty="0">
                <a:solidFill>
                  <a:schemeClr val="tx1">
                    <a:lumMod val="95000"/>
                    <a:lumOff val="5000"/>
                  </a:schemeClr>
                </a:solidFill>
              </a:rPr>
              <a:t>Problem Statement:</a:t>
            </a:r>
            <a:br>
              <a:rPr lang="en-US" altLang="en-US" sz="2800" dirty="0">
                <a:solidFill>
                  <a:schemeClr val="tx1">
                    <a:lumMod val="95000"/>
                    <a:lumOff val="5000"/>
                  </a:schemeClr>
                </a:solidFill>
              </a:rPr>
            </a:br>
            <a:endParaRPr lang="en-US" altLang="en-US" sz="2800" dirty="0">
              <a:solidFill>
                <a:schemeClr val="tx1">
                  <a:lumMod val="95000"/>
                  <a:lumOff val="5000"/>
                </a:schemeClr>
              </a:solidFill>
            </a:endParaRPr>
          </a:p>
          <a:p>
            <a:pPr defTabSz="454923" eaLnBrk="1" fontAlgn="auto" hangingPunct="1">
              <a:spcBef>
                <a:spcPct val="0"/>
              </a:spcBef>
              <a:spcAft>
                <a:spcPts val="0"/>
              </a:spcAft>
              <a:buClrTx/>
              <a:buSzTx/>
              <a:buNone/>
              <a:defRPr/>
            </a:pPr>
            <a:r>
              <a:rPr lang="en-US" altLang="en-US" sz="2800" dirty="0">
                <a:solidFill>
                  <a:schemeClr val="tx1">
                    <a:lumMod val="95000"/>
                    <a:lumOff val="5000"/>
                  </a:schemeClr>
                </a:solidFill>
              </a:rPr>
              <a:t>Find the sum of integers from </a:t>
            </a:r>
            <a:r>
              <a:rPr lang="en-US" altLang="en-US" sz="2800" u="sng" dirty="0">
                <a:solidFill>
                  <a:schemeClr val="tx1">
                    <a:lumMod val="95000"/>
                    <a:lumOff val="5000"/>
                  </a:schemeClr>
                </a:solidFill>
              </a:rPr>
              <a:t>1</a:t>
            </a:r>
            <a:r>
              <a:rPr lang="en-US" altLang="en-US" sz="2800" dirty="0">
                <a:solidFill>
                  <a:schemeClr val="tx1">
                    <a:lumMod val="95000"/>
                    <a:lumOff val="5000"/>
                  </a:schemeClr>
                </a:solidFill>
              </a:rPr>
              <a:t> to </a:t>
            </a:r>
            <a:r>
              <a:rPr lang="en-US" altLang="en-US" sz="2800" u="sng" dirty="0">
                <a:solidFill>
                  <a:schemeClr val="tx1">
                    <a:lumMod val="95000"/>
                    <a:lumOff val="5000"/>
                  </a:schemeClr>
                </a:solidFill>
              </a:rPr>
              <a:t>10</a:t>
            </a:r>
            <a:r>
              <a:rPr lang="en-US" altLang="en-US" sz="2800" dirty="0">
                <a:solidFill>
                  <a:schemeClr val="tx1">
                    <a:lumMod val="95000"/>
                    <a:lumOff val="5000"/>
                  </a:schemeClr>
                </a:solidFill>
              </a:rPr>
              <a:t>, from </a:t>
            </a:r>
            <a:r>
              <a:rPr lang="en-US" altLang="en-US" sz="2800" u="sng" dirty="0">
                <a:solidFill>
                  <a:schemeClr val="tx1">
                    <a:lumMod val="95000"/>
                    <a:lumOff val="5000"/>
                  </a:schemeClr>
                </a:solidFill>
              </a:rPr>
              <a:t>20</a:t>
            </a:r>
            <a:r>
              <a:rPr lang="en-US" altLang="en-US" sz="2800" dirty="0">
                <a:solidFill>
                  <a:schemeClr val="tx1">
                    <a:lumMod val="95000"/>
                    <a:lumOff val="5000"/>
                  </a:schemeClr>
                </a:solidFill>
              </a:rPr>
              <a:t> to </a:t>
            </a:r>
            <a:r>
              <a:rPr lang="en-US" altLang="en-US" sz="2800" u="sng" dirty="0">
                <a:solidFill>
                  <a:schemeClr val="tx1">
                    <a:lumMod val="95000"/>
                    <a:lumOff val="5000"/>
                  </a:schemeClr>
                </a:solidFill>
              </a:rPr>
              <a:t>30</a:t>
            </a:r>
            <a:r>
              <a:rPr lang="en-US" altLang="en-US" sz="2800" dirty="0">
                <a:solidFill>
                  <a:schemeClr val="tx1">
                    <a:lumMod val="95000"/>
                    <a:lumOff val="5000"/>
                  </a:schemeClr>
                </a:solidFill>
              </a:rPr>
              <a:t>, and from </a:t>
            </a:r>
            <a:r>
              <a:rPr lang="en-US" altLang="en-US" sz="2800" u="sng" dirty="0">
                <a:solidFill>
                  <a:schemeClr val="tx1">
                    <a:lumMod val="95000"/>
                    <a:lumOff val="5000"/>
                  </a:schemeClr>
                </a:solidFill>
              </a:rPr>
              <a:t>35</a:t>
            </a:r>
            <a:r>
              <a:rPr lang="en-US" altLang="en-US" sz="2800" dirty="0">
                <a:solidFill>
                  <a:schemeClr val="tx1">
                    <a:lumMod val="95000"/>
                    <a:lumOff val="5000"/>
                  </a:schemeClr>
                </a:solidFill>
              </a:rPr>
              <a:t> to </a:t>
            </a:r>
            <a:r>
              <a:rPr lang="en-US" altLang="en-US" sz="2800" u="sng" dirty="0">
                <a:solidFill>
                  <a:schemeClr val="tx1">
                    <a:lumMod val="95000"/>
                    <a:lumOff val="5000"/>
                  </a:schemeClr>
                </a:solidFill>
              </a:rPr>
              <a:t>45</a:t>
            </a:r>
            <a:r>
              <a:rPr lang="en-US" altLang="en-US" sz="2800" dirty="0">
                <a:solidFill>
                  <a:schemeClr val="tx1">
                    <a:lumMod val="95000"/>
                    <a:lumOff val="5000"/>
                  </a:schemeClr>
                </a:solidFill>
              </a:rPr>
              <a:t>, respectively</a:t>
            </a:r>
            <a:r>
              <a:rPr lang="en-US" altLang="en-US" sz="2800" dirty="0">
                <a:solidFill>
                  <a:srgbClr val="E7E6E6"/>
                </a:solidFill>
              </a:rPr>
              <a:t>.</a:t>
            </a:r>
          </a:p>
          <a:p>
            <a:pPr defTabSz="454923" eaLnBrk="1" fontAlgn="auto" hangingPunct="1">
              <a:spcBef>
                <a:spcPct val="0"/>
              </a:spcBef>
              <a:spcAft>
                <a:spcPts val="0"/>
              </a:spcAft>
              <a:buClrTx/>
              <a:buSzTx/>
              <a:buNone/>
              <a:defRPr/>
            </a:pPr>
            <a:endParaRPr lang="en-US" altLang="en-US" sz="2800" dirty="0">
              <a:solidFill>
                <a:srgbClr val="E7E6E6"/>
              </a:solidFill>
            </a:endParaRPr>
          </a:p>
          <a:p>
            <a:endParaRPr lang="en-US" sz="2800" dirty="0"/>
          </a:p>
        </p:txBody>
      </p:sp>
      <p:sp>
        <p:nvSpPr>
          <p:cNvPr id="2" name="Date Placeholder 1"/>
          <p:cNvSpPr>
            <a:spLocks noGrp="1"/>
          </p:cNvSpPr>
          <p:nvPr>
            <p:ph type="dt" sz="half" idx="10"/>
          </p:nvPr>
        </p:nvSpPr>
        <p:spPr/>
        <p:txBody>
          <a:bodyPr/>
          <a:lstStyle/>
          <a:p>
            <a:pPr defTabSz="454923">
              <a:defRPr/>
            </a:pPr>
            <a:fld id="{82DD80B2-B184-4995-A19C-258B62EBA17D}"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4D989504-C599-A84D-BC3E-1E3FD954253B}" type="slidenum">
              <a:rPr lang="en-US" altLang="en-US"/>
              <a:pPr>
                <a:defRPr/>
              </a:pPr>
              <a:t>53</a:t>
            </a:fld>
            <a:endParaRPr lang="en-US" altLang="en-US"/>
          </a:p>
        </p:txBody>
      </p:sp>
      <p:sp>
        <p:nvSpPr>
          <p:cNvPr id="5124" name="Rectangle 4"/>
          <p:cNvSpPr>
            <a:spLocks noChangeArrowheads="1"/>
          </p:cNvSpPr>
          <p:nvPr/>
        </p:nvSpPr>
        <p:spPr bwMode="auto">
          <a:xfrm>
            <a:off x="22682" y="4252586"/>
            <a:ext cx="184731"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spTree>
    <p:extLst>
      <p:ext uri="{BB962C8B-B14F-4D97-AF65-F5344CB8AC3E}">
        <p14:creationId xmlns:p14="http://schemas.microsoft.com/office/powerpoint/2010/main" val="1463871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22325" y="287338"/>
            <a:ext cx="7543800" cy="1160461"/>
          </a:xfrm>
        </p:spPr>
        <p:txBody>
          <a:bodyPr rtlCol="0">
            <a:normAutofit/>
          </a:bodyPr>
          <a:lstStyle/>
          <a:p>
            <a:pPr defTabSz="909846" fontAlgn="auto">
              <a:spcAft>
                <a:spcPts val="0"/>
              </a:spcAft>
              <a:defRPr/>
            </a:pPr>
            <a:r>
              <a:rPr lang="en-US" altLang="en-US" sz="4378" dirty="0" err="1"/>
              <a:t>Psuedocode</a:t>
            </a:r>
            <a:r>
              <a:rPr lang="en-US" altLang="en-US" sz="4378" dirty="0"/>
              <a:t> - A Bad Solution</a:t>
            </a:r>
            <a:br>
              <a:rPr lang="en-US" altLang="en-US" sz="4378" dirty="0"/>
            </a:br>
            <a:r>
              <a:rPr lang="en-US" altLang="en-US" sz="2800" dirty="0"/>
              <a:t>(where is the repeated code?)</a:t>
            </a:r>
            <a:endParaRPr lang="en-US" altLang="en-US" sz="4378" dirty="0"/>
          </a:p>
        </p:txBody>
      </p:sp>
      <p:sp>
        <p:nvSpPr>
          <p:cNvPr id="5" name="Content Placeholder 4"/>
          <p:cNvSpPr>
            <a:spLocks noGrp="1"/>
          </p:cNvSpPr>
          <p:nvPr>
            <p:ph idx="1"/>
          </p:nvPr>
        </p:nvSpPr>
        <p:spPr>
          <a:xfrm>
            <a:off x="801687" y="1676400"/>
            <a:ext cx="7543800" cy="4783138"/>
          </a:xfrm>
        </p:spPr>
        <p:txBody>
          <a:bodyPr>
            <a:normAutofit lnSpcReduction="10000"/>
          </a:bodyPr>
          <a:lstStyle/>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sum ← 0</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FOR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1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&lt;= 10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i+1)</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  sum ← sum + </a:t>
            </a:r>
            <a:r>
              <a:rPr lang="en-US" altLang="en-US" dirty="0" err="1">
                <a:solidFill>
                  <a:schemeClr val="tx1">
                    <a:lumMod val="95000"/>
                    <a:lumOff val="5000"/>
                  </a:schemeClr>
                </a:solidFill>
                <a:latin typeface="Consolas" charset="0"/>
                <a:ea typeface="Consolas" charset="0"/>
                <a:cs typeface="Consolas" charset="0"/>
              </a:rPr>
              <a:t>i</a:t>
            </a:r>
            <a:br>
              <a:rPr lang="en-US" altLang="en-US" dirty="0">
                <a:solidFill>
                  <a:schemeClr val="tx1">
                    <a:lumMod val="95000"/>
                    <a:lumOff val="5000"/>
                  </a:schemeClr>
                </a:solidFill>
                <a:latin typeface="Consolas" charset="0"/>
                <a:ea typeface="Consolas" charset="0"/>
                <a:cs typeface="Consolas" charset="0"/>
              </a:rPr>
            </a:br>
            <a:r>
              <a:rPr lang="en-US" altLang="en-US" dirty="0">
                <a:solidFill>
                  <a:schemeClr val="tx1">
                    <a:lumMod val="95000"/>
                    <a:lumOff val="5000"/>
                  </a:schemeClr>
                </a:solidFill>
                <a:latin typeface="Consolas" charset="0"/>
                <a:ea typeface="Consolas" charset="0"/>
                <a:cs typeface="Consolas" charset="0"/>
              </a:rPr>
              <a:t>ENDFOR </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PRINT("Sum from 1 to 10 is “, sum)</a:t>
            </a:r>
          </a:p>
          <a:p>
            <a:pPr defTabSz="454923" eaLnBrk="1" fontAlgn="auto" hangingPunct="1">
              <a:spcBef>
                <a:spcPct val="0"/>
              </a:spcBef>
              <a:spcAft>
                <a:spcPts val="0"/>
              </a:spcAft>
              <a:buClrTx/>
              <a:buSzTx/>
              <a:buNone/>
              <a:defRPr/>
            </a:pPr>
            <a:endParaRPr lang="en-US" altLang="en-US" dirty="0">
              <a:solidFill>
                <a:schemeClr val="tx1">
                  <a:lumMod val="95000"/>
                  <a:lumOff val="5000"/>
                </a:schemeClr>
              </a:solidFill>
              <a:latin typeface="Consolas" charset="0"/>
              <a:ea typeface="Consolas" charset="0"/>
              <a:cs typeface="Consolas" charset="0"/>
            </a:endParaRP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sum ← 0</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FOR (</a:t>
            </a:r>
            <a:r>
              <a:rPr lang="en-US" altLang="en-US" dirty="0" err="1">
                <a:solidFill>
                  <a:schemeClr val="tx1">
                    <a:lumMod val="95000"/>
                    <a:lumOff val="5000"/>
                  </a:schemeClr>
                </a:solidFill>
                <a:latin typeface="Consolas" charset="0"/>
                <a:ea typeface="Consolas" charset="0"/>
                <a:cs typeface="Consolas" charset="0"/>
              </a:rPr>
              <a:t>int</a:t>
            </a:r>
            <a:r>
              <a:rPr lang="en-US" altLang="en-US" dirty="0">
                <a:solidFill>
                  <a:schemeClr val="tx1">
                    <a:lumMod val="95000"/>
                    <a:lumOff val="5000"/>
                  </a:schemeClr>
                </a:solidFill>
                <a:latin typeface="Consolas" charset="0"/>
                <a:ea typeface="Consolas" charset="0"/>
                <a:cs typeface="Consolas" charset="0"/>
              </a:rPr>
              <a:t>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20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&lt;= 30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i+1)</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  sum ← sum + </a:t>
            </a:r>
            <a:r>
              <a:rPr lang="en-US" altLang="en-US" dirty="0" err="1">
                <a:solidFill>
                  <a:schemeClr val="tx1">
                    <a:lumMod val="95000"/>
                    <a:lumOff val="5000"/>
                  </a:schemeClr>
                </a:solidFill>
                <a:latin typeface="Consolas" charset="0"/>
                <a:ea typeface="Consolas" charset="0"/>
                <a:cs typeface="Consolas" charset="0"/>
              </a:rPr>
              <a:t>i</a:t>
            </a:r>
            <a:br>
              <a:rPr lang="en-US" altLang="en-US" dirty="0">
                <a:solidFill>
                  <a:schemeClr val="tx1">
                    <a:lumMod val="95000"/>
                    <a:lumOff val="5000"/>
                  </a:schemeClr>
                </a:solidFill>
                <a:latin typeface="Consolas" charset="0"/>
                <a:ea typeface="Consolas" charset="0"/>
                <a:cs typeface="Consolas" charset="0"/>
              </a:rPr>
            </a:br>
            <a:r>
              <a:rPr lang="en-US" altLang="en-US" dirty="0">
                <a:solidFill>
                  <a:schemeClr val="tx1">
                    <a:lumMod val="95000"/>
                    <a:lumOff val="5000"/>
                  </a:schemeClr>
                </a:solidFill>
                <a:latin typeface="Consolas" charset="0"/>
                <a:ea typeface="Consolas" charset="0"/>
                <a:cs typeface="Consolas" charset="0"/>
              </a:rPr>
              <a:t>ENDFOR</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PRINT("Sum from 20 to 30 is “, sum)</a:t>
            </a:r>
          </a:p>
          <a:p>
            <a:pPr defTabSz="454923" eaLnBrk="1" fontAlgn="auto" hangingPunct="1">
              <a:spcBef>
                <a:spcPct val="0"/>
              </a:spcBef>
              <a:spcAft>
                <a:spcPts val="0"/>
              </a:spcAft>
              <a:buClrTx/>
              <a:buSzTx/>
              <a:buNone/>
              <a:defRPr/>
            </a:pPr>
            <a:endParaRPr lang="en-US" altLang="en-US" dirty="0">
              <a:solidFill>
                <a:schemeClr val="tx1">
                  <a:lumMod val="95000"/>
                  <a:lumOff val="5000"/>
                </a:schemeClr>
              </a:solidFill>
              <a:latin typeface="Consolas" charset="0"/>
              <a:ea typeface="Consolas" charset="0"/>
              <a:cs typeface="Consolas" charset="0"/>
            </a:endParaRP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sum ← 0</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for (</a:t>
            </a:r>
            <a:r>
              <a:rPr lang="en-US" altLang="en-US" dirty="0" err="1">
                <a:solidFill>
                  <a:schemeClr val="tx1">
                    <a:lumMod val="95000"/>
                    <a:lumOff val="5000"/>
                  </a:schemeClr>
                </a:solidFill>
                <a:latin typeface="Consolas" charset="0"/>
                <a:ea typeface="Consolas" charset="0"/>
                <a:cs typeface="Consolas" charset="0"/>
              </a:rPr>
              <a:t>int</a:t>
            </a:r>
            <a:r>
              <a:rPr lang="en-US" altLang="en-US" dirty="0">
                <a:solidFill>
                  <a:schemeClr val="tx1">
                    <a:lumMod val="95000"/>
                    <a:lumOff val="5000"/>
                  </a:schemeClr>
                </a:solidFill>
                <a:latin typeface="Consolas" charset="0"/>
                <a:ea typeface="Consolas" charset="0"/>
                <a:cs typeface="Consolas" charset="0"/>
              </a:rPr>
              <a:t>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35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&lt;= 45 </a:t>
            </a:r>
            <a:r>
              <a:rPr lang="en-US" altLang="en-US" dirty="0" err="1">
                <a:solidFill>
                  <a:schemeClr val="tx1">
                    <a:lumMod val="95000"/>
                    <a:lumOff val="5000"/>
                  </a:schemeClr>
                </a:solidFill>
                <a:latin typeface="Consolas" charset="0"/>
                <a:ea typeface="Consolas" charset="0"/>
                <a:cs typeface="Consolas" charset="0"/>
              </a:rPr>
              <a:t>i</a:t>
            </a:r>
            <a:r>
              <a:rPr lang="en-US" altLang="en-US" dirty="0">
                <a:solidFill>
                  <a:schemeClr val="tx1">
                    <a:lumMod val="95000"/>
                    <a:lumOff val="5000"/>
                  </a:schemeClr>
                </a:solidFill>
                <a:latin typeface="Consolas" charset="0"/>
                <a:ea typeface="Consolas" charset="0"/>
                <a:cs typeface="Consolas" charset="0"/>
              </a:rPr>
              <a:t> ← i+1)</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  sum ← sum + </a:t>
            </a:r>
            <a:r>
              <a:rPr lang="en-US" altLang="en-US" dirty="0" err="1">
                <a:solidFill>
                  <a:schemeClr val="tx1">
                    <a:lumMod val="95000"/>
                    <a:lumOff val="5000"/>
                  </a:schemeClr>
                </a:solidFill>
                <a:latin typeface="Consolas" charset="0"/>
                <a:ea typeface="Consolas" charset="0"/>
                <a:cs typeface="Consolas" charset="0"/>
              </a:rPr>
              <a:t>i</a:t>
            </a:r>
            <a:br>
              <a:rPr lang="en-US" altLang="en-US" dirty="0">
                <a:solidFill>
                  <a:schemeClr val="tx1">
                    <a:lumMod val="95000"/>
                    <a:lumOff val="5000"/>
                  </a:schemeClr>
                </a:solidFill>
                <a:latin typeface="Consolas" charset="0"/>
                <a:ea typeface="Consolas" charset="0"/>
                <a:cs typeface="Consolas" charset="0"/>
              </a:rPr>
            </a:br>
            <a:r>
              <a:rPr lang="en-US" altLang="en-US" dirty="0">
                <a:solidFill>
                  <a:schemeClr val="tx1">
                    <a:lumMod val="95000"/>
                    <a:lumOff val="5000"/>
                  </a:schemeClr>
                </a:solidFill>
                <a:latin typeface="Consolas" charset="0"/>
                <a:ea typeface="Consolas" charset="0"/>
                <a:cs typeface="Consolas" charset="0"/>
              </a:rPr>
              <a:t>ENDFOR</a:t>
            </a:r>
          </a:p>
          <a:p>
            <a:pPr defTabSz="454923" eaLnBrk="1" fontAlgn="auto" hangingPunct="1">
              <a:spcBef>
                <a:spcPct val="0"/>
              </a:spcBef>
              <a:spcAft>
                <a:spcPts val="0"/>
              </a:spcAft>
              <a:buClrTx/>
              <a:buSzTx/>
              <a:buNone/>
              <a:defRPr/>
            </a:pPr>
            <a:r>
              <a:rPr lang="en-US" altLang="en-US" dirty="0">
                <a:solidFill>
                  <a:schemeClr val="tx1">
                    <a:lumMod val="95000"/>
                    <a:lumOff val="5000"/>
                  </a:schemeClr>
                </a:solidFill>
                <a:latin typeface="Consolas" charset="0"/>
                <a:ea typeface="Consolas" charset="0"/>
                <a:cs typeface="Consolas" charset="0"/>
              </a:rPr>
              <a:t>PRINT("Sum from 35 to 45 is “, sum)</a:t>
            </a:r>
          </a:p>
          <a:p>
            <a:endParaRPr lang="en-US" dirty="0">
              <a:latin typeface="Consolas" charset="0"/>
              <a:ea typeface="Consolas" charset="0"/>
              <a:cs typeface="Consolas" charset="0"/>
            </a:endParaRPr>
          </a:p>
        </p:txBody>
      </p:sp>
      <p:sp>
        <p:nvSpPr>
          <p:cNvPr id="2" name="Date Placeholder 1"/>
          <p:cNvSpPr>
            <a:spLocks noGrp="1"/>
          </p:cNvSpPr>
          <p:nvPr>
            <p:ph type="dt" sz="half" idx="10"/>
          </p:nvPr>
        </p:nvSpPr>
        <p:spPr/>
        <p:txBody>
          <a:bodyPr/>
          <a:lstStyle/>
          <a:p>
            <a:pPr defTabSz="454923">
              <a:defRPr/>
            </a:pPr>
            <a:fld id="{94198050-81CF-4C06-BA42-16D581A69190}"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dirty="0">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689E587B-7C56-404F-818C-77175E1FD894}" type="slidenum">
              <a:rPr lang="en-US" altLang="en-US"/>
              <a:pPr>
                <a:defRPr/>
              </a:pPr>
              <a:t>54</a:t>
            </a:fld>
            <a:endParaRPr lang="en-US" altLang="en-US"/>
          </a:p>
        </p:txBody>
      </p:sp>
      <p:sp>
        <p:nvSpPr>
          <p:cNvPr id="7172" name="Rectangle 3"/>
          <p:cNvSpPr>
            <a:spLocks noChangeArrowheads="1"/>
          </p:cNvSpPr>
          <p:nvPr/>
        </p:nvSpPr>
        <p:spPr bwMode="auto">
          <a:xfrm>
            <a:off x="22682" y="2145611"/>
            <a:ext cx="184731"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sp>
        <p:nvSpPr>
          <p:cNvPr id="7173" name="Rectangle 4"/>
          <p:cNvSpPr>
            <a:spLocks noChangeArrowheads="1"/>
          </p:cNvSpPr>
          <p:nvPr/>
        </p:nvSpPr>
        <p:spPr bwMode="auto">
          <a:xfrm>
            <a:off x="22682" y="4252586"/>
            <a:ext cx="184731"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sp>
        <p:nvSpPr>
          <p:cNvPr id="7174" name="Rectangle 5"/>
          <p:cNvSpPr>
            <a:spLocks noChangeArrowheads="1"/>
          </p:cNvSpPr>
          <p:nvPr/>
        </p:nvSpPr>
        <p:spPr bwMode="auto">
          <a:xfrm>
            <a:off x="22682" y="1958485"/>
            <a:ext cx="184731"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sp>
        <p:nvSpPr>
          <p:cNvPr id="11" name="Rectangle 10" title="Pseudo code logo">
            <a:extLst>
              <a:ext uri="{FF2B5EF4-FFF2-40B4-BE49-F238E27FC236}">
                <a16:creationId xmlns:a16="http://schemas.microsoft.com/office/drawing/2014/main" id="{266DBC5A-801D-0C4A-832D-12F0B78F9B64}"/>
              </a:ext>
            </a:extLst>
          </p:cNvPr>
          <p:cNvSpPr/>
          <p:nvPr/>
        </p:nvSpPr>
        <p:spPr>
          <a:xfrm>
            <a:off x="7620000" y="669149"/>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92242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4923">
              <a:defRPr/>
            </a:pPr>
            <a:fld id="{3CBCEC36-E3C5-4792-9F76-0D2998E73C6D}"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E9D27B3A-C682-9948-A110-3B15614FA0DD}" type="slidenum">
              <a:rPr lang="en-US" altLang="en-US"/>
              <a:pPr>
                <a:defRPr/>
              </a:pPr>
              <a:t>55</a:t>
            </a:fld>
            <a:endParaRPr lang="en-US" altLang="en-US"/>
          </a:p>
        </p:txBody>
      </p:sp>
      <p:sp>
        <p:nvSpPr>
          <p:cNvPr id="5" name="Content Placeholder 4"/>
          <p:cNvSpPr>
            <a:spLocks noGrp="1"/>
          </p:cNvSpPr>
          <p:nvPr>
            <p:ph idx="4294967295"/>
          </p:nvPr>
        </p:nvSpPr>
        <p:spPr>
          <a:xfrm>
            <a:off x="246580" y="671513"/>
            <a:ext cx="7543800" cy="5867400"/>
          </a:xfrm>
        </p:spPr>
        <p:txBody>
          <a:bodyPr>
            <a:normAutofit lnSpcReduction="10000"/>
          </a:bodyPr>
          <a:lstStyle/>
          <a:p>
            <a:pPr marL="0" indent="0">
              <a:buNone/>
            </a:pPr>
            <a:r>
              <a:rPr lang="en-US" altLang="en-US" sz="2200" dirty="0">
                <a:solidFill>
                  <a:srgbClr val="0D0D0D"/>
                </a:solidFill>
                <a:latin typeface="Consolas" charset="0"/>
                <a:ea typeface="Consolas" charset="0"/>
                <a:cs typeface="Consolas" charset="0"/>
              </a:rPr>
              <a:t> METHOD MAIN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BEGIN</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CREATE result ← SUM(arguments: 1,10)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PRINT("Sum from 1 to 10 is:”, result)</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result ← SUM(arguments: 20,30)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PRINT("Sum from 20 to 30 is:”, result)</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result ← SUM(arguments: 35,45)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PRINT("Sum from 35 to 45 is:”, result)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END MAIN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METHOD SUM(parameters: num1, num2)</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BEGIN</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CREATE sum ← 0</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FOR (</a:t>
            </a:r>
            <a:r>
              <a:rPr lang="en-US" altLang="en-US" sz="2200" dirty="0" err="1">
                <a:solidFill>
                  <a:srgbClr val="0D0D0D"/>
                </a:solidFill>
                <a:latin typeface="Consolas" charset="0"/>
                <a:ea typeface="Consolas" charset="0"/>
                <a:cs typeface="Consolas" charset="0"/>
              </a:rPr>
              <a:t>i</a:t>
            </a:r>
            <a:r>
              <a:rPr lang="en-US" altLang="en-US" sz="2200" dirty="0">
                <a:solidFill>
                  <a:srgbClr val="0D0D0D"/>
                </a:solidFill>
                <a:latin typeface="Consolas" charset="0"/>
                <a:ea typeface="Consolas" charset="0"/>
                <a:cs typeface="Consolas" charset="0"/>
              </a:rPr>
              <a:t> ← num1, </a:t>
            </a:r>
            <a:r>
              <a:rPr lang="en-US" altLang="en-US" sz="2200" dirty="0" err="1">
                <a:solidFill>
                  <a:srgbClr val="0D0D0D"/>
                </a:solidFill>
                <a:latin typeface="Consolas" charset="0"/>
                <a:ea typeface="Consolas" charset="0"/>
                <a:cs typeface="Consolas" charset="0"/>
              </a:rPr>
              <a:t>i</a:t>
            </a:r>
            <a:r>
              <a:rPr lang="en-US" altLang="en-US" sz="2200" dirty="0">
                <a:solidFill>
                  <a:srgbClr val="0D0D0D"/>
                </a:solidFill>
                <a:latin typeface="Consolas" charset="0"/>
                <a:ea typeface="Consolas" charset="0"/>
                <a:cs typeface="Consolas" charset="0"/>
              </a:rPr>
              <a:t> &lt;= num2, </a:t>
            </a:r>
            <a:r>
              <a:rPr lang="en-US" altLang="en-US" sz="2200" dirty="0" err="1">
                <a:solidFill>
                  <a:srgbClr val="0D0D0D"/>
                </a:solidFill>
                <a:latin typeface="Consolas" charset="0"/>
                <a:ea typeface="Consolas" charset="0"/>
                <a:cs typeface="Consolas" charset="0"/>
              </a:rPr>
              <a:t>i</a:t>
            </a:r>
            <a:r>
              <a:rPr lang="en-US" altLang="en-US" sz="2200" dirty="0">
                <a:solidFill>
                  <a:srgbClr val="0D0D0D"/>
                </a:solidFill>
                <a:latin typeface="Consolas" charset="0"/>
                <a:ea typeface="Consolas" charset="0"/>
                <a:cs typeface="Consolas" charset="0"/>
              </a:rPr>
              <a:t> ← i+1 )</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sum ← sum + </a:t>
            </a:r>
            <a:r>
              <a:rPr lang="en-US" altLang="en-US" sz="2200" dirty="0" err="1">
                <a:solidFill>
                  <a:srgbClr val="0D0D0D"/>
                </a:solidFill>
                <a:latin typeface="Consolas" charset="0"/>
                <a:ea typeface="Consolas" charset="0"/>
                <a:cs typeface="Consolas" charset="0"/>
              </a:rPr>
              <a:t>i</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ENDFOR</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RETURN sum</a:t>
            </a:r>
            <a:br>
              <a:rPr lang="en-US" altLang="en-US" sz="2200" dirty="0">
                <a:solidFill>
                  <a:srgbClr val="0D0D0D"/>
                </a:solidFill>
                <a:latin typeface="Consolas" charset="0"/>
                <a:ea typeface="Consolas" charset="0"/>
                <a:cs typeface="Consolas" charset="0"/>
              </a:rPr>
            </a:br>
            <a:r>
              <a:rPr lang="en-US" altLang="en-US" sz="2200" dirty="0">
                <a:solidFill>
                  <a:srgbClr val="0D0D0D"/>
                </a:solidFill>
                <a:latin typeface="Consolas" charset="0"/>
                <a:ea typeface="Consolas" charset="0"/>
                <a:cs typeface="Consolas" charset="0"/>
              </a:rPr>
              <a:t>  END SUM</a:t>
            </a:r>
            <a:br>
              <a:rPr lang="en-US" altLang="en-US" sz="2200" dirty="0">
                <a:solidFill>
                  <a:srgbClr val="E7E6E6"/>
                </a:solidFill>
                <a:latin typeface="Consolas" charset="0"/>
                <a:ea typeface="Consolas" charset="0"/>
                <a:cs typeface="Consolas" charset="0"/>
              </a:rPr>
            </a:br>
            <a:r>
              <a:rPr lang="en-US" altLang="en-US" sz="2200" dirty="0">
                <a:solidFill>
                  <a:srgbClr val="E7E6E6"/>
                </a:solidFill>
                <a:latin typeface="Consolas" charset="0"/>
                <a:ea typeface="Consolas" charset="0"/>
                <a:cs typeface="Consolas" charset="0"/>
              </a:rPr>
              <a:t>  </a:t>
            </a:r>
            <a:endParaRPr lang="en-US" sz="2200" dirty="0">
              <a:latin typeface="Consolas" charset="0"/>
              <a:ea typeface="Consolas" charset="0"/>
              <a:cs typeface="Consolas" charset="0"/>
            </a:endParaRPr>
          </a:p>
        </p:txBody>
      </p:sp>
      <p:sp>
        <p:nvSpPr>
          <p:cNvPr id="8" name="Rectangle 7" title="Pseudo code logo">
            <a:extLst>
              <a:ext uri="{FF2B5EF4-FFF2-40B4-BE49-F238E27FC236}">
                <a16:creationId xmlns:a16="http://schemas.microsoft.com/office/drawing/2014/main" id="{266DBC5A-801D-0C4A-832D-12F0B78F9B64}"/>
              </a:ext>
            </a:extLst>
          </p:cNvPr>
          <p:cNvSpPr/>
          <p:nvPr/>
        </p:nvSpPr>
        <p:spPr>
          <a:xfrm>
            <a:off x="7772400" y="23630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0114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72198-3094-7F4C-95E8-9353BC17B93A}"/>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29698" name="Rectangle 2"/>
          <p:cNvSpPr>
            <a:spLocks noGrp="1" noChangeArrowheads="1"/>
          </p:cNvSpPr>
          <p:nvPr>
            <p:ph type="title"/>
          </p:nvPr>
        </p:nvSpPr>
        <p:spPr>
          <a:xfrm>
            <a:off x="628650" y="365125"/>
            <a:ext cx="7886700" cy="854075"/>
          </a:xfrm>
        </p:spPr>
        <p:txBody>
          <a:bodyPr vert="horz" lIns="91619" tIns="45810" rIns="91619" bIns="45810" rtlCol="0" anchor="b">
            <a:normAutofit/>
          </a:bodyPr>
          <a:lstStyle/>
          <a:p>
            <a:pPr defTabSz="909846" fontAlgn="auto">
              <a:spcAft>
                <a:spcPts val="0"/>
              </a:spcAft>
              <a:defRPr/>
            </a:pPr>
            <a:r>
              <a:rPr lang="en-US" altLang="en-US" dirty="0"/>
              <a:t>Java Example – </a:t>
            </a:r>
            <a:r>
              <a:rPr lang="en-US" altLang="en-US" i="1" dirty="0"/>
              <a:t>Method Sum</a:t>
            </a:r>
            <a:endParaRPr lang="en-US" altLang="en-US" dirty="0"/>
          </a:p>
        </p:txBody>
      </p:sp>
      <p:sp>
        <p:nvSpPr>
          <p:cNvPr id="29699" name="Rectangle 3"/>
          <p:cNvSpPr>
            <a:spLocks noGrp="1" noChangeArrowheads="1"/>
          </p:cNvSpPr>
          <p:nvPr>
            <p:ph idx="1"/>
          </p:nvPr>
        </p:nvSpPr>
        <p:spPr>
          <a:xfrm>
            <a:off x="446070" y="1219200"/>
            <a:ext cx="8381999" cy="4800599"/>
          </a:xfrm>
        </p:spPr>
        <p:txBody>
          <a:bodyPr vert="horz" wrap="square" lIns="91619" tIns="45810" rIns="91619" bIns="45810" numCol="1" rtlCol="0" anchor="t" anchorCtr="0" compatLnSpc="1">
            <a:prstTxWarp prst="textNoShape">
              <a:avLst/>
            </a:prstTxWarp>
            <a:normAutofit/>
          </a:bodyPr>
          <a:lstStyle/>
          <a:p>
            <a:pPr marL="227462" indent="-227462" defTabSz="909846" fontAlgn="auto">
              <a:lnSpc>
                <a:spcPct val="85000"/>
              </a:lnSpc>
              <a:spcBef>
                <a:spcPct val="5000"/>
              </a:spcBef>
              <a:spcAft>
                <a:spcPts val="0"/>
              </a:spcAft>
              <a:buNone/>
              <a:defRPr/>
            </a:pPr>
            <a:br>
              <a:rPr lang="en-US" altLang="en-US" sz="1600" dirty="0">
                <a:latin typeface="Courier New" panose="02070309020205020404" pitchFamily="49" charset="0"/>
              </a:rPr>
            </a:br>
            <a:r>
              <a:rPr lang="en-US" altLang="en-US" sz="1600" dirty="0">
                <a:latin typeface="Courier New" panose="02070309020205020404" pitchFamily="49" charset="0"/>
              </a:rPr>
              <a:t> </a:t>
            </a:r>
            <a:r>
              <a:rPr lang="en-US" altLang="en-US" sz="1800" dirty="0">
                <a:solidFill>
                  <a:srgbClr val="0432FF"/>
                </a:solidFill>
                <a:latin typeface="Consolas" charset="0"/>
                <a:ea typeface="Consolas" charset="0"/>
                <a:cs typeface="Consolas" charset="0"/>
              </a:rPr>
              <a:t>public static </a:t>
            </a:r>
            <a:r>
              <a:rPr lang="en-US" altLang="en-US" sz="1800" dirty="0" err="1">
                <a:solidFill>
                  <a:srgbClr val="0432FF"/>
                </a:solidFill>
                <a:latin typeface="Consolas" charset="0"/>
                <a:ea typeface="Consolas" charset="0"/>
                <a:cs typeface="Consolas" charset="0"/>
              </a:rPr>
              <a:t>int</a:t>
            </a:r>
            <a:r>
              <a:rPr lang="en-US" altLang="en-US" sz="1800" dirty="0">
                <a:solidFill>
                  <a:srgbClr val="0432FF"/>
                </a:solidFill>
                <a:latin typeface="Consolas" charset="0"/>
                <a:ea typeface="Consolas" charset="0"/>
                <a:cs typeface="Consolas" charset="0"/>
              </a:rPr>
              <a:t> </a:t>
            </a:r>
            <a:r>
              <a:rPr lang="en-US" altLang="en-US" sz="1800" dirty="0">
                <a:latin typeface="Consolas" charset="0"/>
                <a:ea typeface="Consolas" charset="0"/>
                <a:cs typeface="Consolas" charset="0"/>
              </a:rPr>
              <a:t>Sum(</a:t>
            </a:r>
            <a:r>
              <a:rPr lang="en-US" altLang="en-US" sz="1800" dirty="0" err="1">
                <a:solidFill>
                  <a:srgbClr val="0432FF"/>
                </a:solidFill>
                <a:latin typeface="Consolas" charset="0"/>
                <a:ea typeface="Consolas" charset="0"/>
                <a:cs typeface="Consolas" charset="0"/>
              </a:rPr>
              <a:t>int</a:t>
            </a:r>
            <a:r>
              <a:rPr lang="en-US" altLang="en-US" sz="1800" dirty="0">
                <a:latin typeface="Consolas" charset="0"/>
                <a:ea typeface="Consolas" charset="0"/>
                <a:cs typeface="Consolas" charset="0"/>
              </a:rPr>
              <a:t> num1, </a:t>
            </a:r>
            <a:r>
              <a:rPr lang="en-US" altLang="en-US" sz="1800" dirty="0" err="1">
                <a:solidFill>
                  <a:srgbClr val="0432FF"/>
                </a:solidFill>
                <a:latin typeface="Consolas" charset="0"/>
                <a:ea typeface="Consolas" charset="0"/>
                <a:cs typeface="Consolas" charset="0"/>
              </a:rPr>
              <a:t>int</a:t>
            </a:r>
            <a:r>
              <a:rPr lang="en-US" altLang="en-US" sz="1800" dirty="0">
                <a:latin typeface="Consolas" charset="0"/>
                <a:ea typeface="Consolas" charset="0"/>
                <a:cs typeface="Consolas" charset="0"/>
              </a:rPr>
              <a:t> num2)</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err="1">
                <a:solidFill>
                  <a:srgbClr val="0432FF"/>
                </a:solidFill>
                <a:latin typeface="Consolas" charset="0"/>
                <a:ea typeface="Consolas" charset="0"/>
                <a:cs typeface="Consolas" charset="0"/>
              </a:rPr>
              <a:t>int</a:t>
            </a:r>
            <a:r>
              <a:rPr lang="en-US" altLang="en-US" sz="1800" dirty="0">
                <a:latin typeface="Consolas" charset="0"/>
                <a:ea typeface="Consolas" charset="0"/>
                <a:cs typeface="Consolas" charset="0"/>
              </a:rPr>
              <a:t> sum = 0;</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for</a:t>
            </a:r>
            <a:r>
              <a:rPr lang="en-US" altLang="en-US" sz="1800" dirty="0">
                <a:latin typeface="Consolas" charset="0"/>
                <a:ea typeface="Consolas" charset="0"/>
                <a:cs typeface="Consolas" charset="0"/>
              </a:rPr>
              <a:t>(</a:t>
            </a:r>
            <a:r>
              <a:rPr lang="en-US" altLang="en-US" sz="1800" dirty="0" err="1">
                <a:solidFill>
                  <a:srgbClr val="0432FF"/>
                </a:solidFill>
                <a:latin typeface="Consolas" charset="0"/>
                <a:ea typeface="Consolas" charset="0"/>
                <a:cs typeface="Consolas" charset="0"/>
              </a:rPr>
              <a:t>int</a:t>
            </a:r>
            <a:r>
              <a:rPr lang="en-US" altLang="en-US" sz="1800" dirty="0">
                <a:latin typeface="Consolas" charset="0"/>
                <a:ea typeface="Consolas" charset="0"/>
                <a:cs typeface="Consolas" charset="0"/>
              </a:rPr>
              <a:t> </a:t>
            </a:r>
            <a:r>
              <a:rPr lang="en-US" altLang="en-US" sz="1800" dirty="0" err="1">
                <a:latin typeface="Consolas" charset="0"/>
                <a:ea typeface="Consolas" charset="0"/>
                <a:cs typeface="Consolas" charset="0"/>
              </a:rPr>
              <a:t>i</a:t>
            </a:r>
            <a:r>
              <a:rPr lang="en-US" altLang="en-US" sz="1800" dirty="0">
                <a:latin typeface="Consolas" charset="0"/>
                <a:ea typeface="Consolas" charset="0"/>
                <a:cs typeface="Consolas" charset="0"/>
              </a:rPr>
              <a:t> = num1; </a:t>
            </a:r>
            <a:r>
              <a:rPr lang="en-US" altLang="en-US" sz="1800" dirty="0" err="1">
                <a:latin typeface="Consolas" charset="0"/>
                <a:ea typeface="Consolas" charset="0"/>
                <a:cs typeface="Consolas" charset="0"/>
              </a:rPr>
              <a:t>i</a:t>
            </a:r>
            <a:r>
              <a:rPr lang="en-US" altLang="en-US" sz="1800" dirty="0">
                <a:latin typeface="Consolas" charset="0"/>
                <a:ea typeface="Consolas" charset="0"/>
                <a:cs typeface="Consolas" charset="0"/>
              </a:rPr>
              <a:t> &lt;= num2; </a:t>
            </a:r>
            <a:r>
              <a:rPr lang="en-US" altLang="en-US" sz="1800" dirty="0" err="1">
                <a:latin typeface="Consolas" charset="0"/>
                <a:ea typeface="Consolas" charset="0"/>
                <a:cs typeface="Consolas" charset="0"/>
              </a:rPr>
              <a:t>i</a:t>
            </a:r>
            <a:r>
              <a:rPr lang="en-US" altLang="en-US" sz="1800" dirty="0">
                <a:latin typeface="Consolas" charset="0"/>
                <a:ea typeface="Consolas" charset="0"/>
                <a:cs typeface="Consolas" charset="0"/>
              </a:rPr>
              <a: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sum += </a:t>
            </a:r>
            <a:r>
              <a:rPr lang="en-US" altLang="en-US" sz="1800" dirty="0" err="1">
                <a:latin typeface="Consolas" charset="0"/>
                <a:ea typeface="Consolas" charset="0"/>
                <a:cs typeface="Consolas" charset="0"/>
              </a:rPr>
              <a:t>i</a:t>
            </a:r>
            <a:r>
              <a:rPr lang="en-US" altLang="en-US" sz="1800" dirty="0">
                <a:latin typeface="Consolas" charset="0"/>
                <a:ea typeface="Consolas" charset="0"/>
                <a:cs typeface="Consolas" charset="0"/>
              </a:rPr>
              <a: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return</a:t>
            </a:r>
            <a:r>
              <a:rPr lang="en-US" altLang="en-US" sz="1800" dirty="0">
                <a:latin typeface="Consolas" charset="0"/>
                <a:ea typeface="Consolas" charset="0"/>
                <a:cs typeface="Consolas" charset="0"/>
              </a:rPr>
              <a:t> sum;</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public static void</a:t>
            </a:r>
            <a:r>
              <a:rPr lang="en-US" altLang="en-US" sz="1800" dirty="0">
                <a:latin typeface="Consolas" charset="0"/>
                <a:ea typeface="Consolas" charset="0"/>
                <a:cs typeface="Consolas" charset="0"/>
              </a:rPr>
              <a:t> main(String[] </a:t>
            </a:r>
            <a:r>
              <a:rPr lang="en-US" altLang="en-US" sz="1800" dirty="0" err="1">
                <a:latin typeface="Consolas" charset="0"/>
                <a:ea typeface="Consolas" charset="0"/>
                <a:cs typeface="Consolas" charset="0"/>
              </a:rPr>
              <a:t>args</a:t>
            </a:r>
            <a:r>
              <a:rPr lang="en-US" altLang="en-US" sz="1800" dirty="0">
                <a:latin typeface="Consolas" charset="0"/>
                <a:ea typeface="Consolas" charset="0"/>
                <a:cs typeface="Consolas" charset="0"/>
              </a:rPr>
              <a: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err="1">
                <a:solidFill>
                  <a:srgbClr val="0432FF"/>
                </a:solidFill>
                <a:latin typeface="Consolas" charset="0"/>
                <a:ea typeface="Consolas" charset="0"/>
                <a:cs typeface="Consolas" charset="0"/>
              </a:rPr>
              <a:t>int</a:t>
            </a:r>
            <a:r>
              <a:rPr lang="en-US" altLang="en-US" sz="1800" dirty="0">
                <a:solidFill>
                  <a:srgbClr val="0432FF"/>
                </a:solidFill>
                <a:latin typeface="Consolas" charset="0"/>
                <a:ea typeface="Consolas" charset="0"/>
                <a:cs typeface="Consolas" charset="0"/>
              </a:rPr>
              <a:t> </a:t>
            </a:r>
            <a:r>
              <a:rPr lang="en-US" altLang="en-US" sz="1800" dirty="0">
                <a:latin typeface="Consolas" charset="0"/>
                <a:ea typeface="Consolas" charset="0"/>
                <a:cs typeface="Consolas" charset="0"/>
              </a:rPr>
              <a:t>result = Sum(1, 10);</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err="1">
                <a:latin typeface="Consolas" charset="0"/>
                <a:ea typeface="Consolas" charset="0"/>
                <a:cs typeface="Consolas" charset="0"/>
              </a:rPr>
              <a:t>System.out.println</a:t>
            </a:r>
            <a:r>
              <a:rPr lang="en-US" altLang="en-US" sz="1800" dirty="0">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1 to 10 is "</a:t>
            </a:r>
            <a:r>
              <a:rPr lang="en-US" altLang="en-US" sz="1800" dirty="0">
                <a:latin typeface="Consolas" charset="0"/>
                <a:ea typeface="Consolas" charset="0"/>
                <a:cs typeface="Consolas" charset="0"/>
              </a:rPr>
              <a:t> + result);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result = Sum(20, 30);</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err="1">
                <a:latin typeface="Consolas" charset="0"/>
                <a:ea typeface="Consolas" charset="0"/>
                <a:cs typeface="Consolas" charset="0"/>
              </a:rPr>
              <a:t>System.out.println</a:t>
            </a:r>
            <a:r>
              <a:rPr lang="en-US" altLang="en-US" sz="1800" dirty="0">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20 to 30 is "</a:t>
            </a:r>
            <a:r>
              <a:rPr lang="en-US" altLang="en-US" sz="1800" dirty="0">
                <a:latin typeface="Consolas" charset="0"/>
                <a:ea typeface="Consolas" charset="0"/>
                <a:cs typeface="Consolas" charset="0"/>
              </a:rPr>
              <a:t> + result);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result = Sum(35, 45);</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r>
              <a:rPr lang="en-US" altLang="en-US" sz="1800" dirty="0" err="1">
                <a:latin typeface="Consolas" charset="0"/>
                <a:ea typeface="Consolas" charset="0"/>
                <a:cs typeface="Consolas" charset="0"/>
              </a:rPr>
              <a:t>System.out.println</a:t>
            </a:r>
            <a:r>
              <a:rPr lang="en-US" altLang="en-US" sz="1800" dirty="0">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35 to 45 is "</a:t>
            </a:r>
            <a:r>
              <a:rPr lang="en-US" altLang="en-US" sz="1800" dirty="0">
                <a:latin typeface="Consolas" charset="0"/>
                <a:ea typeface="Consolas" charset="0"/>
                <a:cs typeface="Consolas" charset="0"/>
              </a:rPr>
              <a:t> + result);</a:t>
            </a:r>
          </a:p>
          <a:p>
            <a:pPr marL="227462" indent="-227462" defTabSz="909846" fontAlgn="auto">
              <a:lnSpc>
                <a:spcPct val="85000"/>
              </a:lnSpc>
              <a:spcBef>
                <a:spcPct val="5000"/>
              </a:spcBef>
              <a:spcAft>
                <a:spcPts val="0"/>
              </a:spcAft>
              <a:buNone/>
              <a:defRPr/>
            </a:pPr>
            <a:r>
              <a:rPr lang="en-US" altLang="en-US" sz="1800" dirty="0">
                <a:latin typeface="Consolas" charset="0"/>
                <a:ea typeface="Consolas" charset="0"/>
                <a:cs typeface="Consolas" charset="0"/>
              </a:rPr>
              <a:t>   }</a:t>
            </a:r>
            <a:endParaRPr lang="en-US" altLang="en-US" sz="1600" dirty="0">
              <a:latin typeface="Consolas" charset="0"/>
              <a:ea typeface="Consolas" charset="0"/>
              <a:cs typeface="Consolas" charset="0"/>
            </a:endParaRPr>
          </a:p>
        </p:txBody>
      </p:sp>
      <p:sp>
        <p:nvSpPr>
          <p:cNvPr id="2" name="Date Placeholder 1"/>
          <p:cNvSpPr>
            <a:spLocks noGrp="1"/>
          </p:cNvSpPr>
          <p:nvPr>
            <p:ph type="dt" sz="half" idx="10"/>
          </p:nvPr>
        </p:nvSpPr>
        <p:spPr/>
        <p:txBody>
          <a:bodyPr/>
          <a:lstStyle/>
          <a:p>
            <a:pPr defTabSz="454923">
              <a:defRPr/>
            </a:pPr>
            <a:fld id="{CD7656CF-54EE-471E-90DA-68B7B060A542}"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5" name="Slide Number Placeholder 4"/>
          <p:cNvSpPr>
            <a:spLocks noGrp="1"/>
          </p:cNvSpPr>
          <p:nvPr>
            <p:ph type="sldNum" sz="quarter" idx="12"/>
          </p:nvPr>
        </p:nvSpPr>
        <p:spPr/>
        <p:txBody>
          <a:bodyPr/>
          <a:lstStyle/>
          <a:p>
            <a:pPr defTabSz="454923">
              <a:defRPr/>
            </a:pPr>
            <a:fld id="{8002D836-AE19-554D-B1FD-36C81D8B7006}" type="slidenum">
              <a:rPr lang="en-US">
                <a:solidFill>
                  <a:prstClr val="black">
                    <a:tint val="75000"/>
                  </a:prstClr>
                </a:solidFill>
              </a:rPr>
              <a:pPr defTabSz="454923">
                <a:defRPr/>
              </a:pPr>
              <a:t>56</a:t>
            </a:fld>
            <a:endParaRPr lang="en-US" dirty="0">
              <a:solidFill>
                <a:prstClr val="black">
                  <a:tint val="75000"/>
                </a:prstClr>
              </a:solidFill>
            </a:endParaRPr>
          </a:p>
        </p:txBody>
      </p:sp>
      <p:pic>
        <p:nvPicPr>
          <p:cNvPr id="7"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2512929"/>
            <a:ext cx="1074856" cy="107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77916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p:cNvSpPr>
            <a:spLocks noGrp="1"/>
          </p:cNvSpPr>
          <p:nvPr>
            <p:ph type="title"/>
          </p:nvPr>
        </p:nvSpPr>
        <p:spPr>
          <a:xfrm>
            <a:off x="628650" y="365125"/>
            <a:ext cx="7886700" cy="701675"/>
          </a:xfrm>
        </p:spPr>
        <p:txBody>
          <a:bodyPr vert="horz" lIns="0" tIns="198147" rIns="0" bIns="0" rtlCol="0" anchor="b">
            <a:normAutofit/>
          </a:bodyPr>
          <a:lstStyle/>
          <a:p>
            <a:pPr marL="12637" defTabSz="909846" fontAlgn="auto">
              <a:lnSpc>
                <a:spcPct val="100000"/>
              </a:lnSpc>
              <a:spcAft>
                <a:spcPts val="0"/>
              </a:spcAft>
              <a:defRPr/>
            </a:pPr>
            <a:r>
              <a:rPr lang="en-US" altLang="en-US" dirty="0">
                <a:solidFill>
                  <a:srgbClr val="000000"/>
                </a:solidFill>
              </a:rPr>
              <a:t>C# Example – </a:t>
            </a:r>
            <a:r>
              <a:rPr lang="en-US" altLang="en-US" i="1" dirty="0">
                <a:solidFill>
                  <a:srgbClr val="000000"/>
                </a:solidFill>
              </a:rPr>
              <a:t>Method Sum</a:t>
            </a:r>
            <a:endParaRPr lang="en-US" alt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0807" y="1269661"/>
            <a:ext cx="8104188" cy="5240338"/>
          </a:xfrm>
        </p:spPr>
        <p:txBody>
          <a:bodyPr/>
          <a:lstStyle/>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public static </a:t>
            </a:r>
            <a:r>
              <a:rPr lang="en-US" altLang="en-US" sz="1800" dirty="0" err="1">
                <a:solidFill>
                  <a:srgbClr val="0432FF"/>
                </a:solidFill>
                <a:latin typeface="Consolas" charset="0"/>
                <a:ea typeface="Consolas" charset="0"/>
                <a:cs typeface="Consolas" charset="0"/>
              </a:rPr>
              <a:t>int</a:t>
            </a:r>
            <a:r>
              <a:rPr lang="en-US" altLang="en-US" sz="1800" dirty="0">
                <a:solidFill>
                  <a:prstClr val="black"/>
                </a:solidFill>
                <a:latin typeface="Consolas" charset="0"/>
                <a:ea typeface="Consolas" charset="0"/>
                <a:cs typeface="Consolas" charset="0"/>
              </a:rPr>
              <a:t> Sum(</a:t>
            </a:r>
            <a:r>
              <a:rPr lang="en-US" altLang="en-US" sz="1800" dirty="0" err="1">
                <a:solidFill>
                  <a:srgbClr val="0432FF"/>
                </a:solidFill>
                <a:latin typeface="Consolas" charset="0"/>
                <a:ea typeface="Consolas" charset="0"/>
                <a:cs typeface="Consolas" charset="0"/>
              </a:rPr>
              <a:t>int</a:t>
            </a:r>
            <a:r>
              <a:rPr lang="en-US" altLang="en-US" sz="1800" dirty="0">
                <a:solidFill>
                  <a:prstClr val="black"/>
                </a:solidFill>
                <a:latin typeface="Consolas" charset="0"/>
                <a:ea typeface="Consolas" charset="0"/>
                <a:cs typeface="Consolas" charset="0"/>
              </a:rPr>
              <a:t> num1, </a:t>
            </a:r>
            <a:r>
              <a:rPr lang="en-US" altLang="en-US" sz="1800" dirty="0" err="1">
                <a:solidFill>
                  <a:srgbClr val="0432FF"/>
                </a:solidFill>
                <a:latin typeface="Consolas" charset="0"/>
                <a:ea typeface="Consolas" charset="0"/>
                <a:cs typeface="Consolas" charset="0"/>
              </a:rPr>
              <a:t>int</a:t>
            </a:r>
            <a:r>
              <a:rPr lang="en-US" altLang="en-US" sz="1800" dirty="0">
                <a:solidFill>
                  <a:prstClr val="black"/>
                </a:solidFill>
                <a:latin typeface="Consolas" charset="0"/>
                <a:ea typeface="Consolas" charset="0"/>
                <a:cs typeface="Consolas" charset="0"/>
              </a:rPr>
              <a:t> num2)</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err="1">
                <a:solidFill>
                  <a:srgbClr val="0432FF"/>
                </a:solidFill>
                <a:latin typeface="Consolas" charset="0"/>
                <a:ea typeface="Consolas" charset="0"/>
                <a:cs typeface="Consolas" charset="0"/>
              </a:rPr>
              <a:t>int</a:t>
            </a:r>
            <a:r>
              <a:rPr lang="en-US" altLang="en-US" sz="1800" dirty="0">
                <a:solidFill>
                  <a:srgbClr val="0432FF"/>
                </a:solidFill>
                <a:latin typeface="Consolas" charset="0"/>
                <a:ea typeface="Consolas" charset="0"/>
                <a:cs typeface="Consolas" charset="0"/>
              </a:rPr>
              <a:t> </a:t>
            </a:r>
            <a:r>
              <a:rPr lang="en-US" altLang="en-US" sz="1800" dirty="0">
                <a:solidFill>
                  <a:prstClr val="black"/>
                </a:solidFill>
                <a:latin typeface="Consolas" charset="0"/>
                <a:ea typeface="Consolas" charset="0"/>
                <a:cs typeface="Consolas" charset="0"/>
              </a:rPr>
              <a:t>sum = 0;</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for(</a:t>
            </a:r>
            <a:r>
              <a:rPr lang="en-US" altLang="en-US" sz="1800" dirty="0" err="1">
                <a:solidFill>
                  <a:srgbClr val="0432FF"/>
                </a:solidFill>
                <a:latin typeface="Consolas" charset="0"/>
                <a:ea typeface="Consolas" charset="0"/>
                <a:cs typeface="Consolas" charset="0"/>
              </a:rPr>
              <a:t>int</a:t>
            </a: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i</a:t>
            </a:r>
            <a:r>
              <a:rPr lang="en-US" altLang="en-US" sz="1800" dirty="0">
                <a:solidFill>
                  <a:prstClr val="black"/>
                </a:solidFill>
                <a:latin typeface="Consolas" charset="0"/>
                <a:ea typeface="Consolas" charset="0"/>
                <a:cs typeface="Consolas" charset="0"/>
              </a:rPr>
              <a:t> = num1; </a:t>
            </a:r>
            <a:r>
              <a:rPr lang="en-US" altLang="en-US" sz="1800" dirty="0" err="1">
                <a:solidFill>
                  <a:prstClr val="black"/>
                </a:solidFill>
                <a:latin typeface="Consolas" charset="0"/>
                <a:ea typeface="Consolas" charset="0"/>
                <a:cs typeface="Consolas" charset="0"/>
              </a:rPr>
              <a:t>i</a:t>
            </a:r>
            <a:r>
              <a:rPr lang="en-US" altLang="en-US" sz="1800" dirty="0">
                <a:solidFill>
                  <a:prstClr val="black"/>
                </a:solidFill>
                <a:latin typeface="Consolas" charset="0"/>
                <a:ea typeface="Consolas" charset="0"/>
                <a:cs typeface="Consolas" charset="0"/>
              </a:rPr>
              <a:t> &lt;= num2; </a:t>
            </a:r>
            <a:r>
              <a:rPr lang="en-US" altLang="en-US" sz="1800" dirty="0" err="1">
                <a:solidFill>
                  <a:prstClr val="black"/>
                </a:solidFill>
                <a:latin typeface="Consolas" charset="0"/>
                <a:ea typeface="Consolas" charset="0"/>
                <a:cs typeface="Consolas" charset="0"/>
              </a:rPr>
              <a:t>i</a:t>
            </a: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sum += </a:t>
            </a:r>
            <a:r>
              <a:rPr lang="en-US" altLang="en-US" sz="1800" dirty="0" err="1">
                <a:solidFill>
                  <a:prstClr val="black"/>
                </a:solidFill>
                <a:latin typeface="Consolas" charset="0"/>
                <a:ea typeface="Consolas" charset="0"/>
                <a:cs typeface="Consolas" charset="0"/>
              </a:rPr>
              <a:t>i</a:t>
            </a:r>
            <a:r>
              <a:rPr lang="en-US" altLang="en-US" sz="18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return</a:t>
            </a:r>
            <a:r>
              <a:rPr lang="en-US" altLang="en-US" sz="1800" dirty="0">
                <a:solidFill>
                  <a:prstClr val="black"/>
                </a:solidFill>
                <a:latin typeface="Consolas" charset="0"/>
                <a:ea typeface="Consolas" charset="0"/>
                <a:cs typeface="Consolas" charset="0"/>
              </a:rPr>
              <a:t> sum;</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public static void</a:t>
            </a:r>
            <a:r>
              <a:rPr lang="en-US" altLang="en-US" sz="1800" dirty="0">
                <a:solidFill>
                  <a:prstClr val="black"/>
                </a:solidFill>
                <a:latin typeface="Consolas" charset="0"/>
                <a:ea typeface="Consolas" charset="0"/>
                <a:cs typeface="Consolas" charset="0"/>
              </a:rPr>
              <a:t> Main(</a:t>
            </a:r>
            <a:r>
              <a:rPr lang="en-US" altLang="en-US" sz="1800" dirty="0">
                <a:solidFill>
                  <a:srgbClr val="0432FF"/>
                </a:solidFill>
                <a:latin typeface="Consolas" charset="0"/>
                <a:ea typeface="Consolas" charset="0"/>
                <a:cs typeface="Consolas" charset="0"/>
              </a:rPr>
              <a:t>string</a:t>
            </a: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args</a:t>
            </a:r>
            <a:r>
              <a:rPr lang="en-US" altLang="en-US" sz="1800" dirty="0">
                <a:solidFill>
                  <a:prstClr val="black"/>
                </a:solidFill>
                <a:latin typeface="Consolas" charset="0"/>
                <a:ea typeface="Consolas" charset="0"/>
                <a:cs typeface="Consolas" charset="0"/>
              </a:rPr>
              <a:t>)</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err="1">
                <a:solidFill>
                  <a:srgbClr val="0432FF"/>
                </a:solidFill>
                <a:latin typeface="Consolas" charset="0"/>
                <a:ea typeface="Consolas" charset="0"/>
                <a:cs typeface="Consolas" charset="0"/>
              </a:rPr>
              <a:t>int</a:t>
            </a:r>
            <a:r>
              <a:rPr lang="en-US" altLang="en-US" sz="1800" dirty="0">
                <a:solidFill>
                  <a:srgbClr val="0432FF"/>
                </a:solidFill>
                <a:latin typeface="Consolas" charset="0"/>
                <a:ea typeface="Consolas" charset="0"/>
                <a:cs typeface="Consolas" charset="0"/>
              </a:rPr>
              <a:t> </a:t>
            </a:r>
            <a:r>
              <a:rPr lang="en-US" altLang="en-US" sz="1800" dirty="0">
                <a:solidFill>
                  <a:prstClr val="black"/>
                </a:solidFill>
                <a:latin typeface="Consolas" charset="0"/>
                <a:ea typeface="Consolas" charset="0"/>
                <a:cs typeface="Consolas" charset="0"/>
              </a:rPr>
              <a:t>result = Sum(1, 10);</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Console.WriteLine</a:t>
            </a:r>
            <a:r>
              <a:rPr lang="en-US" altLang="en-US" sz="1800" dirty="0">
                <a:solidFill>
                  <a:prstClr val="black"/>
                </a:solidFill>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1 to 10 is "</a:t>
            </a:r>
            <a:r>
              <a:rPr lang="en-US" altLang="en-US" sz="1800" dirty="0">
                <a:solidFill>
                  <a:prstClr val="black"/>
                </a:solidFill>
                <a:latin typeface="Consolas" charset="0"/>
                <a:ea typeface="Consolas" charset="0"/>
                <a:cs typeface="Consolas" charset="0"/>
              </a:rPr>
              <a:t> + result);</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result = Sum(20, 30);</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Console.WriteLine</a:t>
            </a:r>
            <a:r>
              <a:rPr lang="en-US" altLang="en-US" sz="1800" dirty="0">
                <a:solidFill>
                  <a:prstClr val="black"/>
                </a:solidFill>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20 to 30 is "</a:t>
            </a:r>
            <a:r>
              <a:rPr lang="en-US" altLang="en-US" sz="1800" dirty="0">
                <a:solidFill>
                  <a:prstClr val="black"/>
                </a:solidFill>
                <a:latin typeface="Consolas" charset="0"/>
                <a:ea typeface="Consolas" charset="0"/>
                <a:cs typeface="Consolas" charset="0"/>
              </a:rPr>
              <a:t> + result);</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result = Sum(35, 45);</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Console.WriteLine</a:t>
            </a:r>
            <a:r>
              <a:rPr lang="en-US" altLang="en-US" sz="1800" dirty="0">
                <a:solidFill>
                  <a:prstClr val="black"/>
                </a:solidFill>
                <a:latin typeface="Consolas" charset="0"/>
                <a:ea typeface="Consolas" charset="0"/>
                <a:cs typeface="Consolas" charset="0"/>
              </a:rPr>
              <a:t>(</a:t>
            </a:r>
            <a:r>
              <a:rPr lang="en-US" altLang="en-US" sz="1800" dirty="0">
                <a:solidFill>
                  <a:srgbClr val="C00000"/>
                </a:solidFill>
                <a:latin typeface="Consolas" charset="0"/>
                <a:ea typeface="Consolas" charset="0"/>
                <a:cs typeface="Consolas" charset="0"/>
              </a:rPr>
              <a:t>"Sum from 35 to 45 is "</a:t>
            </a:r>
            <a:r>
              <a:rPr lang="en-US" altLang="en-US" sz="1800" dirty="0">
                <a:solidFill>
                  <a:prstClr val="black"/>
                </a:solidFill>
                <a:latin typeface="Consolas" charset="0"/>
                <a:ea typeface="Consolas" charset="0"/>
                <a:cs typeface="Consolas" charset="0"/>
              </a:rPr>
              <a:t> + result);</a:t>
            </a:r>
          </a:p>
          <a:p>
            <a:pPr marL="0" indent="0" defTabSz="909846" eaLnBrk="1" fontAlgn="auto" hangingPunct="1">
              <a:lnSpc>
                <a:spcPct val="85000"/>
              </a:lnSpc>
              <a:spcBef>
                <a:spcPct val="5000"/>
              </a:spcBef>
              <a:spcAft>
                <a:spcPts val="0"/>
              </a:spcAft>
              <a:buNone/>
              <a:defRPr/>
            </a:pPr>
            <a:r>
              <a:rPr lang="en-US" altLang="en-US" sz="1800" dirty="0">
                <a:solidFill>
                  <a:prstClr val="black"/>
                </a:solidFill>
                <a:latin typeface="Consolas" charset="0"/>
                <a:ea typeface="Consolas" charset="0"/>
                <a:cs typeface="Consolas" charset="0"/>
              </a:rPr>
              <a:t>   }</a:t>
            </a:r>
          </a:p>
          <a:p>
            <a:endParaRPr lang="en-US" sz="1800" dirty="0">
              <a:latin typeface="Consolas" charset="0"/>
              <a:ea typeface="Consolas" charset="0"/>
              <a:cs typeface="Consolas" charset="0"/>
            </a:endParaRPr>
          </a:p>
        </p:txBody>
      </p:sp>
      <p:sp>
        <p:nvSpPr>
          <p:cNvPr id="28675" name="Date Placeholder 2"/>
          <p:cNvSpPr>
            <a:spLocks noGrp="1"/>
          </p:cNvSpPr>
          <p:nvPr>
            <p:ph type="dt" sz="half"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995"/>
              </a:spcBef>
              <a:buFont typeface="Arial" panose="020B0604020202020204" pitchFamily="34" charset="0"/>
              <a:buChar char="•"/>
              <a:defRPr sz="2786">
                <a:solidFill>
                  <a:schemeClr val="tx1"/>
                </a:solidFill>
                <a:latin typeface="Calibri" panose="020F0502020204030204" pitchFamily="34" charset="0"/>
              </a:defRPr>
            </a:lvl1pPr>
            <a:lvl2pPr marL="739251" indent="-284328">
              <a:lnSpc>
                <a:spcPct val="90000"/>
              </a:lnSpc>
              <a:spcBef>
                <a:spcPts val="498"/>
              </a:spcBef>
              <a:buFont typeface="Arial" panose="020B0604020202020204" pitchFamily="34" charset="0"/>
              <a:buChar char="•"/>
              <a:defRPr sz="2388">
                <a:solidFill>
                  <a:schemeClr val="tx1"/>
                </a:solidFill>
                <a:latin typeface="Calibri" panose="020F0502020204030204" pitchFamily="34" charset="0"/>
              </a:defRPr>
            </a:lvl2pPr>
            <a:lvl3pPr marL="1137308" indent="-227462">
              <a:lnSpc>
                <a:spcPct val="90000"/>
              </a:lnSpc>
              <a:spcBef>
                <a:spcPts val="498"/>
              </a:spcBef>
              <a:buFont typeface="Arial" panose="020B0604020202020204" pitchFamily="34" charset="0"/>
              <a:buChar char="•"/>
              <a:defRPr sz="1990">
                <a:solidFill>
                  <a:schemeClr val="tx1"/>
                </a:solidFill>
                <a:latin typeface="Calibri" panose="020F0502020204030204" pitchFamily="34" charset="0"/>
              </a:defRPr>
            </a:lvl3pPr>
            <a:lvl4pPr marL="1592231" indent="-227462">
              <a:lnSpc>
                <a:spcPct val="90000"/>
              </a:lnSpc>
              <a:spcBef>
                <a:spcPts val="498"/>
              </a:spcBef>
              <a:buFont typeface="Arial" panose="020B0604020202020204" pitchFamily="34" charset="0"/>
              <a:buChar char="•"/>
              <a:defRPr>
                <a:solidFill>
                  <a:schemeClr val="tx1"/>
                </a:solidFill>
                <a:latin typeface="Calibri" panose="020F0502020204030204" pitchFamily="34" charset="0"/>
              </a:defRPr>
            </a:lvl4pPr>
            <a:lvl5pPr marL="2047154" indent="-227462">
              <a:lnSpc>
                <a:spcPct val="90000"/>
              </a:lnSpc>
              <a:spcBef>
                <a:spcPts val="498"/>
              </a:spcBef>
              <a:buFont typeface="Arial" panose="020B0604020202020204" pitchFamily="34" charset="0"/>
              <a:buChar char="•"/>
              <a:defRPr>
                <a:solidFill>
                  <a:schemeClr val="tx1"/>
                </a:solidFill>
                <a:latin typeface="Calibri" panose="020F0502020204030204" pitchFamily="34" charset="0"/>
              </a:defRPr>
            </a:lvl5pPr>
            <a:lvl6pPr marL="2502077"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6pPr>
            <a:lvl7pPr marL="2957000"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7pPr>
            <a:lvl8pPr marL="3411924"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8pPr>
            <a:lvl9pPr marL="3866847"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09846">
              <a:lnSpc>
                <a:spcPct val="100000"/>
              </a:lnSpc>
              <a:spcBef>
                <a:spcPct val="0"/>
              </a:spcBef>
              <a:buNone/>
              <a:defRPr/>
            </a:pPr>
            <a:fld id="{88A32F7B-9402-418D-B923-77EE68BF9207}" type="datetime1">
              <a:rPr lang="en-US" altLang="en-US" sz="1194">
                <a:solidFill>
                  <a:srgbClr val="898989"/>
                </a:solidFill>
              </a:rPr>
              <a:pPr defTabSz="909846">
                <a:lnSpc>
                  <a:spcPct val="100000"/>
                </a:lnSpc>
                <a:spcBef>
                  <a:spcPct val="0"/>
                </a:spcBef>
                <a:buNone/>
                <a:defRPr/>
              </a:pPr>
              <a:t>8/19/20</a:t>
            </a:fld>
            <a:endParaRPr lang="en-US" altLang="en-US" sz="1194">
              <a:solidFill>
                <a:srgbClr val="898989"/>
              </a:solidFill>
            </a:endParaRPr>
          </a:p>
        </p:txBody>
      </p:sp>
      <p:sp>
        <p:nvSpPr>
          <p:cNvPr id="286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995"/>
              </a:spcBef>
              <a:buFont typeface="Arial" panose="020B0604020202020204" pitchFamily="34" charset="0"/>
              <a:buChar char="•"/>
              <a:defRPr sz="2786">
                <a:solidFill>
                  <a:schemeClr val="tx1"/>
                </a:solidFill>
                <a:latin typeface="Calibri" panose="020F0502020204030204" pitchFamily="34" charset="0"/>
              </a:defRPr>
            </a:lvl1pPr>
            <a:lvl2pPr marL="739251" indent="-284328">
              <a:lnSpc>
                <a:spcPct val="90000"/>
              </a:lnSpc>
              <a:spcBef>
                <a:spcPts val="498"/>
              </a:spcBef>
              <a:buFont typeface="Arial" panose="020B0604020202020204" pitchFamily="34" charset="0"/>
              <a:buChar char="•"/>
              <a:defRPr sz="2388">
                <a:solidFill>
                  <a:schemeClr val="tx1"/>
                </a:solidFill>
                <a:latin typeface="Calibri" panose="020F0502020204030204" pitchFamily="34" charset="0"/>
              </a:defRPr>
            </a:lvl2pPr>
            <a:lvl3pPr marL="1137308" indent="-227462">
              <a:lnSpc>
                <a:spcPct val="90000"/>
              </a:lnSpc>
              <a:spcBef>
                <a:spcPts val="498"/>
              </a:spcBef>
              <a:buFont typeface="Arial" panose="020B0604020202020204" pitchFamily="34" charset="0"/>
              <a:buChar char="•"/>
              <a:defRPr sz="1990">
                <a:solidFill>
                  <a:schemeClr val="tx1"/>
                </a:solidFill>
                <a:latin typeface="Calibri" panose="020F0502020204030204" pitchFamily="34" charset="0"/>
              </a:defRPr>
            </a:lvl3pPr>
            <a:lvl4pPr marL="1592231" indent="-227462">
              <a:lnSpc>
                <a:spcPct val="90000"/>
              </a:lnSpc>
              <a:spcBef>
                <a:spcPts val="498"/>
              </a:spcBef>
              <a:buFont typeface="Arial" panose="020B0604020202020204" pitchFamily="34" charset="0"/>
              <a:buChar char="•"/>
              <a:defRPr>
                <a:solidFill>
                  <a:schemeClr val="tx1"/>
                </a:solidFill>
                <a:latin typeface="Calibri" panose="020F0502020204030204" pitchFamily="34" charset="0"/>
              </a:defRPr>
            </a:lvl4pPr>
            <a:lvl5pPr marL="2047154" indent="-227462">
              <a:lnSpc>
                <a:spcPct val="90000"/>
              </a:lnSpc>
              <a:spcBef>
                <a:spcPts val="498"/>
              </a:spcBef>
              <a:buFont typeface="Arial" panose="020B0604020202020204" pitchFamily="34" charset="0"/>
              <a:buChar char="•"/>
              <a:defRPr>
                <a:solidFill>
                  <a:schemeClr val="tx1"/>
                </a:solidFill>
                <a:latin typeface="Calibri" panose="020F0502020204030204" pitchFamily="34" charset="0"/>
              </a:defRPr>
            </a:lvl5pPr>
            <a:lvl6pPr marL="2502077"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6pPr>
            <a:lvl7pPr marL="2957000"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7pPr>
            <a:lvl8pPr marL="3411924"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8pPr>
            <a:lvl9pPr marL="3866847" indent="-227462" eaLnBrk="0" fontAlgn="base" hangingPunct="0">
              <a:lnSpc>
                <a:spcPct val="90000"/>
              </a:lnSpc>
              <a:spcBef>
                <a:spcPts val="498"/>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09846">
              <a:lnSpc>
                <a:spcPct val="100000"/>
              </a:lnSpc>
              <a:spcBef>
                <a:spcPct val="0"/>
              </a:spcBef>
              <a:buNone/>
              <a:defRPr/>
            </a:pPr>
            <a:r>
              <a:rPr lang="en-US" altLang="en-US" sz="1194">
                <a:solidFill>
                  <a:srgbClr val="898989"/>
                </a:solidFill>
              </a:rPr>
              <a:t>CSE 1321 Module 5</a:t>
            </a:r>
          </a:p>
        </p:txBody>
      </p:sp>
      <p:sp>
        <p:nvSpPr>
          <p:cNvPr id="2" name="Slide Number Placeholder 1"/>
          <p:cNvSpPr>
            <a:spLocks noGrp="1"/>
          </p:cNvSpPr>
          <p:nvPr>
            <p:ph type="sldNum" sz="quarter" idx="12"/>
          </p:nvPr>
        </p:nvSpPr>
        <p:spPr/>
        <p:txBody>
          <a:bodyPr/>
          <a:lstStyle/>
          <a:p>
            <a:pPr defTabSz="454923">
              <a:defRPr/>
            </a:pPr>
            <a:fld id="{52A18CB8-F403-6F4D-A869-63A2D5C2D7C5}" type="slidenum">
              <a:rPr lang="en-US">
                <a:solidFill>
                  <a:prstClr val="black">
                    <a:tint val="75000"/>
                  </a:prstClr>
                </a:solidFill>
              </a:rPr>
              <a:pPr defTabSz="454923">
                <a:defRPr/>
              </a:pPr>
              <a:t>57</a:t>
            </a:fld>
            <a:endParaRPr lang="en-US" dirty="0">
              <a:solidFill>
                <a:prstClr val="black">
                  <a:tint val="75000"/>
                </a:prstClr>
              </a:solidFill>
            </a:endParaRPr>
          </a:p>
        </p:txBody>
      </p:sp>
      <p:pic>
        <p:nvPicPr>
          <p:cNvPr id="8" name="Picture 7"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2514600"/>
            <a:ext cx="994848" cy="95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416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E54-45AC-584B-8A56-327BAD4418CD}"/>
              </a:ext>
            </a:extLst>
          </p:cNvPr>
          <p:cNvSpPr>
            <a:spLocks noGrp="1"/>
          </p:cNvSpPr>
          <p:nvPr>
            <p:ph type="title"/>
          </p:nvPr>
        </p:nvSpPr>
        <p:spPr>
          <a:xfrm>
            <a:off x="628650" y="365125"/>
            <a:ext cx="7886700" cy="701675"/>
          </a:xfrm>
        </p:spPr>
        <p:txBody>
          <a:bodyPr/>
          <a:lstStyle/>
          <a:p>
            <a:r>
              <a:rPr lang="en-US" dirty="0"/>
              <a:t>C++ Example – Method Sum</a:t>
            </a:r>
          </a:p>
        </p:txBody>
      </p:sp>
      <p:sp>
        <p:nvSpPr>
          <p:cNvPr id="3" name="Content Placeholder 2">
            <a:extLst>
              <a:ext uri="{FF2B5EF4-FFF2-40B4-BE49-F238E27FC236}">
                <a16:creationId xmlns:a16="http://schemas.microsoft.com/office/drawing/2014/main" id="{1078991E-FC7B-C94D-B295-19E1F8DBD742}"/>
              </a:ext>
            </a:extLst>
          </p:cNvPr>
          <p:cNvSpPr>
            <a:spLocks noGrp="1"/>
          </p:cNvSpPr>
          <p:nvPr>
            <p:ph idx="1"/>
          </p:nvPr>
        </p:nvSpPr>
        <p:spPr>
          <a:xfrm>
            <a:off x="468330" y="990600"/>
            <a:ext cx="8058150" cy="5289551"/>
          </a:xfrm>
        </p:spPr>
        <p:txBody>
          <a:bodyPr>
            <a:normAutofit fontScale="85000" lnSpcReduction="20000"/>
          </a:bodyPr>
          <a:lstStyle/>
          <a:p>
            <a:pPr marL="0" indent="0">
              <a:buNone/>
            </a:pPr>
            <a:r>
              <a:rPr lang="en-US" sz="2400" dirty="0">
                <a:solidFill>
                  <a:srgbClr val="0432FF"/>
                </a:solidFill>
                <a:latin typeface="Consolas" panose="020B0609020204030204" pitchFamily="49" charset="0"/>
                <a:cs typeface="Consolas" panose="020B0609020204030204" pitchFamily="49" charset="0"/>
              </a:rPr>
              <a:t>static int</a:t>
            </a:r>
            <a:r>
              <a:rPr lang="en-US" sz="2400" dirty="0">
                <a:latin typeface="Consolas" panose="020B0609020204030204" pitchFamily="49" charset="0"/>
                <a:cs typeface="Consolas" panose="020B0609020204030204" pitchFamily="49" charset="0"/>
              </a:rPr>
              <a:t> sum(</a:t>
            </a: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num1, </a:t>
            </a: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num2) {</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sum = 0;</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for </a:t>
            </a:r>
            <a:r>
              <a:rPr lang="en-US" sz="2400" dirty="0">
                <a:latin typeface="Consolas" panose="020B0609020204030204" pitchFamily="49" charset="0"/>
                <a:cs typeface="Consolas" panose="020B0609020204030204" pitchFamily="49" charset="0"/>
              </a:rPr>
              <a:t>(</a:t>
            </a: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num1;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num2;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a:t>
            </a:r>
          </a:p>
          <a:p>
            <a:pPr marL="0" indent="0">
              <a:buNone/>
            </a:pPr>
            <a:r>
              <a:rPr lang="en-US" sz="2400" dirty="0">
                <a:latin typeface="Consolas" panose="020B0609020204030204" pitchFamily="49" charset="0"/>
                <a:cs typeface="Consolas" panose="020B0609020204030204" pitchFamily="49" charset="0"/>
              </a:rPr>
              <a:t>		sum +=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sum;</a:t>
            </a:r>
          </a:p>
          <a:p>
            <a:pPr marL="0" indent="0">
              <a:buNone/>
            </a:pPr>
            <a:r>
              <a:rPr lang="en-US" sz="2400" dirty="0">
                <a:latin typeface="Consolas" panose="020B0609020204030204" pitchFamily="49" charset="0"/>
                <a:cs typeface="Consolas" panose="020B0609020204030204" pitchFamily="49" charset="0"/>
              </a:rPr>
              <a:t>}</a:t>
            </a:r>
          </a:p>
          <a:p>
            <a:pPr marL="0" indent="0">
              <a:buNone/>
            </a:pPr>
            <a:br>
              <a:rPr lang="en-US" sz="2400" dirty="0">
                <a:latin typeface="Consolas" panose="020B0609020204030204" pitchFamily="49" charset="0"/>
                <a:cs typeface="Consolas" panose="020B0609020204030204" pitchFamily="49" charset="0"/>
              </a:rPr>
            </a:b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main() {</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result = sum(1, 10);</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cout</a:t>
            </a:r>
            <a:r>
              <a:rPr lang="en-US" sz="2400" dirty="0">
                <a:latin typeface="Consolas" panose="020B0609020204030204" pitchFamily="49" charset="0"/>
                <a:cs typeface="Consolas" panose="020B0609020204030204" pitchFamily="49" charset="0"/>
              </a:rPr>
              <a:t> &lt;&lt; "Sum from 1 to 10 is " &lt;&lt; result &lt;&lt; </a:t>
            </a:r>
            <a:r>
              <a:rPr lang="en-US" sz="2400" dirty="0" err="1">
                <a:latin typeface="Consolas" panose="020B0609020204030204" pitchFamily="49" charset="0"/>
                <a:cs typeface="Consolas" panose="020B0609020204030204" pitchFamily="49" charset="0"/>
              </a:rPr>
              <a:t>endl</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result = sum(20, 30);</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cout</a:t>
            </a:r>
            <a:r>
              <a:rPr lang="en-US" sz="2400" dirty="0">
                <a:latin typeface="Consolas" panose="020B0609020204030204" pitchFamily="49" charset="0"/>
                <a:cs typeface="Consolas" panose="020B0609020204030204" pitchFamily="49" charset="0"/>
              </a:rPr>
              <a:t> &lt;&lt; "Sum from 20 to 30 is " &lt;&lt; result &lt;&lt; </a:t>
            </a:r>
            <a:r>
              <a:rPr lang="en-US" sz="2400" dirty="0" err="1">
                <a:latin typeface="Consolas" panose="020B0609020204030204" pitchFamily="49" charset="0"/>
                <a:cs typeface="Consolas" panose="020B0609020204030204" pitchFamily="49" charset="0"/>
              </a:rPr>
              <a:t>endl</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result = sum(35, 45);</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cout</a:t>
            </a:r>
            <a:r>
              <a:rPr lang="en-US" sz="2400" dirty="0">
                <a:latin typeface="Consolas" panose="020B0609020204030204" pitchFamily="49" charset="0"/>
                <a:cs typeface="Consolas" panose="020B0609020204030204" pitchFamily="49" charset="0"/>
              </a:rPr>
              <a:t> &lt;&lt; "Sum from 35 to 45 is " &lt;&lt; result &lt;&lt; </a:t>
            </a:r>
            <a:r>
              <a:rPr lang="en-US" sz="2400" dirty="0" err="1">
                <a:latin typeface="Consolas" panose="020B0609020204030204" pitchFamily="49" charset="0"/>
                <a:cs typeface="Consolas" panose="020B0609020204030204" pitchFamily="49" charset="0"/>
              </a:rPr>
              <a:t>endl</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0;</a:t>
            </a:r>
          </a:p>
          <a:p>
            <a:pPr marL="0" indent="0">
              <a:buNone/>
            </a:pPr>
            <a:r>
              <a:rPr lang="en-US" sz="2400"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13CC9769-CFB2-2140-B2B2-69919A8AF8E5}"/>
              </a:ext>
            </a:extLst>
          </p:cNvPr>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a:extLst>
              <a:ext uri="{FF2B5EF4-FFF2-40B4-BE49-F238E27FC236}">
                <a16:creationId xmlns:a16="http://schemas.microsoft.com/office/drawing/2014/main" id="{F551D451-B746-AC4D-BB73-7E023F260F71}"/>
              </a:ext>
            </a:extLst>
          </p:cNvPr>
          <p:cNvSpPr>
            <a:spLocks noGrp="1"/>
          </p:cNvSpPr>
          <p:nvPr>
            <p:ph type="ftr" sz="quarter" idx="11"/>
          </p:nvPr>
        </p:nvSpPr>
        <p:spPr/>
        <p:txBody>
          <a:bodyPr/>
          <a:lstStyle/>
          <a:p>
            <a:pPr>
              <a:defRPr/>
            </a:pPr>
            <a:r>
              <a:rPr lang="en-US"/>
              <a:t>CSE 1321 Module 4</a:t>
            </a:r>
            <a:endParaRPr lang="en-US" dirty="0"/>
          </a:p>
        </p:txBody>
      </p:sp>
      <p:sp>
        <p:nvSpPr>
          <p:cNvPr id="6" name="Slide Number Placeholder 5">
            <a:extLst>
              <a:ext uri="{FF2B5EF4-FFF2-40B4-BE49-F238E27FC236}">
                <a16:creationId xmlns:a16="http://schemas.microsoft.com/office/drawing/2014/main" id="{181DBC14-E31C-C04E-B490-4E4BA0BFD304}"/>
              </a:ext>
            </a:extLst>
          </p:cNvPr>
          <p:cNvSpPr>
            <a:spLocks noGrp="1"/>
          </p:cNvSpPr>
          <p:nvPr>
            <p:ph type="sldNum" sz="quarter" idx="12"/>
          </p:nvPr>
        </p:nvSpPr>
        <p:spPr/>
        <p:txBody>
          <a:bodyPr/>
          <a:lstStyle/>
          <a:p>
            <a:fld id="{DCDCC0F0-3959-5643-A12E-98A206BA0E77}" type="slidenum">
              <a:rPr lang="en-US" altLang="en-US" smtClean="0"/>
              <a:pPr/>
              <a:t>58</a:t>
            </a:fld>
            <a:endParaRPr lang="en-US" altLang="en-US"/>
          </a:p>
        </p:txBody>
      </p:sp>
      <p:pic>
        <p:nvPicPr>
          <p:cNvPr id="7" name="Picture 6" descr="A logo showing C++" title="C++ Logo">
            <a:extLst>
              <a:ext uri="{FF2B5EF4-FFF2-40B4-BE49-F238E27FC236}">
                <a16:creationId xmlns:a16="http://schemas.microsoft.com/office/drawing/2014/main" id="{8319F9C5-5411-4545-886D-E951E3EFC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929" y="2590800"/>
            <a:ext cx="831551" cy="933499"/>
          </a:xfrm>
          <a:prstGeom prst="rect">
            <a:avLst/>
          </a:prstGeom>
        </p:spPr>
      </p:pic>
    </p:spTree>
    <p:extLst>
      <p:ext uri="{BB962C8B-B14F-4D97-AF65-F5344CB8AC3E}">
        <p14:creationId xmlns:p14="http://schemas.microsoft.com/office/powerpoint/2010/main" val="132855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Problem</a:t>
            </a:r>
          </a:p>
        </p:txBody>
      </p:sp>
      <p:sp>
        <p:nvSpPr>
          <p:cNvPr id="3" name="Content Placeholder 2"/>
          <p:cNvSpPr>
            <a:spLocks noGrp="1"/>
          </p:cNvSpPr>
          <p:nvPr>
            <p:ph idx="1"/>
          </p:nvPr>
        </p:nvSpPr>
        <p:spPr>
          <a:xfrm>
            <a:off x="822325" y="1846263"/>
            <a:ext cx="7543800" cy="3030537"/>
          </a:xfrm>
        </p:spPr>
        <p:txBody>
          <a:bodyPr anchor="ctr"/>
          <a:lstStyle/>
          <a:p>
            <a:pPr marL="0" indent="0" algn="ctr">
              <a:buNone/>
            </a:pPr>
            <a:r>
              <a:rPr lang="en-US" altLang="en-US" sz="2800" dirty="0">
                <a:ea typeface="Courier New" charset="0"/>
                <a:cs typeface="Courier New" charset="0"/>
              </a:rPr>
              <a:t>Problem Statement: Write a method that accepts two integers via parameters, determines the largest number, and returns that value.</a:t>
            </a:r>
            <a:endParaRPr lang="en-US" sz="2800" dirty="0"/>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59</a:t>
            </a:fld>
            <a:endParaRPr lang="en-US" altLang="en-US"/>
          </a:p>
        </p:txBody>
      </p:sp>
    </p:spTree>
    <p:extLst>
      <p:ext uri="{BB962C8B-B14F-4D97-AF65-F5344CB8AC3E}">
        <p14:creationId xmlns:p14="http://schemas.microsoft.com/office/powerpoint/2010/main" val="56439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81000" y="376381"/>
            <a:ext cx="7543800" cy="931862"/>
          </a:xfrm>
        </p:spPr>
        <p:txBody>
          <a:bodyPr/>
          <a:lstStyle/>
          <a:p>
            <a:pPr algn="ctr" eaLnBrk="1" hangingPunct="1">
              <a:defRPr/>
            </a:pPr>
            <a:r>
              <a:rPr lang="en-US" altLang="es-PE" dirty="0"/>
              <a:t>Look! This code is the same!</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endParaRPr lang="en-US" altLang="es-PE" sz="1531" dirty="0">
              <a:latin typeface="Consolas" charset="0"/>
              <a:ea typeface="Consolas" charset="0"/>
              <a:cs typeface="Consolas" charset="0"/>
            </a:endParaRPr>
          </a:p>
        </p:txBody>
      </p:sp>
      <p:sp>
        <p:nvSpPr>
          <p:cNvPr id="4" name="Rectangle 4"/>
          <p:cNvSpPr>
            <a:spLocks noChangeArrowheads="1"/>
          </p:cNvSpPr>
          <p:nvPr/>
        </p:nvSpPr>
        <p:spPr bwMode="auto">
          <a:xfrm>
            <a:off x="685800" y="1905000"/>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6" name="Rectangle 4"/>
          <p:cNvSpPr>
            <a:spLocks noChangeArrowheads="1"/>
          </p:cNvSpPr>
          <p:nvPr/>
        </p:nvSpPr>
        <p:spPr bwMode="auto">
          <a:xfrm>
            <a:off x="684943" y="3470236"/>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7" name="Rectangle 4"/>
          <p:cNvSpPr>
            <a:spLocks noChangeArrowheads="1"/>
          </p:cNvSpPr>
          <p:nvPr/>
        </p:nvSpPr>
        <p:spPr bwMode="auto">
          <a:xfrm>
            <a:off x="683231" y="4999373"/>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8" name="TextBox 7">
            <a:extLst>
              <a:ext uri="{FF2B5EF4-FFF2-40B4-BE49-F238E27FC236}">
                <a16:creationId xmlns:a16="http://schemas.microsoft.com/office/drawing/2014/main" id="{E06F313C-0101-C540-884B-D1B8B13E8C87}"/>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9" name="Rectangle 8" title="Pseudo code logo">
            <a:extLst>
              <a:ext uri="{FF2B5EF4-FFF2-40B4-BE49-F238E27FC236}">
                <a16:creationId xmlns:a16="http://schemas.microsoft.com/office/drawing/2014/main" id="{9C1775A0-0B07-D04D-AF62-E07F62B22129}"/>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83585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6542886" y="6384114"/>
            <a:ext cx="1895549" cy="45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19" tIns="45810" rIns="91619" bIns="45810"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eaLnBrk="1" fontAlgn="auto" hangingPunct="1">
              <a:spcBef>
                <a:spcPct val="0"/>
              </a:spcBef>
              <a:spcAft>
                <a:spcPts val="0"/>
              </a:spcAft>
              <a:buClrTx/>
              <a:buSzTx/>
              <a:buNone/>
              <a:defRPr/>
            </a:pPr>
            <a:fld id="{78285904-8C52-D84F-80D7-611D5BB4D2FC}" type="slidenum">
              <a:rPr lang="en-US" altLang="en-US" sz="1393"/>
              <a:pPr algn="r" eaLnBrk="1" fontAlgn="auto" hangingPunct="1">
                <a:spcBef>
                  <a:spcPct val="0"/>
                </a:spcBef>
                <a:spcAft>
                  <a:spcPts val="0"/>
                </a:spcAft>
                <a:buClrTx/>
                <a:buSzTx/>
                <a:buNone/>
                <a:defRPr/>
              </a:pPr>
              <a:t>60</a:t>
            </a:fld>
            <a:endParaRPr lang="en-US" altLang="en-US" sz="1393"/>
          </a:p>
        </p:txBody>
      </p:sp>
      <p:sp>
        <p:nvSpPr>
          <p:cNvPr id="2" name="Date Placeholder 1"/>
          <p:cNvSpPr>
            <a:spLocks noGrp="1"/>
          </p:cNvSpPr>
          <p:nvPr>
            <p:ph type="dt" sz="half" idx="10"/>
          </p:nvPr>
        </p:nvSpPr>
        <p:spPr/>
        <p:txBody>
          <a:bodyPr/>
          <a:lstStyle/>
          <a:p>
            <a:pPr>
              <a:defRPr/>
            </a:pPr>
            <a:fld id="{9FF196F0-D227-4CDC-863C-27CEC52DDDA2}" type="datetime1">
              <a:rPr lang="en-US"/>
              <a:pPr>
                <a:defRPr/>
              </a:pPr>
              <a:t>8/19/20</a:t>
            </a:fld>
            <a:endParaRPr lang="en-US" dirty="0"/>
          </a:p>
        </p:txBody>
      </p:sp>
      <p:sp>
        <p:nvSpPr>
          <p:cNvPr id="3" name="Footer Placeholder 2"/>
          <p:cNvSpPr>
            <a:spLocks noGrp="1"/>
          </p:cNvSpPr>
          <p:nvPr>
            <p:ph type="ftr" sz="quarter" idx="11"/>
          </p:nvPr>
        </p:nvSpPr>
        <p:spPr/>
        <p:txBody>
          <a:bodyPr/>
          <a:lstStyle/>
          <a:p>
            <a:pPr>
              <a:defRPr/>
            </a:pPr>
            <a:r>
              <a:rPr lang="en-US"/>
              <a:t>CSE 1321 Module 5</a:t>
            </a:r>
          </a:p>
        </p:txBody>
      </p:sp>
      <p:sp>
        <p:nvSpPr>
          <p:cNvPr id="4" name="Slide Number Placeholder 3"/>
          <p:cNvSpPr>
            <a:spLocks noGrp="1"/>
          </p:cNvSpPr>
          <p:nvPr>
            <p:ph type="sldNum" sz="quarter" idx="12"/>
          </p:nvPr>
        </p:nvSpPr>
        <p:spPr/>
        <p:txBody>
          <a:bodyPr/>
          <a:lstStyle/>
          <a:p>
            <a:pPr>
              <a:defRPr/>
            </a:pPr>
            <a:fld id="{30FB7CA7-D0F0-3E47-A615-D3519AA66BF2}" type="slidenum">
              <a:rPr lang="en-US" altLang="en-US"/>
              <a:pPr>
                <a:defRPr/>
              </a:pPr>
              <a:t>60</a:t>
            </a:fld>
            <a:endParaRPr lang="en-US" altLang="en-US"/>
          </a:p>
        </p:txBody>
      </p:sp>
      <p:sp>
        <p:nvSpPr>
          <p:cNvPr id="5" name="Title 4"/>
          <p:cNvSpPr>
            <a:spLocks noGrp="1"/>
          </p:cNvSpPr>
          <p:nvPr>
            <p:ph type="title" idx="4294967295"/>
          </p:nvPr>
        </p:nvSpPr>
        <p:spPr>
          <a:xfrm>
            <a:off x="381000" y="400040"/>
            <a:ext cx="7543800" cy="828675"/>
          </a:xfrm>
        </p:spPr>
        <p:txBody>
          <a:bodyPr>
            <a:normAutofit/>
          </a:bodyPr>
          <a:lstStyle/>
          <a:p>
            <a:r>
              <a:rPr lang="en-US" altLang="en-US" dirty="0" err="1"/>
              <a:t>Psuedocode</a:t>
            </a:r>
            <a:r>
              <a:rPr lang="en-US" altLang="en-US" dirty="0"/>
              <a:t> - </a:t>
            </a:r>
            <a:r>
              <a:rPr lang="en-US" altLang="en-US" i="1" dirty="0"/>
              <a:t>Method Max</a:t>
            </a:r>
            <a:endParaRPr lang="en-US" dirty="0"/>
          </a:p>
        </p:txBody>
      </p:sp>
      <p:sp>
        <p:nvSpPr>
          <p:cNvPr id="6" name="Content Placeholder 5"/>
          <p:cNvSpPr>
            <a:spLocks noGrp="1"/>
          </p:cNvSpPr>
          <p:nvPr>
            <p:ph idx="4294967295"/>
          </p:nvPr>
        </p:nvSpPr>
        <p:spPr>
          <a:xfrm>
            <a:off x="381000" y="1386417"/>
            <a:ext cx="8382000" cy="5400675"/>
          </a:xfrm>
        </p:spPr>
        <p:txBody>
          <a:bodyPr>
            <a:normAutofit lnSpcReduction="10000"/>
          </a:bodyPr>
          <a:lstStyle/>
          <a:p>
            <a:pPr eaLnBrk="1" hangingPunct="1">
              <a:spcBef>
                <a:spcPct val="20000"/>
              </a:spcBef>
              <a:buClr>
                <a:schemeClr val="tx2"/>
              </a:buClr>
              <a:buSzPct val="75000"/>
              <a:buFont typeface="Monotype Sorts" charset="2"/>
              <a:buNone/>
            </a:pPr>
            <a:r>
              <a:rPr lang="en-US" altLang="en-US" dirty="0">
                <a:latin typeface="Consolas" charset="0"/>
                <a:ea typeface="Consolas" charset="0"/>
                <a:cs typeface="Consolas" charset="0"/>
              </a:rPr>
              <a:t>METHOD MAIN ()</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BEGIN</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CREATE </a:t>
            </a:r>
            <a:r>
              <a:rPr lang="en-US" altLang="en-US" dirty="0" err="1">
                <a:latin typeface="Consolas" charset="0"/>
                <a:ea typeface="Consolas" charset="0"/>
                <a:cs typeface="Consolas" charset="0"/>
              </a:rPr>
              <a:t>i</a:t>
            </a:r>
            <a:r>
              <a:rPr lang="en-US" altLang="en-US" dirty="0">
                <a:latin typeface="Consolas" charset="0"/>
                <a:ea typeface="Consolas" charset="0"/>
                <a:cs typeface="Consolas" charset="0"/>
              </a:rPr>
              <a:t> ← 5</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CREATE j ← 2</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CREATE k ← max(</a:t>
            </a:r>
            <a:r>
              <a:rPr lang="en-US" altLang="en-US" dirty="0" err="1">
                <a:latin typeface="Consolas" charset="0"/>
                <a:ea typeface="Consolas" charset="0"/>
                <a:cs typeface="Consolas" charset="0"/>
              </a:rPr>
              <a:t>i</a:t>
            </a:r>
            <a:r>
              <a:rPr lang="en-US" altLang="en-US" dirty="0">
                <a:latin typeface="Consolas" charset="0"/>
                <a:ea typeface="Consolas" charset="0"/>
                <a:cs typeface="Consolas" charset="0"/>
              </a:rPr>
              <a:t>, j)</a:t>
            </a:r>
          </a:p>
          <a:p>
            <a:pPr eaLnBrk="1" hangingPunct="1">
              <a:spcBef>
                <a:spcPct val="20000"/>
              </a:spcBef>
              <a:buClr>
                <a:schemeClr val="tx2"/>
              </a:buClr>
              <a:buSzPct val="75000"/>
              <a:buFont typeface="Monotype Sorts" charset="2"/>
              <a:buNone/>
            </a:pPr>
            <a:r>
              <a:rPr lang="en-US" altLang="en-US" dirty="0">
                <a:latin typeface="Consolas" charset="0"/>
                <a:ea typeface="Consolas" charset="0"/>
                <a:cs typeface="Consolas" charset="0"/>
              </a:rPr>
              <a:t>    PRINT("The maximum of ", </a:t>
            </a:r>
            <a:r>
              <a:rPr lang="en-US" altLang="en-US" dirty="0" err="1">
                <a:latin typeface="Consolas" charset="0"/>
                <a:ea typeface="Consolas" charset="0"/>
                <a:cs typeface="Consolas" charset="0"/>
              </a:rPr>
              <a:t>i</a:t>
            </a:r>
            <a:r>
              <a:rPr lang="en-US" altLang="en-US" dirty="0">
                <a:latin typeface="Consolas" charset="0"/>
                <a:ea typeface="Consolas" charset="0"/>
                <a:cs typeface="Consolas" charset="0"/>
              </a:rPr>
              <a:t> , " and ” , j ," is ", k)</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END MAIN ()</a:t>
            </a:r>
          </a:p>
          <a:p>
            <a:pPr eaLnBrk="1" hangingPunct="1">
              <a:spcBef>
                <a:spcPct val="20000"/>
              </a:spcBef>
              <a:buClr>
                <a:schemeClr val="tx2"/>
              </a:buClr>
              <a:buSzPct val="75000"/>
              <a:buFont typeface="Monotype Sorts" charset="2"/>
              <a:buNone/>
            </a:pPr>
            <a:br>
              <a:rPr lang="en-US" altLang="en-US" dirty="0">
                <a:latin typeface="Consolas" charset="0"/>
                <a:ea typeface="Consolas" charset="0"/>
                <a:cs typeface="Consolas" charset="0"/>
              </a:rPr>
            </a:br>
            <a:r>
              <a:rPr lang="en-US" altLang="en-US" dirty="0">
                <a:latin typeface="Consolas" charset="0"/>
                <a:ea typeface="Consolas" charset="0"/>
                <a:cs typeface="Consolas" charset="0"/>
              </a:rPr>
              <a:t>METHOD MAX(parameters: num1, num2)</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BEGIN</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CREATE result</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if (num1 &gt; num2)</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result ← num1</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else</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result ← num2</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RETURN result</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END MAX</a:t>
            </a:r>
          </a:p>
        </p:txBody>
      </p:sp>
      <p:sp>
        <p:nvSpPr>
          <p:cNvPr id="10" name="Rectangle 9" title="Pseudo code logo">
            <a:extLst>
              <a:ext uri="{FF2B5EF4-FFF2-40B4-BE49-F238E27FC236}">
                <a16:creationId xmlns:a16="http://schemas.microsoft.com/office/drawing/2014/main" id="{266DBC5A-801D-0C4A-832D-12F0B78F9B64}"/>
              </a:ext>
            </a:extLst>
          </p:cNvPr>
          <p:cNvSpPr/>
          <p:nvPr/>
        </p:nvSpPr>
        <p:spPr>
          <a:xfrm>
            <a:off x="7487506" y="46565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2675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Content Placeholder 3"/>
          <p:cNvSpPr>
            <a:spLocks noGrp="1"/>
          </p:cNvSpPr>
          <p:nvPr>
            <p:ph idx="1"/>
          </p:nvPr>
        </p:nvSpPr>
        <p:spPr>
          <a:xfrm>
            <a:off x="382713" y="609600"/>
            <a:ext cx="8763118" cy="6032500"/>
          </a:xfrm>
        </p:spPr>
        <p:txBody>
          <a:bodyPr rtlCol="0">
            <a:noAutofit/>
          </a:bodyPr>
          <a:lstStyle/>
          <a:p>
            <a:pPr marL="0" indent="0" defTabSz="1399764">
              <a:lnSpc>
                <a:spcPct val="100000"/>
              </a:lnSpc>
              <a:spcBef>
                <a:spcPct val="0"/>
              </a:spcBef>
              <a:spcAft>
                <a:spcPts val="0"/>
              </a:spcAft>
              <a:buNone/>
              <a:defRPr/>
            </a:pPr>
            <a:br>
              <a:rPr lang="en-US" altLang="en-US" sz="1900" dirty="0">
                <a:latin typeface="Consolas" charset="0"/>
                <a:ea typeface="Consolas" charset="0"/>
                <a:cs typeface="Consolas" charset="0"/>
              </a:rPr>
            </a:br>
            <a:r>
              <a:rPr lang="en-US" altLang="en-US" sz="1900" dirty="0">
                <a:solidFill>
                  <a:srgbClr val="0432FF"/>
                </a:solidFill>
                <a:latin typeface="Consolas" charset="0"/>
                <a:ea typeface="Consolas" charset="0"/>
                <a:cs typeface="Consolas" charset="0"/>
              </a:rPr>
              <a:t>static int </a:t>
            </a:r>
            <a:r>
              <a:rPr lang="en-US" altLang="en-US" sz="1900" dirty="0">
                <a:latin typeface="Consolas" charset="0"/>
                <a:ea typeface="Consolas" charset="0"/>
                <a:cs typeface="Consolas" charset="0"/>
              </a:rPr>
              <a:t>max(</a:t>
            </a:r>
            <a:r>
              <a:rPr lang="en-US" altLang="en-US" sz="1900" dirty="0">
                <a:solidFill>
                  <a:srgbClr val="0432FF"/>
                </a:solidFill>
                <a:latin typeface="Consolas" charset="0"/>
                <a:ea typeface="Consolas" charset="0"/>
                <a:cs typeface="Consolas" charset="0"/>
              </a:rPr>
              <a:t>int</a:t>
            </a:r>
            <a:r>
              <a:rPr lang="en-US" altLang="en-US" sz="1900" dirty="0">
                <a:latin typeface="Consolas" charset="0"/>
                <a:ea typeface="Consolas" charset="0"/>
                <a:cs typeface="Consolas" charset="0"/>
              </a:rPr>
              <a:t> num1, </a:t>
            </a:r>
            <a:r>
              <a:rPr lang="en-US" altLang="en-US" sz="1900" dirty="0">
                <a:solidFill>
                  <a:srgbClr val="0432FF"/>
                </a:solidFill>
                <a:latin typeface="Consolas" charset="0"/>
                <a:ea typeface="Consolas" charset="0"/>
                <a:cs typeface="Consolas" charset="0"/>
              </a:rPr>
              <a:t>int</a:t>
            </a:r>
            <a:r>
              <a:rPr lang="en-US" altLang="en-US" sz="1900" dirty="0">
                <a:latin typeface="Consolas" charset="0"/>
                <a:ea typeface="Consolas" charset="0"/>
                <a:cs typeface="Consolas" charset="0"/>
              </a:rPr>
              <a:t> num2) </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int</a:t>
            </a:r>
            <a:r>
              <a:rPr lang="en-US" altLang="en-US" sz="1900" dirty="0">
                <a:latin typeface="Consolas" charset="0"/>
                <a:ea typeface="Consolas" charset="0"/>
                <a:cs typeface="Consolas" charset="0"/>
              </a:rPr>
              <a:t> result;</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if</a:t>
            </a:r>
            <a:r>
              <a:rPr lang="en-US" altLang="en-US" sz="1900" dirty="0">
                <a:latin typeface="Consolas" charset="0"/>
                <a:ea typeface="Consolas" charset="0"/>
                <a:cs typeface="Consolas" charset="0"/>
              </a:rPr>
              <a:t> (num1 &gt; num2)</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result = num1;</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else</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result = num2;</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return</a:t>
            </a:r>
            <a:r>
              <a:rPr lang="en-US" altLang="en-US" sz="1900" dirty="0">
                <a:latin typeface="Consolas" charset="0"/>
                <a:ea typeface="Consolas" charset="0"/>
                <a:cs typeface="Consolas" charset="0"/>
              </a:rPr>
              <a:t> result;</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a:t>
            </a:r>
          </a:p>
          <a:p>
            <a:pPr marL="0" indent="0" defTabSz="1399764">
              <a:lnSpc>
                <a:spcPct val="100000"/>
              </a:lnSpc>
              <a:spcBef>
                <a:spcPct val="0"/>
              </a:spcBef>
              <a:spcAft>
                <a:spcPts val="0"/>
              </a:spcAft>
              <a:buNone/>
              <a:defRPr/>
            </a:pPr>
            <a:endParaRPr lang="en-US" altLang="en-US" sz="1900" dirty="0">
              <a:latin typeface="Consolas" charset="0"/>
              <a:ea typeface="Consolas" charset="0"/>
              <a:cs typeface="Consolas" charset="0"/>
            </a:endParaRPr>
          </a:p>
          <a:p>
            <a:pPr marL="0" indent="0" defTabSz="1399764">
              <a:lnSpc>
                <a:spcPct val="100000"/>
              </a:lnSpc>
              <a:spcBef>
                <a:spcPct val="0"/>
              </a:spcBef>
              <a:spcAft>
                <a:spcPts val="0"/>
              </a:spcAft>
              <a:buNone/>
              <a:defRPr/>
            </a:pPr>
            <a:r>
              <a:rPr lang="en-US" altLang="en-US" sz="1900" dirty="0">
                <a:solidFill>
                  <a:srgbClr val="0432FF"/>
                </a:solidFill>
                <a:latin typeface="Consolas" charset="0"/>
                <a:ea typeface="Consolas" charset="0"/>
                <a:cs typeface="Consolas" charset="0"/>
              </a:rPr>
              <a:t>MAIN </a:t>
            </a:r>
            <a:r>
              <a:rPr lang="en-US" altLang="en-US" sz="1900" dirty="0">
                <a:latin typeface="Consolas" charset="0"/>
                <a:ea typeface="Consolas" charset="0"/>
                <a:cs typeface="Consolas" charset="0"/>
              </a:rPr>
              <a:t>() </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p>
          <a:p>
            <a:pPr marL="0" indent="0" defTabSz="1399764">
              <a:lnSpc>
                <a:spcPct val="100000"/>
              </a:lnSpc>
              <a:spcBef>
                <a:spcPct val="0"/>
              </a:spcBef>
              <a:spcAft>
                <a:spcPts val="0"/>
              </a:spcAft>
              <a:buNone/>
              <a:defRPr/>
            </a:pP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int </a:t>
            </a:r>
            <a:r>
              <a:rPr lang="en-US" altLang="en-US" sz="1900" dirty="0" err="1">
                <a:latin typeface="Consolas" charset="0"/>
                <a:ea typeface="Consolas" charset="0"/>
                <a:cs typeface="Consolas" charset="0"/>
              </a:rPr>
              <a:t>i</a:t>
            </a:r>
            <a:r>
              <a:rPr lang="en-US" altLang="en-US" sz="1900" dirty="0">
                <a:latin typeface="Consolas" charset="0"/>
                <a:ea typeface="Consolas" charset="0"/>
                <a:cs typeface="Consolas" charset="0"/>
              </a:rPr>
              <a:t> = 5, j = 2;</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    </a:t>
            </a:r>
            <a:r>
              <a:rPr lang="en-US" altLang="en-US" sz="1900" dirty="0">
                <a:solidFill>
                  <a:srgbClr val="0432FF"/>
                </a:solidFill>
                <a:latin typeface="Consolas" charset="0"/>
                <a:ea typeface="Consolas" charset="0"/>
                <a:cs typeface="Consolas" charset="0"/>
              </a:rPr>
              <a:t>int </a:t>
            </a:r>
            <a:r>
              <a:rPr lang="en-US" altLang="en-US" sz="1900" dirty="0">
                <a:latin typeface="Consolas" charset="0"/>
                <a:ea typeface="Consolas" charset="0"/>
                <a:cs typeface="Consolas" charset="0"/>
              </a:rPr>
              <a:t>k = max(</a:t>
            </a:r>
            <a:r>
              <a:rPr lang="en-US" altLang="en-US" sz="1900" dirty="0" err="1">
                <a:latin typeface="Consolas" charset="0"/>
                <a:ea typeface="Consolas" charset="0"/>
                <a:cs typeface="Consolas" charset="0"/>
              </a:rPr>
              <a:t>i</a:t>
            </a:r>
            <a:r>
              <a:rPr lang="en-US" altLang="en-US" sz="1900" dirty="0">
                <a:latin typeface="Consolas" charset="0"/>
                <a:ea typeface="Consolas" charset="0"/>
                <a:cs typeface="Consolas" charset="0"/>
              </a:rPr>
              <a:t>, j);</a:t>
            </a:r>
          </a:p>
          <a:p>
            <a:pPr marL="0" indent="0" defTabSz="1399764">
              <a:lnSpc>
                <a:spcPct val="100000"/>
              </a:lnSpc>
              <a:spcBef>
                <a:spcPct val="0"/>
              </a:spcBef>
              <a:spcAft>
                <a:spcPts val="0"/>
              </a:spcAft>
              <a:buNone/>
              <a:defRPr/>
            </a:pPr>
            <a:r>
              <a:rPr lang="en-US" altLang="en-US" sz="1900" dirty="0">
                <a:latin typeface="Consolas" charset="0"/>
                <a:ea typeface="Consolas" charset="0"/>
                <a:cs typeface="Consolas" charset="0"/>
              </a:rPr>
              <a:t>    PRINT(</a:t>
            </a:r>
            <a:r>
              <a:rPr lang="en-US" altLang="en-US" sz="1900" dirty="0">
                <a:solidFill>
                  <a:srgbClr val="C00000"/>
                </a:solidFill>
                <a:latin typeface="Consolas" charset="0"/>
                <a:ea typeface="Consolas" charset="0"/>
                <a:cs typeface="Consolas" charset="0"/>
              </a:rPr>
              <a:t>"The maximum of "</a:t>
            </a:r>
            <a:r>
              <a:rPr lang="en-US" altLang="en-US" sz="1900" dirty="0">
                <a:latin typeface="Consolas" charset="0"/>
                <a:ea typeface="Consolas" charset="0"/>
                <a:cs typeface="Consolas" charset="0"/>
              </a:rPr>
              <a:t>+</a:t>
            </a:r>
            <a:r>
              <a:rPr lang="en-US" altLang="en-US" sz="1900" dirty="0" err="1">
                <a:latin typeface="Consolas" charset="0"/>
                <a:ea typeface="Consolas" charset="0"/>
                <a:cs typeface="Consolas" charset="0"/>
              </a:rPr>
              <a:t>i</a:t>
            </a:r>
            <a:r>
              <a:rPr lang="en-US" altLang="en-US" sz="1900" dirty="0">
                <a:latin typeface="Consolas" charset="0"/>
                <a:ea typeface="Consolas" charset="0"/>
                <a:cs typeface="Consolas" charset="0"/>
              </a:rPr>
              <a:t>+</a:t>
            </a:r>
            <a:r>
              <a:rPr lang="en-US" altLang="en-US" sz="1900" dirty="0">
                <a:solidFill>
                  <a:srgbClr val="C00000"/>
                </a:solidFill>
                <a:latin typeface="Consolas" charset="0"/>
                <a:ea typeface="Consolas" charset="0"/>
                <a:cs typeface="Consolas" charset="0"/>
              </a:rPr>
              <a:t>" and "</a:t>
            </a:r>
            <a:r>
              <a:rPr lang="en-US" altLang="en-US" sz="1900" dirty="0">
                <a:latin typeface="Consolas" charset="0"/>
                <a:ea typeface="Consolas" charset="0"/>
                <a:cs typeface="Consolas" charset="0"/>
              </a:rPr>
              <a:t>+j+</a:t>
            </a:r>
            <a:r>
              <a:rPr lang="en-US" altLang="en-US" sz="1900" dirty="0">
                <a:solidFill>
                  <a:srgbClr val="C00000"/>
                </a:solidFill>
                <a:latin typeface="Consolas" charset="0"/>
                <a:ea typeface="Consolas" charset="0"/>
                <a:cs typeface="Consolas" charset="0"/>
              </a:rPr>
              <a:t>" is "</a:t>
            </a:r>
            <a:r>
              <a:rPr lang="en-US" altLang="en-US" sz="1900" dirty="0">
                <a:latin typeface="Consolas" charset="0"/>
                <a:ea typeface="Consolas" charset="0"/>
                <a:cs typeface="Consolas" charset="0"/>
              </a:rPr>
              <a:t>+k);</a:t>
            </a:r>
            <a:br>
              <a:rPr lang="en-US" altLang="en-US" sz="1900" dirty="0">
                <a:latin typeface="Consolas" charset="0"/>
                <a:ea typeface="Consolas" charset="0"/>
                <a:cs typeface="Consolas" charset="0"/>
              </a:rPr>
            </a:br>
            <a:r>
              <a:rPr lang="en-US" altLang="en-US" sz="1900" dirty="0">
                <a:latin typeface="Consolas" charset="0"/>
                <a:ea typeface="Consolas" charset="0"/>
                <a:cs typeface="Consolas" charset="0"/>
              </a:rPr>
              <a:t>}</a:t>
            </a:r>
          </a:p>
        </p:txBody>
      </p:sp>
      <p:sp>
        <p:nvSpPr>
          <p:cNvPr id="2" name="Date Placeholder 1"/>
          <p:cNvSpPr>
            <a:spLocks noGrp="1"/>
          </p:cNvSpPr>
          <p:nvPr>
            <p:ph type="dt" sz="half" idx="10"/>
          </p:nvPr>
        </p:nvSpPr>
        <p:spPr/>
        <p:txBody>
          <a:bodyPr/>
          <a:lstStyle/>
          <a:p>
            <a:pPr defTabSz="454923">
              <a:defRPr/>
            </a:pPr>
            <a:fld id="{3DB306B2-0950-4404-BB7A-6383A08105B0}"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5" name="Slide Number Placeholder 4"/>
          <p:cNvSpPr>
            <a:spLocks noGrp="1"/>
          </p:cNvSpPr>
          <p:nvPr>
            <p:ph type="sldNum" sz="quarter" idx="12"/>
          </p:nvPr>
        </p:nvSpPr>
        <p:spPr/>
        <p:txBody>
          <a:bodyPr/>
          <a:lstStyle/>
          <a:p>
            <a:pPr defTabSz="454923">
              <a:defRPr/>
            </a:pPr>
            <a:fld id="{73101131-AE6F-F443-A7E1-EAC8B5692D3F}" type="slidenum">
              <a:rPr lang="en-US">
                <a:solidFill>
                  <a:prstClr val="black">
                    <a:tint val="75000"/>
                  </a:prstClr>
                </a:solidFill>
              </a:rPr>
              <a:pPr defTabSz="454923">
                <a:defRPr/>
              </a:pPr>
              <a:t>61</a:t>
            </a:fld>
            <a:endParaRPr lang="en-US" dirty="0">
              <a:solidFill>
                <a:prstClr val="black">
                  <a:tint val="75000"/>
                </a:prstClr>
              </a:solidFill>
            </a:endParaRPr>
          </a:p>
        </p:txBody>
      </p:sp>
      <p:pic>
        <p:nvPicPr>
          <p:cNvPr id="12" name="Picture 10" descr="Java Logo">
            <a:extLst>
              <a:ext uri="{FF2B5EF4-FFF2-40B4-BE49-F238E27FC236}">
                <a16:creationId xmlns:a16="http://schemas.microsoft.com/office/drawing/2014/main" id="{13F03F3D-2ED4-4E4A-B051-AC3101F876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0932" y="731668"/>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EDE9F844-CFAC-E049-9EED-D06FF2705F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7950" y="762000"/>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7CCAD822-5CD8-604A-A1CB-774C1D3C7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6487" y="778695"/>
            <a:ext cx="563021" cy="632047"/>
          </a:xfrm>
          <a:prstGeom prst="rect">
            <a:avLst/>
          </a:prstGeom>
        </p:spPr>
      </p:pic>
    </p:spTree>
    <p:extLst>
      <p:ext uri="{BB962C8B-B14F-4D97-AF65-F5344CB8AC3E}">
        <p14:creationId xmlns:p14="http://schemas.microsoft.com/office/powerpoint/2010/main" val="94577834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txBox="1">
            <a:spLocks noGrp="1"/>
          </p:cNvSpPr>
          <p:nvPr/>
        </p:nvSpPr>
        <p:spPr bwMode="auto">
          <a:xfrm>
            <a:off x="6542886" y="6384114"/>
            <a:ext cx="1895549" cy="45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19" tIns="45810" rIns="91619" bIns="45810"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defTabSz="454923" eaLnBrk="1" fontAlgn="auto" hangingPunct="1">
              <a:spcBef>
                <a:spcPct val="0"/>
              </a:spcBef>
              <a:spcAft>
                <a:spcPts val="0"/>
              </a:spcAft>
              <a:buClrTx/>
              <a:buSzTx/>
              <a:buNone/>
              <a:defRPr/>
            </a:pPr>
            <a:fld id="{63AED5FD-65E3-D34B-8778-87CE114D2CFB}" type="slidenum">
              <a:rPr lang="en-US" altLang="en-US" sz="1393">
                <a:solidFill>
                  <a:prstClr val="black"/>
                </a:solidFill>
              </a:rPr>
              <a:pPr algn="r" defTabSz="454923" eaLnBrk="1" fontAlgn="auto" hangingPunct="1">
                <a:spcBef>
                  <a:spcPct val="0"/>
                </a:spcBef>
                <a:spcAft>
                  <a:spcPts val="0"/>
                </a:spcAft>
                <a:buClrTx/>
                <a:buSzTx/>
                <a:buNone/>
                <a:defRPr/>
              </a:pPr>
              <a:t>62</a:t>
            </a:fld>
            <a:endParaRPr lang="en-US" altLang="en-US" sz="1393">
              <a:solidFill>
                <a:prstClr val="black"/>
              </a:solidFill>
            </a:endParaRPr>
          </a:p>
        </p:txBody>
      </p:sp>
      <p:sp>
        <p:nvSpPr>
          <p:cNvPr id="60419" name="Rectangle 2"/>
          <p:cNvSpPr>
            <a:spLocks noGrp="1" noChangeArrowheads="1"/>
          </p:cNvSpPr>
          <p:nvPr>
            <p:ph type="title"/>
          </p:nvPr>
        </p:nvSpPr>
        <p:spPr/>
        <p:txBody>
          <a:bodyPr rtlCol="0">
            <a:normAutofit/>
          </a:bodyPr>
          <a:lstStyle/>
          <a:p>
            <a:pPr defTabSz="909846" fontAlgn="auto">
              <a:spcAft>
                <a:spcPts val="0"/>
              </a:spcAft>
              <a:defRPr/>
            </a:pPr>
            <a:r>
              <a:rPr lang="en-US" altLang="en-US" sz="4378" dirty="0"/>
              <a:t>The Runtime Stack</a:t>
            </a:r>
          </a:p>
        </p:txBody>
      </p:sp>
      <p:sp>
        <p:nvSpPr>
          <p:cNvPr id="5" name="Content Placeholder 4"/>
          <p:cNvSpPr>
            <a:spLocks noGrp="1"/>
          </p:cNvSpPr>
          <p:nvPr>
            <p:ph idx="1"/>
          </p:nvPr>
        </p:nvSpPr>
        <p:spPr/>
        <p:txBody>
          <a:bodyPr/>
          <a:lstStyle/>
          <a:p>
            <a:pPr defTabSz="454923" eaLnBrk="1" fontAlgn="auto" hangingPunct="1">
              <a:spcAft>
                <a:spcPts val="0"/>
              </a:spcAft>
              <a:buClr>
                <a:srgbClr val="44546A"/>
              </a:buClr>
              <a:buNone/>
              <a:defRPr/>
            </a:pPr>
            <a:r>
              <a:rPr lang="en-US" altLang="en-US" sz="2400" dirty="0">
                <a:solidFill>
                  <a:prstClr val="black"/>
                </a:solidFill>
                <a:cs typeface="Courier New" panose="02070309020205020404" pitchFamily="49" charset="0"/>
              </a:rPr>
              <a:t>The runtime stack keeps track of </a:t>
            </a:r>
            <a:r>
              <a:rPr lang="en-US" altLang="en-US" sz="2400" u="sng" dirty="0">
                <a:solidFill>
                  <a:prstClr val="black"/>
                </a:solidFill>
                <a:cs typeface="Courier New" panose="02070309020205020404" pitchFamily="49" charset="0"/>
              </a:rPr>
              <a:t>active (currently running) methods</a:t>
            </a:r>
            <a:r>
              <a:rPr lang="en-US" altLang="en-US" sz="2400" dirty="0">
                <a:solidFill>
                  <a:prstClr val="black"/>
                </a:solidFill>
                <a:cs typeface="Courier New" panose="02070309020205020404" pitchFamily="49" charset="0"/>
              </a:rPr>
              <a:t> in the program, and </a:t>
            </a:r>
            <a:r>
              <a:rPr lang="en-US" altLang="en-US" sz="2400" u="sng" dirty="0">
                <a:solidFill>
                  <a:prstClr val="black"/>
                </a:solidFill>
                <a:cs typeface="Courier New" panose="02070309020205020404" pitchFamily="49" charset="0"/>
              </a:rPr>
              <a:t>order of method calls</a:t>
            </a:r>
            <a:r>
              <a:rPr lang="en-US" altLang="en-US" sz="2400" dirty="0">
                <a:solidFill>
                  <a:prstClr val="black"/>
                </a:solidFill>
                <a:cs typeface="Courier New" panose="02070309020205020404" pitchFamily="49" charset="0"/>
              </a:rPr>
              <a:t>.</a:t>
            </a:r>
            <a:endParaRPr lang="en-US" altLang="en-US" sz="2400" u="sng" dirty="0">
              <a:solidFill>
                <a:prstClr val="black"/>
              </a:solidFill>
              <a:cs typeface="Courier New" panose="02070309020205020404" pitchFamily="49" charset="0"/>
            </a:endParaRPr>
          </a:p>
          <a:p>
            <a:pPr defTabSz="454923" eaLnBrk="1" fontAlgn="auto" hangingPunct="1">
              <a:spcAft>
                <a:spcPts val="0"/>
              </a:spcAft>
              <a:buClr>
                <a:srgbClr val="44546A"/>
              </a:buClr>
              <a:buNone/>
              <a:defRPr/>
            </a:pPr>
            <a:endParaRPr lang="en-US" altLang="en-US" sz="1000" dirty="0">
              <a:solidFill>
                <a:prstClr val="black"/>
              </a:solidFill>
              <a:cs typeface="Courier New" panose="02070309020205020404" pitchFamily="49" charset="0"/>
            </a:endParaRPr>
          </a:p>
          <a:p>
            <a:pPr defTabSz="454923" eaLnBrk="1" fontAlgn="auto" hangingPunct="1">
              <a:spcAft>
                <a:spcPts val="0"/>
              </a:spcAft>
              <a:buClr>
                <a:srgbClr val="44546A"/>
              </a:buClr>
              <a:buNone/>
              <a:defRPr/>
            </a:pPr>
            <a:r>
              <a:rPr lang="en-US" altLang="en-US" sz="2400" dirty="0">
                <a:solidFill>
                  <a:prstClr val="black"/>
                </a:solidFill>
                <a:cs typeface="Courier New" panose="02070309020205020404" pitchFamily="49" charset="0"/>
              </a:rPr>
              <a:t>The top of the stack represents the currently running (active) method in the program.</a:t>
            </a:r>
          </a:p>
          <a:p>
            <a:pPr defTabSz="454923" eaLnBrk="1" fontAlgn="auto" hangingPunct="1">
              <a:spcAft>
                <a:spcPts val="0"/>
              </a:spcAft>
              <a:buClr>
                <a:srgbClr val="44546A"/>
              </a:buClr>
              <a:buNone/>
              <a:defRPr/>
            </a:pPr>
            <a:endParaRPr lang="en-US" altLang="en-US" sz="1000" dirty="0">
              <a:solidFill>
                <a:prstClr val="black"/>
              </a:solidFill>
              <a:cs typeface="Courier New" panose="02070309020205020404" pitchFamily="49" charset="0"/>
            </a:endParaRPr>
          </a:p>
          <a:p>
            <a:pPr defTabSz="454923" eaLnBrk="1" fontAlgn="auto" hangingPunct="1">
              <a:spcAft>
                <a:spcPts val="0"/>
              </a:spcAft>
              <a:buClr>
                <a:srgbClr val="44546A"/>
              </a:buClr>
              <a:buNone/>
              <a:defRPr/>
            </a:pPr>
            <a:r>
              <a:rPr lang="en-US" altLang="en-US" sz="2400" dirty="0">
                <a:solidFill>
                  <a:prstClr val="black"/>
                </a:solidFill>
                <a:cs typeface="Courier New" panose="02070309020205020404" pitchFamily="49" charset="0"/>
              </a:rPr>
              <a:t>The bottom represents main method often program.</a:t>
            </a:r>
          </a:p>
          <a:p>
            <a:pPr defTabSz="454923" eaLnBrk="1" fontAlgn="auto" hangingPunct="1">
              <a:spcAft>
                <a:spcPts val="0"/>
              </a:spcAft>
              <a:buClr>
                <a:srgbClr val="44546A"/>
              </a:buClr>
              <a:buNone/>
              <a:defRPr/>
            </a:pPr>
            <a:endParaRPr lang="en-US" altLang="en-US" sz="1000" dirty="0">
              <a:solidFill>
                <a:prstClr val="black"/>
              </a:solidFill>
              <a:cs typeface="Courier New" panose="02070309020205020404" pitchFamily="49" charset="0"/>
            </a:endParaRPr>
          </a:p>
          <a:p>
            <a:pPr defTabSz="454923" eaLnBrk="1" fontAlgn="auto" hangingPunct="1">
              <a:spcAft>
                <a:spcPts val="0"/>
              </a:spcAft>
              <a:buClr>
                <a:srgbClr val="44546A"/>
              </a:buClr>
              <a:buNone/>
              <a:defRPr/>
            </a:pPr>
            <a:r>
              <a:rPr lang="en-US" altLang="en-US" sz="2400" dirty="0">
                <a:solidFill>
                  <a:prstClr val="black"/>
                </a:solidFill>
                <a:cs typeface="Courier New" panose="02070309020205020404" pitchFamily="49" charset="0"/>
              </a:rPr>
              <a:t>When a method finished, it is removed from the stack.</a:t>
            </a:r>
          </a:p>
          <a:p>
            <a:pPr defTabSz="454923" eaLnBrk="1" fontAlgn="auto" hangingPunct="1">
              <a:spcAft>
                <a:spcPts val="0"/>
              </a:spcAft>
              <a:buClr>
                <a:srgbClr val="44546A"/>
              </a:buClr>
              <a:buNone/>
              <a:defRPr/>
            </a:pPr>
            <a:r>
              <a:rPr lang="en-US" altLang="en-US" sz="1000" u="sng" dirty="0">
                <a:solidFill>
                  <a:prstClr val="black"/>
                </a:solidFill>
                <a:cs typeface="Courier New" panose="02070309020205020404" pitchFamily="49" charset="0"/>
              </a:rPr>
              <a:t> </a:t>
            </a:r>
          </a:p>
          <a:p>
            <a:pPr defTabSz="454923" eaLnBrk="1" fontAlgn="auto" hangingPunct="1">
              <a:spcAft>
                <a:spcPts val="0"/>
              </a:spcAft>
              <a:buClr>
                <a:srgbClr val="44546A"/>
              </a:buClr>
              <a:buNone/>
              <a:defRPr/>
            </a:pPr>
            <a:r>
              <a:rPr lang="en-US" altLang="en-US" sz="2400" u="sng" dirty="0">
                <a:solidFill>
                  <a:prstClr val="black"/>
                </a:solidFill>
                <a:cs typeface="Courier New" panose="02070309020205020404" pitchFamily="49" charset="0"/>
              </a:rPr>
              <a:t>We’ll study these later when we talk about “recursion”</a:t>
            </a:r>
            <a:endParaRPr lang="en-US" altLang="en-US" sz="2400" u="sng" dirty="0">
              <a:solidFill>
                <a:prstClr val="black"/>
              </a:solidFill>
            </a:endParaRPr>
          </a:p>
        </p:txBody>
      </p:sp>
      <p:sp>
        <p:nvSpPr>
          <p:cNvPr id="2" name="Date Placeholder 1"/>
          <p:cNvSpPr>
            <a:spLocks noGrp="1"/>
          </p:cNvSpPr>
          <p:nvPr>
            <p:ph type="dt" sz="half" idx="10"/>
          </p:nvPr>
        </p:nvSpPr>
        <p:spPr/>
        <p:txBody>
          <a:bodyPr/>
          <a:lstStyle/>
          <a:p>
            <a:pPr defTabSz="454923">
              <a:defRPr/>
            </a:pPr>
            <a:fld id="{9D8DF5A3-BB51-4215-BA36-52ED58181A97}"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26DF272C-E29E-CF4E-B507-06C20CE149CD}" type="slidenum">
              <a:rPr lang="en-US" altLang="en-US"/>
              <a:pPr>
                <a:defRPr/>
              </a:pPr>
              <a:t>62</a:t>
            </a:fld>
            <a:endParaRPr lang="en-US" altLang="en-US"/>
          </a:p>
        </p:txBody>
      </p:sp>
    </p:spTree>
    <p:extLst>
      <p:ext uri="{BB962C8B-B14F-4D97-AF65-F5344CB8AC3E}">
        <p14:creationId xmlns:p14="http://schemas.microsoft.com/office/powerpoint/2010/main" val="343643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705567" y="396123"/>
            <a:ext cx="7732869" cy="682883"/>
          </a:xfrm>
        </p:spPr>
        <p:txBody>
          <a:bodyPr rtlCol="0">
            <a:normAutofit fontScale="90000"/>
          </a:bodyPr>
          <a:lstStyle/>
          <a:p>
            <a:pPr defTabSz="909846" fontAlgn="auto">
              <a:spcAft>
                <a:spcPts val="0"/>
              </a:spcAft>
              <a:defRPr/>
            </a:pPr>
            <a:r>
              <a:rPr lang="en-US" altLang="en-US" sz="4378">
                <a:cs typeface="Courier New" panose="02070309020205020404" pitchFamily="49" charset="0"/>
              </a:rPr>
              <a:t>Call Stacks</a:t>
            </a:r>
            <a:r>
              <a:rPr lang="en-US" altLang="en-US" sz="4378"/>
              <a:t> </a:t>
            </a:r>
          </a:p>
        </p:txBody>
      </p:sp>
      <p:sp>
        <p:nvSpPr>
          <p:cNvPr id="2" name="Date Placeholder 1"/>
          <p:cNvSpPr>
            <a:spLocks noGrp="1"/>
          </p:cNvSpPr>
          <p:nvPr>
            <p:ph type="dt" sz="half" idx="10"/>
          </p:nvPr>
        </p:nvSpPr>
        <p:spPr/>
        <p:txBody>
          <a:bodyPr/>
          <a:lstStyle/>
          <a:p>
            <a:pPr defTabSz="454923">
              <a:defRPr/>
            </a:pPr>
            <a:fld id="{95FFEEFF-A11E-42E5-9387-0A0F9651C155}" type="datetime1">
              <a:rPr lang="en-US">
                <a:solidFill>
                  <a:prstClr val="black">
                    <a:tint val="75000"/>
                  </a:prstClr>
                </a:solidFill>
              </a:rPr>
              <a:pPr defTabSz="454923">
                <a:defRPr/>
              </a:pPr>
              <a:t>8/19/20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4923">
              <a:defRPr/>
            </a:pPr>
            <a:r>
              <a:rPr lang="en-US">
                <a:solidFill>
                  <a:prstClr val="black">
                    <a:tint val="75000"/>
                  </a:prstClr>
                </a:solidFill>
              </a:rPr>
              <a:t>CSE 1321 Module 5</a:t>
            </a:r>
          </a:p>
        </p:txBody>
      </p:sp>
      <p:sp>
        <p:nvSpPr>
          <p:cNvPr id="4" name="Slide Number Placeholder 3"/>
          <p:cNvSpPr>
            <a:spLocks noGrp="1"/>
          </p:cNvSpPr>
          <p:nvPr>
            <p:ph type="sldNum" sz="quarter" idx="12"/>
          </p:nvPr>
        </p:nvSpPr>
        <p:spPr/>
        <p:txBody>
          <a:bodyPr/>
          <a:lstStyle/>
          <a:p>
            <a:pPr>
              <a:defRPr/>
            </a:pPr>
            <a:fld id="{D9523FE4-98D3-994C-BB6B-92EFB55DB773}" type="slidenum">
              <a:rPr lang="en-US" altLang="en-US"/>
              <a:pPr>
                <a:defRPr/>
              </a:pPr>
              <a:t>63</a:t>
            </a:fld>
            <a:endParaRPr lang="en-US" altLang="en-US"/>
          </a:p>
        </p:txBody>
      </p:sp>
      <p:sp>
        <p:nvSpPr>
          <p:cNvPr id="84996" name="Rectangle 10"/>
          <p:cNvSpPr>
            <a:spLocks noChangeArrowheads="1"/>
          </p:cNvSpPr>
          <p:nvPr/>
        </p:nvSpPr>
        <p:spPr bwMode="auto">
          <a:xfrm>
            <a:off x="22682" y="2099437"/>
            <a:ext cx="184731" cy="45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defTabSz="454923" eaLnBrk="1" fontAlgn="auto" hangingPunct="1">
              <a:spcBef>
                <a:spcPct val="0"/>
              </a:spcBef>
              <a:spcAft>
                <a:spcPts val="0"/>
              </a:spcAft>
              <a:buClrTx/>
              <a:buSzTx/>
              <a:buNone/>
              <a:defRPr/>
            </a:pPr>
            <a:endParaRPr lang="en-US" altLang="en-US" sz="2388">
              <a:solidFill>
                <a:prstClr val="black"/>
              </a:solidFill>
            </a:endParaRPr>
          </a:p>
        </p:txBody>
      </p:sp>
      <p:graphicFrame>
        <p:nvGraphicFramePr>
          <p:cNvPr id="53252" name="Object 9" descr="An image that shows five stacks.  In the first, the main method is on the stack with values for variables i, j and k.  In the second, the max method is placed on top and values i and j and placed into two variables called num1 and num2 inside of the max method.  In the third stack, the method is being executed.  In the fourth stack, the max method is removed because it has finished.  In the fifth stack, it is empty because main finishes." title="The call stack"/>
          <p:cNvGraphicFramePr>
            <a:graphicFrameLocks noChangeAspect="1"/>
          </p:cNvGraphicFramePr>
          <p:nvPr>
            <p:extLst>
              <p:ext uri="{D42A27DB-BD31-4B8C-83A1-F6EECF244321}">
                <p14:modId xmlns:p14="http://schemas.microsoft.com/office/powerpoint/2010/main" val="390729391"/>
              </p:ext>
            </p:extLst>
          </p:nvPr>
        </p:nvGraphicFramePr>
        <p:xfrm>
          <a:off x="22682" y="1786192"/>
          <a:ext cx="9098636" cy="3701181"/>
        </p:xfrm>
        <a:graphic>
          <a:graphicData uri="http://schemas.openxmlformats.org/presentationml/2006/ole">
            <mc:AlternateContent xmlns:mc="http://schemas.openxmlformats.org/markup-compatibility/2006">
              <mc:Choice xmlns:v="urn:schemas-microsoft-com:vml" Requires="v">
                <p:oleObj spid="_x0000_s1044" name="Picture" r:id="rId4" imgW="5437632" imgH="2209800" progId="Word.Picture.8">
                  <p:embed/>
                </p:oleObj>
              </mc:Choice>
              <mc:Fallback>
                <p:oleObj name="Picture" r:id="rId4" imgW="5437632" imgH="2209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2" y="1786192"/>
                        <a:ext cx="9098636" cy="3701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0590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txBox="1">
            <a:spLocks noGrp="1"/>
          </p:cNvSpPr>
          <p:nvPr/>
        </p:nvSpPr>
        <p:spPr bwMode="auto">
          <a:xfrm>
            <a:off x="6542886" y="6384114"/>
            <a:ext cx="1895549" cy="45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19" tIns="45810" rIns="91619" bIns="45810"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eaLnBrk="1" fontAlgn="auto" hangingPunct="1">
              <a:spcBef>
                <a:spcPct val="0"/>
              </a:spcBef>
              <a:spcAft>
                <a:spcPts val="0"/>
              </a:spcAft>
              <a:buClrTx/>
              <a:buSzTx/>
              <a:buNone/>
              <a:defRPr/>
            </a:pPr>
            <a:endParaRPr lang="en-US" altLang="en-US" sz="1393" dirty="0"/>
          </a:p>
        </p:txBody>
      </p:sp>
      <p:sp>
        <p:nvSpPr>
          <p:cNvPr id="99331" name="Rectangle 2"/>
          <p:cNvSpPr>
            <a:spLocks noGrp="1" noChangeArrowheads="1"/>
          </p:cNvSpPr>
          <p:nvPr>
            <p:ph type="title"/>
          </p:nvPr>
        </p:nvSpPr>
        <p:spPr/>
        <p:txBody>
          <a:bodyPr rtlCol="0">
            <a:normAutofit/>
          </a:bodyPr>
          <a:lstStyle/>
          <a:p>
            <a:pPr defTabSz="682385" fontAlgn="auto">
              <a:spcAft>
                <a:spcPts val="0"/>
              </a:spcAft>
              <a:defRPr/>
            </a:pPr>
            <a:r>
              <a:rPr lang="en-US" altLang="en-US" dirty="0"/>
              <a:t>Overloading Methods</a:t>
            </a:r>
          </a:p>
        </p:txBody>
      </p:sp>
      <p:sp>
        <p:nvSpPr>
          <p:cNvPr id="99332" name="Rectangle 3"/>
          <p:cNvSpPr>
            <a:spLocks noGrp="1" noChangeArrowheads="1"/>
          </p:cNvSpPr>
          <p:nvPr>
            <p:ph idx="1"/>
          </p:nvPr>
        </p:nvSpPr>
        <p:spPr>
          <a:solidFill>
            <a:schemeClr val="bg1"/>
          </a:solidFill>
        </p:spPr>
        <p:txBody>
          <a:bodyPr rtlCol="0">
            <a:normAutofit/>
          </a:bodyPr>
          <a:lstStyle/>
          <a:p>
            <a:pPr marL="0" indent="0" defTabSz="682385" fontAlgn="auto">
              <a:lnSpc>
                <a:spcPct val="80000"/>
              </a:lnSpc>
              <a:spcAft>
                <a:spcPts val="0"/>
              </a:spcAft>
              <a:buNone/>
              <a:defRPr/>
            </a:pPr>
            <a:endParaRPr lang="en-US" altLang="en-US" sz="1000" dirty="0"/>
          </a:p>
          <a:p>
            <a:pPr marL="0" indent="0" defTabSz="682385" fontAlgn="auto">
              <a:spcAft>
                <a:spcPts val="0"/>
              </a:spcAft>
              <a:buNone/>
              <a:defRPr/>
            </a:pPr>
            <a:r>
              <a:rPr lang="en-US" altLang="en-US" sz="2400" dirty="0">
                <a:solidFill>
                  <a:srgbClr val="00B050"/>
                </a:solidFill>
              </a:rPr>
              <a:t>Overloading</a:t>
            </a:r>
            <a:r>
              <a:rPr lang="en-US" altLang="en-US" sz="2400" dirty="0"/>
              <a:t> is create a multiple functions with the same name, but different types of parameters (type and/or number).</a:t>
            </a:r>
          </a:p>
          <a:p>
            <a:pPr marL="0" indent="0" defTabSz="682385" fontAlgn="auto">
              <a:spcAft>
                <a:spcPts val="0"/>
              </a:spcAft>
              <a:buNone/>
              <a:defRPr/>
            </a:pPr>
            <a:endParaRPr lang="en-US" altLang="en-US" sz="2400" dirty="0"/>
          </a:p>
          <a:p>
            <a:pPr marL="0" indent="0" defTabSz="682385" fontAlgn="auto">
              <a:spcAft>
                <a:spcPts val="0"/>
              </a:spcAft>
              <a:buNone/>
              <a:defRPr/>
            </a:pPr>
            <a:r>
              <a:rPr lang="en-US" altLang="en-US" sz="2400" dirty="0"/>
              <a:t>The IDE knows which method to call </a:t>
            </a:r>
            <a:r>
              <a:rPr lang="en-US" altLang="en-US" sz="2400" u="sng" dirty="0"/>
              <a:t>based on the parameters</a:t>
            </a:r>
            <a:r>
              <a:rPr lang="en-US" altLang="en-US" sz="2400" dirty="0"/>
              <a:t> that are passed to it.</a:t>
            </a:r>
          </a:p>
          <a:p>
            <a:pPr marL="0" indent="0" defTabSz="682385" fontAlgn="auto">
              <a:lnSpc>
                <a:spcPct val="80000"/>
              </a:lnSpc>
              <a:spcAft>
                <a:spcPts val="0"/>
              </a:spcAft>
              <a:buNone/>
              <a:defRPr/>
            </a:pPr>
            <a:endParaRPr lang="en-US" altLang="en-US" sz="2400" dirty="0"/>
          </a:p>
        </p:txBody>
      </p:sp>
      <p:sp>
        <p:nvSpPr>
          <p:cNvPr id="2" name="Date Placeholder 1"/>
          <p:cNvSpPr>
            <a:spLocks noGrp="1"/>
          </p:cNvSpPr>
          <p:nvPr>
            <p:ph type="dt" sz="half" idx="10"/>
          </p:nvPr>
        </p:nvSpPr>
        <p:spPr/>
        <p:txBody>
          <a:bodyPr/>
          <a:lstStyle/>
          <a:p>
            <a:pPr>
              <a:defRPr/>
            </a:pPr>
            <a:fld id="{6C743B15-6923-4B4B-8691-2C14E8A1EC9C}" type="datetime1">
              <a:rPr lang="en-US"/>
              <a:pPr>
                <a:defRPr/>
              </a:pPr>
              <a:t>8/19/20</a:t>
            </a:fld>
            <a:endParaRPr lang="en-US"/>
          </a:p>
        </p:txBody>
      </p:sp>
      <p:sp>
        <p:nvSpPr>
          <p:cNvPr id="3" name="Footer Placeholder 2"/>
          <p:cNvSpPr>
            <a:spLocks noGrp="1"/>
          </p:cNvSpPr>
          <p:nvPr>
            <p:ph type="ftr" sz="quarter" idx="11"/>
          </p:nvPr>
        </p:nvSpPr>
        <p:spPr/>
        <p:txBody>
          <a:bodyPr/>
          <a:lstStyle/>
          <a:p>
            <a:pPr>
              <a:defRPr/>
            </a:pPr>
            <a:r>
              <a:rPr lang="en-US"/>
              <a:t>CSE 1321 Module 5</a:t>
            </a:r>
          </a:p>
        </p:txBody>
      </p:sp>
      <p:sp>
        <p:nvSpPr>
          <p:cNvPr id="4" name="Slide Number Placeholder 3"/>
          <p:cNvSpPr>
            <a:spLocks noGrp="1"/>
          </p:cNvSpPr>
          <p:nvPr>
            <p:ph type="sldNum" sz="quarter" idx="12"/>
          </p:nvPr>
        </p:nvSpPr>
        <p:spPr/>
        <p:txBody>
          <a:bodyPr/>
          <a:lstStyle/>
          <a:p>
            <a:pPr>
              <a:defRPr/>
            </a:pPr>
            <a:fld id="{F3E2BE71-8758-864A-8FF1-12741FA58F97}" type="slidenum">
              <a:rPr lang="en-US" altLang="en-US"/>
              <a:pPr>
                <a:defRPr/>
              </a:pPr>
              <a:t>64</a:t>
            </a:fld>
            <a:endParaRPr lang="en-US" altLang="en-US"/>
          </a:p>
        </p:txBody>
      </p:sp>
    </p:spTree>
    <p:extLst>
      <p:ext uri="{BB962C8B-B14F-4D97-AF65-F5344CB8AC3E}">
        <p14:creationId xmlns:p14="http://schemas.microsoft.com/office/powerpoint/2010/main" val="181818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65</a:t>
            </a:fld>
            <a:endParaRPr lang="en-US" altLang="en-US"/>
          </a:p>
        </p:txBody>
      </p:sp>
      <p:sp>
        <p:nvSpPr>
          <p:cNvPr id="3" name="Content Placeholder 2"/>
          <p:cNvSpPr>
            <a:spLocks noGrp="1"/>
          </p:cNvSpPr>
          <p:nvPr>
            <p:ph idx="4294967295"/>
          </p:nvPr>
        </p:nvSpPr>
        <p:spPr>
          <a:xfrm>
            <a:off x="601663" y="457200"/>
            <a:ext cx="8542337" cy="5943600"/>
          </a:xfrm>
        </p:spPr>
        <p:txBody>
          <a:bodyPr/>
          <a:lstStyle/>
          <a:p>
            <a:pPr marL="0" indent="0">
              <a:lnSpc>
                <a:spcPct val="100000"/>
              </a:lnSpc>
              <a:spcBef>
                <a:spcPts val="0"/>
              </a:spcBef>
              <a:spcAft>
                <a:spcPts val="0"/>
              </a:spcAft>
              <a:buNone/>
            </a:pPr>
            <a:r>
              <a:rPr lang="en-US" dirty="0">
                <a:solidFill>
                  <a:srgbClr val="0432FF"/>
                </a:solidFill>
              </a:rPr>
              <a:t>  static int </a:t>
            </a:r>
            <a:r>
              <a:rPr lang="en-US" dirty="0"/>
              <a:t>math(</a:t>
            </a:r>
            <a:r>
              <a:rPr lang="en-US" dirty="0">
                <a:solidFill>
                  <a:srgbClr val="0432FF"/>
                </a:solidFill>
              </a:rPr>
              <a:t>int</a:t>
            </a:r>
            <a:r>
              <a:rPr lang="en-US" dirty="0"/>
              <a:t> x, </a:t>
            </a:r>
            <a:r>
              <a:rPr lang="en-US" dirty="0">
                <a:solidFill>
                  <a:srgbClr val="0432FF"/>
                </a:solidFill>
              </a:rPr>
              <a:t>int</a:t>
            </a:r>
            <a:r>
              <a:rPr lang="en-US" dirty="0"/>
              <a:t> y) {</a:t>
            </a:r>
          </a:p>
          <a:p>
            <a:pPr marL="0" indent="0">
              <a:lnSpc>
                <a:spcPct val="100000"/>
              </a:lnSpc>
              <a:spcBef>
                <a:spcPts val="0"/>
              </a:spcBef>
              <a:spcAft>
                <a:spcPts val="0"/>
              </a:spcAft>
              <a:buNone/>
            </a:pPr>
            <a:r>
              <a:rPr lang="en-US" dirty="0"/>
              <a:t>      </a:t>
            </a:r>
            <a:r>
              <a:rPr lang="en-US" dirty="0">
                <a:solidFill>
                  <a:srgbClr val="0432FF"/>
                </a:solidFill>
              </a:rPr>
              <a:t>return</a:t>
            </a:r>
            <a:r>
              <a:rPr lang="en-US" dirty="0"/>
              <a:t> </a:t>
            </a:r>
            <a:r>
              <a:rPr lang="en-US" dirty="0" err="1"/>
              <a:t>x+y</a:t>
            </a:r>
            <a:r>
              <a:rPr lang="en-US" dirty="0"/>
              <a:t>;</a:t>
            </a:r>
          </a:p>
          <a:p>
            <a:pPr marL="0" indent="0">
              <a:lnSpc>
                <a:spcPct val="100000"/>
              </a:lnSpc>
              <a:spcBef>
                <a:spcPts val="0"/>
              </a:spcBef>
              <a:spcAft>
                <a:spcPts val="0"/>
              </a:spcAft>
              <a:buNone/>
            </a:pPr>
            <a:r>
              <a:rPr lang="en-US" dirty="0"/>
              <a:t>   }</a:t>
            </a:r>
          </a:p>
          <a:p>
            <a:pPr marL="0" indent="0">
              <a:lnSpc>
                <a:spcPct val="100000"/>
              </a:lnSpc>
              <a:spcBef>
                <a:spcPts val="0"/>
              </a:spcBef>
              <a:spcAft>
                <a:spcPts val="0"/>
              </a:spcAft>
              <a:buNone/>
            </a:pPr>
            <a:r>
              <a:rPr lang="en-US" dirty="0">
                <a:solidFill>
                  <a:srgbClr val="0432FF"/>
                </a:solidFill>
              </a:rPr>
              <a:t>   static int</a:t>
            </a:r>
            <a:r>
              <a:rPr lang="en-US" dirty="0"/>
              <a:t> math (</a:t>
            </a:r>
            <a:r>
              <a:rPr lang="en-US" dirty="0">
                <a:solidFill>
                  <a:srgbClr val="0432FF"/>
                </a:solidFill>
              </a:rPr>
              <a:t>int</a:t>
            </a:r>
            <a:r>
              <a:rPr lang="en-US" dirty="0"/>
              <a:t> x) {</a:t>
            </a:r>
          </a:p>
          <a:p>
            <a:pPr marL="0" indent="0">
              <a:lnSpc>
                <a:spcPct val="100000"/>
              </a:lnSpc>
              <a:spcBef>
                <a:spcPts val="0"/>
              </a:spcBef>
              <a:spcAft>
                <a:spcPts val="0"/>
              </a:spcAft>
              <a:buNone/>
            </a:pPr>
            <a:r>
              <a:rPr lang="en-US" dirty="0"/>
              <a:t>      </a:t>
            </a:r>
            <a:r>
              <a:rPr lang="en-US" dirty="0">
                <a:solidFill>
                  <a:srgbClr val="0432FF"/>
                </a:solidFill>
              </a:rPr>
              <a:t>return</a:t>
            </a:r>
            <a:r>
              <a:rPr lang="en-US" dirty="0"/>
              <a:t> x*x;</a:t>
            </a:r>
          </a:p>
          <a:p>
            <a:pPr marL="0" indent="0">
              <a:lnSpc>
                <a:spcPct val="100000"/>
              </a:lnSpc>
              <a:spcBef>
                <a:spcPts val="0"/>
              </a:spcBef>
              <a:spcAft>
                <a:spcPts val="0"/>
              </a:spcAft>
              <a:buNone/>
            </a:pPr>
            <a:r>
              <a:rPr lang="en-US" dirty="0"/>
              <a:t>   }</a:t>
            </a:r>
          </a:p>
          <a:p>
            <a:pPr marL="0" indent="0">
              <a:lnSpc>
                <a:spcPct val="100000"/>
              </a:lnSpc>
              <a:spcBef>
                <a:spcPts val="0"/>
              </a:spcBef>
              <a:spcAft>
                <a:spcPts val="0"/>
              </a:spcAft>
              <a:buNone/>
            </a:pPr>
            <a:r>
              <a:rPr lang="en-US" dirty="0">
                <a:solidFill>
                  <a:srgbClr val="0432FF"/>
                </a:solidFill>
              </a:rPr>
              <a:t>   static double</a:t>
            </a:r>
            <a:r>
              <a:rPr lang="en-US" dirty="0"/>
              <a:t> math(</a:t>
            </a:r>
            <a:r>
              <a:rPr lang="en-US" dirty="0">
                <a:solidFill>
                  <a:srgbClr val="0432FF"/>
                </a:solidFill>
              </a:rPr>
              <a:t>double </a:t>
            </a:r>
            <a:r>
              <a:rPr lang="en-US" dirty="0"/>
              <a:t>x, </a:t>
            </a:r>
            <a:r>
              <a:rPr lang="en-US" dirty="0">
                <a:solidFill>
                  <a:srgbClr val="0432FF"/>
                </a:solidFill>
              </a:rPr>
              <a:t>double</a:t>
            </a:r>
            <a:r>
              <a:rPr lang="en-US" dirty="0"/>
              <a:t> y) {</a:t>
            </a:r>
          </a:p>
          <a:p>
            <a:pPr marL="0" indent="0">
              <a:lnSpc>
                <a:spcPct val="100000"/>
              </a:lnSpc>
              <a:spcBef>
                <a:spcPts val="0"/>
              </a:spcBef>
              <a:spcAft>
                <a:spcPts val="0"/>
              </a:spcAft>
              <a:buNone/>
            </a:pPr>
            <a:r>
              <a:rPr lang="en-US" dirty="0"/>
              <a:t>      </a:t>
            </a:r>
            <a:r>
              <a:rPr lang="en-US" dirty="0">
                <a:solidFill>
                  <a:srgbClr val="0432FF"/>
                </a:solidFill>
              </a:rPr>
              <a:t>return</a:t>
            </a:r>
            <a:r>
              <a:rPr lang="en-US" dirty="0"/>
              <a:t> x*y;</a:t>
            </a:r>
          </a:p>
          <a:p>
            <a:pPr marL="0" indent="0">
              <a:lnSpc>
                <a:spcPct val="100000"/>
              </a:lnSpc>
              <a:spcBef>
                <a:spcPts val="0"/>
              </a:spcBef>
              <a:spcAft>
                <a:spcPts val="0"/>
              </a:spcAft>
              <a:buNone/>
            </a:pPr>
            <a:r>
              <a:rPr lang="en-US" dirty="0"/>
              <a:t>   }</a:t>
            </a:r>
          </a:p>
          <a:p>
            <a:pPr marL="0" indent="0">
              <a:lnSpc>
                <a:spcPct val="100000"/>
              </a:lnSpc>
              <a:spcBef>
                <a:spcPts val="0"/>
              </a:spcBef>
              <a:spcAft>
                <a:spcPts val="0"/>
              </a:spcAft>
              <a:buNone/>
            </a:pPr>
            <a:r>
              <a:rPr lang="en-US" dirty="0">
                <a:solidFill>
                  <a:srgbClr val="0432FF"/>
                </a:solidFill>
              </a:rPr>
              <a:t>   static </a:t>
            </a:r>
            <a:r>
              <a:rPr lang="en-US" dirty="0"/>
              <a:t>String math (){</a:t>
            </a:r>
          </a:p>
          <a:p>
            <a:pPr marL="0" indent="0">
              <a:lnSpc>
                <a:spcPct val="100000"/>
              </a:lnSpc>
              <a:spcBef>
                <a:spcPts val="0"/>
              </a:spcBef>
              <a:spcAft>
                <a:spcPts val="0"/>
              </a:spcAft>
              <a:buNone/>
            </a:pPr>
            <a:r>
              <a:rPr lang="en-US" dirty="0"/>
              <a:t>      </a:t>
            </a:r>
            <a:r>
              <a:rPr lang="en-US" dirty="0">
                <a:solidFill>
                  <a:srgbClr val="0432FF"/>
                </a:solidFill>
              </a:rPr>
              <a:t>return</a:t>
            </a:r>
            <a:r>
              <a:rPr lang="en-US" dirty="0"/>
              <a:t> </a:t>
            </a:r>
            <a:r>
              <a:rPr lang="en-US" dirty="0">
                <a:solidFill>
                  <a:srgbClr val="C00000"/>
                </a:solidFill>
              </a:rPr>
              <a:t>"Why does this work?"</a:t>
            </a:r>
            <a:r>
              <a:rPr lang="en-US" dirty="0"/>
              <a:t>;</a:t>
            </a:r>
          </a:p>
          <a:p>
            <a:pPr marL="0" indent="0">
              <a:lnSpc>
                <a:spcPct val="100000"/>
              </a:lnSpc>
              <a:spcBef>
                <a:spcPts val="0"/>
              </a:spcBef>
              <a:spcAft>
                <a:spcPts val="0"/>
              </a:spcAft>
              <a:buNone/>
            </a:pPr>
            <a:r>
              <a:rPr lang="en-US" dirty="0"/>
              <a:t>   }</a:t>
            </a:r>
          </a:p>
          <a:p>
            <a:pPr marL="0" indent="0">
              <a:lnSpc>
                <a:spcPct val="100000"/>
              </a:lnSpc>
              <a:spcBef>
                <a:spcPts val="0"/>
              </a:spcBef>
              <a:spcAft>
                <a:spcPts val="0"/>
              </a:spcAft>
              <a:buNone/>
            </a:pPr>
            <a:r>
              <a:rPr lang="en-US" dirty="0"/>
              <a:t>   </a:t>
            </a:r>
            <a:r>
              <a:rPr lang="en-US" dirty="0">
                <a:solidFill>
                  <a:srgbClr val="0432FF"/>
                </a:solidFill>
              </a:rPr>
              <a:t>MAIN </a:t>
            </a:r>
            <a:r>
              <a:rPr lang="en-US" dirty="0"/>
              <a:t>( ) {</a:t>
            </a:r>
          </a:p>
          <a:p>
            <a:pPr marL="0" indent="0">
              <a:lnSpc>
                <a:spcPct val="100000"/>
              </a:lnSpc>
              <a:spcBef>
                <a:spcPts val="0"/>
              </a:spcBef>
              <a:spcAft>
                <a:spcPts val="0"/>
              </a:spcAft>
              <a:buNone/>
            </a:pPr>
            <a:r>
              <a:rPr lang="en-US" dirty="0"/>
              <a:t>      PRINT(math(7.5, 9.5));  </a:t>
            </a:r>
            <a:r>
              <a:rPr lang="en-US" dirty="0">
                <a:solidFill>
                  <a:srgbClr val="4E8F00"/>
                </a:solidFill>
              </a:rPr>
              <a:t>// Prints 71.25</a:t>
            </a:r>
          </a:p>
          <a:p>
            <a:pPr marL="0" indent="0">
              <a:lnSpc>
                <a:spcPct val="100000"/>
              </a:lnSpc>
              <a:spcBef>
                <a:spcPts val="0"/>
              </a:spcBef>
              <a:spcAft>
                <a:spcPts val="0"/>
              </a:spcAft>
              <a:buNone/>
            </a:pPr>
            <a:r>
              <a:rPr lang="en-US" dirty="0"/>
              <a:t>      PRINT (math(4));            </a:t>
            </a:r>
            <a:r>
              <a:rPr lang="en-US" dirty="0">
                <a:solidFill>
                  <a:srgbClr val="4E8F00"/>
                </a:solidFill>
              </a:rPr>
              <a:t>// Prints 16</a:t>
            </a:r>
          </a:p>
          <a:p>
            <a:pPr marL="0" indent="0">
              <a:lnSpc>
                <a:spcPct val="100000"/>
              </a:lnSpc>
              <a:spcBef>
                <a:spcPts val="0"/>
              </a:spcBef>
              <a:spcAft>
                <a:spcPts val="0"/>
              </a:spcAft>
              <a:buNone/>
            </a:pPr>
            <a:r>
              <a:rPr lang="en-US" dirty="0"/>
              <a:t>      PRINT (math());              </a:t>
            </a:r>
            <a:r>
              <a:rPr lang="en-US" dirty="0">
                <a:solidFill>
                  <a:srgbClr val="4E8F00"/>
                </a:solidFill>
              </a:rPr>
              <a:t>// Prints ”Why does this work?”</a:t>
            </a:r>
          </a:p>
          <a:p>
            <a:pPr marL="0" indent="0">
              <a:lnSpc>
                <a:spcPct val="100000"/>
              </a:lnSpc>
              <a:spcBef>
                <a:spcPts val="0"/>
              </a:spcBef>
              <a:spcAft>
                <a:spcPts val="0"/>
              </a:spcAft>
              <a:buNone/>
            </a:pPr>
            <a:r>
              <a:rPr lang="en-US" dirty="0"/>
              <a:t>   }</a:t>
            </a:r>
          </a:p>
        </p:txBody>
      </p:sp>
      <p:pic>
        <p:nvPicPr>
          <p:cNvPr id="8" name="Picture 10" descr="Java Logo">
            <a:extLst>
              <a:ext uri="{FF2B5EF4-FFF2-40B4-BE49-F238E27FC236}">
                <a16:creationId xmlns:a16="http://schemas.microsoft.com/office/drawing/2014/main" id="{187F30B3-90B0-0E4D-B208-CEC7BDEBFF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0932" y="731668"/>
            <a:ext cx="734920" cy="7338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 Sharp Logo">
            <a:extLst>
              <a:ext uri="{FF2B5EF4-FFF2-40B4-BE49-F238E27FC236}">
                <a16:creationId xmlns:a16="http://schemas.microsoft.com/office/drawing/2014/main" id="{5DBE4A6C-CB01-B347-9F84-8A766EC57C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7950" y="762000"/>
            <a:ext cx="693162" cy="66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logo showing C++" title="C++ Logo">
            <a:extLst>
              <a:ext uri="{FF2B5EF4-FFF2-40B4-BE49-F238E27FC236}">
                <a16:creationId xmlns:a16="http://schemas.microsoft.com/office/drawing/2014/main" id="{C9DB2643-AAC8-5448-ACC2-5E4C44B8C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6487" y="778695"/>
            <a:ext cx="563021" cy="632047"/>
          </a:xfrm>
          <a:prstGeom prst="rect">
            <a:avLst/>
          </a:prstGeom>
        </p:spPr>
      </p:pic>
    </p:spTree>
    <p:extLst>
      <p:ext uri="{BB962C8B-B14F-4D97-AF65-F5344CB8AC3E}">
        <p14:creationId xmlns:p14="http://schemas.microsoft.com/office/powerpoint/2010/main" val="1332110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rtlCol="0">
            <a:normAutofit/>
          </a:bodyPr>
          <a:lstStyle/>
          <a:p>
            <a:pPr defTabSz="454923" fontAlgn="auto">
              <a:spcAft>
                <a:spcPts val="0"/>
              </a:spcAft>
              <a:defRPr/>
            </a:pPr>
            <a:r>
              <a:rPr lang="en-US" altLang="en-US" sz="4378" dirty="0"/>
              <a:t>Final Rules</a:t>
            </a:r>
          </a:p>
        </p:txBody>
      </p:sp>
      <p:sp>
        <p:nvSpPr>
          <p:cNvPr id="45059" name="Rectangle 3"/>
          <p:cNvSpPr>
            <a:spLocks noGrp="1" noChangeArrowheads="1"/>
          </p:cNvSpPr>
          <p:nvPr>
            <p:ph idx="1"/>
          </p:nvPr>
        </p:nvSpPr>
        <p:spPr/>
        <p:txBody>
          <a:bodyPr/>
          <a:lstStyle/>
          <a:p>
            <a:pPr eaLnBrk="1" hangingPunct="1"/>
            <a:r>
              <a:rPr lang="en-US" altLang="en-US" sz="2909" dirty="0"/>
              <a:t>You cannot define a method inside of another method</a:t>
            </a:r>
          </a:p>
          <a:p>
            <a:pPr eaLnBrk="1" hangingPunct="1"/>
            <a:r>
              <a:rPr lang="en-US" altLang="en-US" sz="2909" dirty="0"/>
              <a:t>Methods always reside in a class in C# and Java</a:t>
            </a:r>
            <a:br>
              <a:rPr lang="en-US" altLang="en-US" sz="2909" dirty="0"/>
            </a:br>
            <a:r>
              <a:rPr lang="en-US" altLang="en-US" sz="2909" dirty="0"/>
              <a:t>(as you’ve seen numerous time already)</a:t>
            </a:r>
          </a:p>
          <a:p>
            <a:pPr eaLnBrk="1" hangingPunct="1"/>
            <a:r>
              <a:rPr lang="en-US" altLang="en-US" sz="2909" dirty="0"/>
              <a:t>Methods cannot see each other’s variables</a:t>
            </a:r>
          </a:p>
          <a:p>
            <a:pPr eaLnBrk="1" hangingPunct="1"/>
            <a:r>
              <a:rPr lang="en-US" altLang="en-US" sz="2909" dirty="0"/>
              <a:t>You’ve seen “private static” in our examples… more on this later</a:t>
            </a:r>
          </a:p>
        </p:txBody>
      </p:sp>
      <p:sp>
        <p:nvSpPr>
          <p:cNvPr id="2" name="Date Placeholder 1"/>
          <p:cNvSpPr>
            <a:spLocks noGrp="1"/>
          </p:cNvSpPr>
          <p:nvPr>
            <p:ph type="dt" sz="half" idx="10"/>
          </p:nvPr>
        </p:nvSpPr>
        <p:spPr/>
        <p:txBody>
          <a:bodyPr/>
          <a:lstStyle/>
          <a:p>
            <a:pPr>
              <a:defRPr/>
            </a:pPr>
            <a:fld id="{1CE7DD66-49F3-4CB7-A1D5-2B3795E6B9F7}"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4C7A19E8-DF4D-DD43-9F7E-A4907E9E290B}" type="slidenum">
              <a:rPr lang="en-US" altLang="en-US"/>
              <a:pPr>
                <a:defRPr/>
              </a:pPr>
              <a:t>66</a:t>
            </a:fld>
            <a:endParaRPr lang="en-US" altLang="en-US"/>
          </a:p>
        </p:txBody>
      </p:sp>
    </p:spTree>
    <p:extLst>
      <p:ext uri="{BB962C8B-B14F-4D97-AF65-F5344CB8AC3E}">
        <p14:creationId xmlns:p14="http://schemas.microsoft.com/office/powerpoint/2010/main" val="945751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
          <p:cNvSpPr>
            <a:spLocks noGrp="1"/>
          </p:cNvSpPr>
          <p:nvPr>
            <p:ph type="ctrTitle"/>
          </p:nvPr>
        </p:nvSpPr>
        <p:spPr>
          <a:xfrm>
            <a:off x="705567" y="1122750"/>
            <a:ext cx="7732869" cy="2386448"/>
          </a:xfrm>
        </p:spPr>
        <p:txBody>
          <a:bodyPr/>
          <a:lstStyle/>
          <a:p>
            <a:pPr eaLnBrk="1" hangingPunct="1"/>
            <a:r>
              <a:rPr lang="en-US" altLang="en-US"/>
              <a:t>End of Module 5</a:t>
            </a:r>
          </a:p>
        </p:txBody>
      </p:sp>
      <p:sp>
        <p:nvSpPr>
          <p:cNvPr id="2" name="Date Placeholder 1"/>
          <p:cNvSpPr>
            <a:spLocks noGrp="1"/>
          </p:cNvSpPr>
          <p:nvPr>
            <p:ph type="dt" sz="half" idx="10"/>
          </p:nvPr>
        </p:nvSpPr>
        <p:spPr/>
        <p:txBody>
          <a:bodyPr/>
          <a:lstStyle/>
          <a:p>
            <a:pPr>
              <a:defRPr/>
            </a:pPr>
            <a:fld id="{293B9278-ACFB-4EB4-8AC5-4D98A7B591B4}"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a:t>CSE 1321 Module 5</a:t>
            </a:r>
          </a:p>
        </p:txBody>
      </p:sp>
      <p:sp>
        <p:nvSpPr>
          <p:cNvPr id="4" name="Slide Number Placeholder 3"/>
          <p:cNvSpPr>
            <a:spLocks noGrp="1"/>
          </p:cNvSpPr>
          <p:nvPr>
            <p:ph type="sldNum" sz="quarter" idx="12"/>
          </p:nvPr>
        </p:nvSpPr>
        <p:spPr/>
        <p:txBody>
          <a:bodyPr/>
          <a:lstStyle/>
          <a:p>
            <a:pPr>
              <a:defRPr/>
            </a:pPr>
            <a:fld id="{30EE484B-CA32-864A-B83E-13C9AE95D66A}" type="slidenum">
              <a:rPr lang="en-US" altLang="en-US"/>
              <a:pPr>
                <a:defRPr/>
              </a:pPr>
              <a:t>67</a:t>
            </a:fld>
            <a:endParaRPr lang="en-US" altLang="en-US"/>
          </a:p>
        </p:txBody>
      </p:sp>
    </p:spTree>
    <p:extLst>
      <p:ext uri="{BB962C8B-B14F-4D97-AF65-F5344CB8AC3E}">
        <p14:creationId xmlns:p14="http://schemas.microsoft.com/office/powerpoint/2010/main" val="19960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81000" y="363778"/>
            <a:ext cx="7543800" cy="931862"/>
          </a:xfrm>
        </p:spPr>
        <p:txBody>
          <a:bodyPr/>
          <a:lstStyle/>
          <a:p>
            <a:pPr algn="ctr" eaLnBrk="1" hangingPunct="1">
              <a:defRPr/>
            </a:pPr>
            <a:r>
              <a:rPr lang="en-US" altLang="es-PE" dirty="0"/>
              <a:t>Instead of Repeating Code</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endParaRPr lang="en-US" altLang="es-PE" sz="1531" dirty="0">
              <a:latin typeface="Consolas" charset="0"/>
              <a:ea typeface="Consolas" charset="0"/>
              <a:cs typeface="Consolas" charset="0"/>
            </a:endParaRPr>
          </a:p>
        </p:txBody>
      </p:sp>
      <p:sp>
        <p:nvSpPr>
          <p:cNvPr id="4" name="Rectangle 4"/>
          <p:cNvSpPr>
            <a:spLocks noChangeArrowheads="1"/>
          </p:cNvSpPr>
          <p:nvPr/>
        </p:nvSpPr>
        <p:spPr bwMode="auto">
          <a:xfrm>
            <a:off x="685800" y="1905000"/>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6" name="Rectangle 4"/>
          <p:cNvSpPr>
            <a:spLocks noChangeArrowheads="1"/>
          </p:cNvSpPr>
          <p:nvPr/>
        </p:nvSpPr>
        <p:spPr bwMode="auto">
          <a:xfrm>
            <a:off x="684943" y="3470236"/>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7" name="Rectangle 4"/>
          <p:cNvSpPr>
            <a:spLocks noChangeArrowheads="1"/>
          </p:cNvSpPr>
          <p:nvPr/>
        </p:nvSpPr>
        <p:spPr bwMode="auto">
          <a:xfrm>
            <a:off x="683231" y="4999373"/>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8" name="Line 17"/>
          <p:cNvSpPr>
            <a:spLocks noChangeShapeType="1"/>
          </p:cNvSpPr>
          <p:nvPr/>
        </p:nvSpPr>
        <p:spPr bwMode="auto">
          <a:xfrm>
            <a:off x="4645630" y="2450054"/>
            <a:ext cx="1069369" cy="5979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17"/>
          <p:cNvSpPr>
            <a:spLocks noChangeShapeType="1"/>
          </p:cNvSpPr>
          <p:nvPr/>
        </p:nvSpPr>
        <p:spPr bwMode="auto">
          <a:xfrm>
            <a:off x="4645630" y="4090807"/>
            <a:ext cx="1069369" cy="239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7"/>
          <p:cNvSpPr>
            <a:spLocks noChangeShapeType="1"/>
          </p:cNvSpPr>
          <p:nvPr/>
        </p:nvSpPr>
        <p:spPr bwMode="auto">
          <a:xfrm flipV="1">
            <a:off x="4645629" y="5157609"/>
            <a:ext cx="1069370" cy="4984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0ABD4E8B-908B-F644-AF5B-4FDFE0EBCD8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12" name="Rectangle 11" title="Pseudo code logo">
            <a:extLst>
              <a:ext uri="{FF2B5EF4-FFF2-40B4-BE49-F238E27FC236}">
                <a16:creationId xmlns:a16="http://schemas.microsoft.com/office/drawing/2014/main" id="{458920CF-D2B7-274E-8DED-EF58E65F3A23}"/>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5517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381000"/>
            <a:ext cx="7543800" cy="931862"/>
          </a:xfrm>
        </p:spPr>
        <p:txBody>
          <a:bodyPr/>
          <a:lstStyle/>
          <a:p>
            <a:pPr algn="ctr" eaLnBrk="1" hangingPunct="1">
              <a:defRPr/>
            </a:pPr>
            <a:r>
              <a:rPr lang="en-US" altLang="es-PE" dirty="0"/>
              <a:t>Create a Function Instead</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endParaRPr lang="en-US" altLang="es-PE" sz="1531" dirty="0">
              <a:latin typeface="Consolas" charset="0"/>
              <a:ea typeface="Consolas" charset="0"/>
              <a:cs typeface="Consolas" charset="0"/>
            </a:endParaRPr>
          </a:p>
        </p:txBody>
      </p:sp>
      <p:sp>
        <p:nvSpPr>
          <p:cNvPr id="4" name="Rectangle 4"/>
          <p:cNvSpPr>
            <a:spLocks noChangeArrowheads="1"/>
          </p:cNvSpPr>
          <p:nvPr/>
        </p:nvSpPr>
        <p:spPr bwMode="auto">
          <a:xfrm>
            <a:off x="685800" y="1905000"/>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6" name="Rectangle 4"/>
          <p:cNvSpPr>
            <a:spLocks noChangeArrowheads="1"/>
          </p:cNvSpPr>
          <p:nvPr/>
        </p:nvSpPr>
        <p:spPr bwMode="auto">
          <a:xfrm>
            <a:off x="684943" y="3470236"/>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7" name="Rectangle 4"/>
          <p:cNvSpPr>
            <a:spLocks noChangeArrowheads="1"/>
          </p:cNvSpPr>
          <p:nvPr/>
        </p:nvSpPr>
        <p:spPr bwMode="auto">
          <a:xfrm>
            <a:off x="683231" y="4999373"/>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8" name="Line 17"/>
          <p:cNvSpPr>
            <a:spLocks noChangeShapeType="1"/>
          </p:cNvSpPr>
          <p:nvPr/>
        </p:nvSpPr>
        <p:spPr bwMode="auto">
          <a:xfrm>
            <a:off x="4645631" y="2450054"/>
            <a:ext cx="916970" cy="796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17"/>
          <p:cNvSpPr>
            <a:spLocks noChangeShapeType="1"/>
          </p:cNvSpPr>
          <p:nvPr/>
        </p:nvSpPr>
        <p:spPr bwMode="auto">
          <a:xfrm flipV="1">
            <a:off x="4657616" y="4038600"/>
            <a:ext cx="904984" cy="7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7"/>
          <p:cNvSpPr>
            <a:spLocks noChangeShapeType="1"/>
          </p:cNvSpPr>
          <p:nvPr/>
        </p:nvSpPr>
        <p:spPr bwMode="auto">
          <a:xfrm flipV="1">
            <a:off x="4645629" y="4838241"/>
            <a:ext cx="916971" cy="8178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TextBox 1"/>
          <p:cNvSpPr txBox="1"/>
          <p:nvPr/>
        </p:nvSpPr>
        <p:spPr>
          <a:xfrm>
            <a:off x="5657635" y="3554477"/>
            <a:ext cx="33528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hangingPunct="1">
              <a:buFontTx/>
              <a:buNone/>
            </a:pPr>
            <a:r>
              <a:rPr lang="en-US" altLang="es-PE" sz="1400" dirty="0">
                <a:latin typeface="Consolas" charset="0"/>
                <a:ea typeface="Consolas" charset="0"/>
                <a:cs typeface="Consolas" charset="0"/>
              </a:rPr>
              <a:t>READ userNum1</a:t>
            </a:r>
          </a:p>
          <a:p>
            <a:pPr eaLnBrk="1" hangingPunct="1">
              <a:buFontTx/>
              <a:buNone/>
            </a:pPr>
            <a:r>
              <a:rPr lang="en-US" altLang="es-PE" sz="1400" dirty="0">
                <a:latin typeface="Consolas" charset="0"/>
                <a:ea typeface="Consolas" charset="0"/>
                <a:cs typeface="Consolas" charset="0"/>
              </a:rPr>
              <a:t>READ userNum2</a:t>
            </a:r>
          </a:p>
          <a:p>
            <a:pPr eaLnBrk="1" hangingPunct="1">
              <a:buFontTx/>
              <a:buNone/>
            </a:pPr>
            <a:r>
              <a:rPr lang="en-US" altLang="es-PE" sz="1400" dirty="0">
                <a:latin typeface="Consolas" charset="0"/>
                <a:ea typeface="Consolas" charset="0"/>
                <a:cs typeface="Consolas" charset="0"/>
              </a:rPr>
              <a:t>average=(userNum1 + userNum2)/2</a:t>
            </a:r>
          </a:p>
          <a:p>
            <a:endParaRPr lang="en-US" sz="1400" dirty="0"/>
          </a:p>
        </p:txBody>
      </p:sp>
      <p:sp>
        <p:nvSpPr>
          <p:cNvPr id="11" name="TextBox 10">
            <a:extLst>
              <a:ext uri="{FF2B5EF4-FFF2-40B4-BE49-F238E27FC236}">
                <a16:creationId xmlns:a16="http://schemas.microsoft.com/office/drawing/2014/main" id="{40CBEB45-C470-5446-AA4A-689DAF3CB817}"/>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12" name="Rectangle 11" title="Pseudo code logo">
            <a:extLst>
              <a:ext uri="{FF2B5EF4-FFF2-40B4-BE49-F238E27FC236}">
                <a16:creationId xmlns:a16="http://schemas.microsoft.com/office/drawing/2014/main" id="{C08B307F-9C2D-6E4F-9A25-24C03CEC8745}"/>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3103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54121" y="338122"/>
            <a:ext cx="7543800" cy="931862"/>
          </a:xfrm>
        </p:spPr>
        <p:txBody>
          <a:bodyPr/>
          <a:lstStyle/>
          <a:p>
            <a:pPr algn="ctr" eaLnBrk="1" hangingPunct="1">
              <a:defRPr/>
            </a:pPr>
            <a:r>
              <a:rPr lang="en-US" altLang="es-PE" dirty="0"/>
              <a:t>Give the Function a Name</a:t>
            </a:r>
          </a:p>
        </p:txBody>
      </p:sp>
      <p:sp>
        <p:nvSpPr>
          <p:cNvPr id="5" name="Rectangle 3"/>
          <p:cNvSpPr txBox="1">
            <a:spLocks noChangeArrowheads="1"/>
          </p:cNvSpPr>
          <p:nvPr/>
        </p:nvSpPr>
        <p:spPr>
          <a:xfrm>
            <a:off x="685800" y="1219200"/>
            <a:ext cx="7543800" cy="5257800"/>
          </a:xfrm>
          <a:prstGeom prst="rect">
            <a:avLst/>
          </a:prstGeom>
        </p:spPr>
        <p:txBody>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Tx/>
              <a:buNone/>
            </a:pPr>
            <a:r>
              <a:rPr lang="en-US" altLang="es-PE" sz="1531" dirty="0">
                <a:solidFill>
                  <a:schemeClr val="tx1"/>
                </a:solidFill>
                <a:latin typeface="Consolas" charset="0"/>
                <a:ea typeface="Consolas" charset="0"/>
                <a:cs typeface="Consolas" charset="0"/>
              </a:rPr>
              <a:t>CREATE</a:t>
            </a:r>
            <a:r>
              <a:rPr lang="en-US" altLang="es-PE" sz="1531" dirty="0">
                <a:latin typeface="Consolas" charset="0"/>
                <a:ea typeface="Consolas" charset="0"/>
                <a:cs typeface="Consolas" charset="0"/>
              </a:rPr>
              <a:t> average, userNum1, userNum2</a:t>
            </a:r>
          </a:p>
          <a:p>
            <a:pPr eaLnBrk="1" hangingPunct="1">
              <a:buFontTx/>
              <a:buNone/>
            </a:pPr>
            <a:r>
              <a:rPr lang="en-US" altLang="es-PE" sz="1531" dirty="0">
                <a:latin typeface="Consolas" charset="0"/>
                <a:ea typeface="Consolas" charset="0"/>
                <a:cs typeface="Consolas" charset="0"/>
              </a:rPr>
              <a:t>PRINT (</a:t>
            </a:r>
            <a:r>
              <a:rPr lang="en-US" altLang="es-PE" sz="1531" dirty="0">
                <a:solidFill>
                  <a:srgbClr val="C00000"/>
                </a:solidFill>
                <a:latin typeface="Consolas" charset="0"/>
                <a:ea typeface="Consolas" charset="0"/>
                <a:cs typeface="Consolas" charset="0"/>
              </a:rPr>
              <a:t>“Please enter the 2 numbers”</a:t>
            </a:r>
            <a:r>
              <a:rPr lang="en-US" altLang="es-PE" sz="1531" dirty="0">
                <a:latin typeface="Consolas" charset="0"/>
                <a:ea typeface="Consolas" charset="0"/>
                <a:cs typeface="Consolas" charset="0"/>
              </a:rPr>
              <a:t>)</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a lot of other code</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r>
              <a:rPr lang="en-US" altLang="es-PE" sz="1531" dirty="0">
                <a:solidFill>
                  <a:srgbClr val="4E8F00"/>
                </a:solidFill>
                <a:latin typeface="Consolas" charset="0"/>
                <a:ea typeface="Consolas" charset="0"/>
                <a:cs typeface="Consolas" charset="0"/>
              </a:rPr>
              <a:t>// more code here, then</a:t>
            </a:r>
          </a:p>
          <a:p>
            <a:pPr eaLnBrk="1" hangingPunct="1">
              <a:buFontTx/>
              <a:buNone/>
            </a:pPr>
            <a:r>
              <a:rPr lang="en-US" altLang="es-PE" sz="1531" dirty="0">
                <a:latin typeface="Consolas" charset="0"/>
                <a:ea typeface="Consolas" charset="0"/>
                <a:cs typeface="Consolas" charset="0"/>
              </a:rPr>
              <a:t>READ userNum1</a:t>
            </a:r>
          </a:p>
          <a:p>
            <a:pPr eaLnBrk="1" hangingPunct="1">
              <a:buFontTx/>
              <a:buNone/>
            </a:pPr>
            <a:r>
              <a:rPr lang="en-US" altLang="es-PE" sz="1531" dirty="0">
                <a:latin typeface="Consolas" charset="0"/>
                <a:ea typeface="Consolas" charset="0"/>
                <a:cs typeface="Consolas" charset="0"/>
              </a:rPr>
              <a:t>READ userNum2</a:t>
            </a:r>
          </a:p>
          <a:p>
            <a:pPr eaLnBrk="1" hangingPunct="1">
              <a:buFontTx/>
              <a:buNone/>
            </a:pPr>
            <a:r>
              <a:rPr lang="en-US" altLang="es-PE" sz="1531" dirty="0">
                <a:latin typeface="Consolas" charset="0"/>
                <a:ea typeface="Consolas" charset="0"/>
                <a:cs typeface="Consolas" charset="0"/>
              </a:rPr>
              <a:t>average = (userNum1 + userNum2) / 2</a:t>
            </a:r>
          </a:p>
          <a:p>
            <a:pPr eaLnBrk="1" hangingPunct="1">
              <a:buFontTx/>
              <a:buNone/>
            </a:pPr>
            <a:endParaRPr lang="en-US" altLang="es-PE" sz="1531" dirty="0">
              <a:latin typeface="Consolas" charset="0"/>
              <a:ea typeface="Consolas" charset="0"/>
              <a:cs typeface="Consolas" charset="0"/>
            </a:endParaRPr>
          </a:p>
        </p:txBody>
      </p:sp>
      <p:sp>
        <p:nvSpPr>
          <p:cNvPr id="4" name="Rectangle 4"/>
          <p:cNvSpPr>
            <a:spLocks noChangeArrowheads="1"/>
          </p:cNvSpPr>
          <p:nvPr/>
        </p:nvSpPr>
        <p:spPr bwMode="auto">
          <a:xfrm>
            <a:off x="685800" y="1905000"/>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6" name="Rectangle 4"/>
          <p:cNvSpPr>
            <a:spLocks noChangeArrowheads="1"/>
          </p:cNvSpPr>
          <p:nvPr/>
        </p:nvSpPr>
        <p:spPr bwMode="auto">
          <a:xfrm>
            <a:off x="684943" y="3470236"/>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7" name="Rectangle 4"/>
          <p:cNvSpPr>
            <a:spLocks noChangeArrowheads="1"/>
          </p:cNvSpPr>
          <p:nvPr/>
        </p:nvSpPr>
        <p:spPr bwMode="auto">
          <a:xfrm>
            <a:off x="683231" y="4999373"/>
            <a:ext cx="3962400" cy="12539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ahoma" charset="0"/>
              </a:defRPr>
            </a:lvl1pPr>
            <a:lvl2pPr marL="742950" indent="-285750" eaLnBrk="0" hangingPunct="0">
              <a:defRPr sz="1200">
                <a:solidFill>
                  <a:schemeClr val="tx1"/>
                </a:solidFill>
                <a:latin typeface="Tahoma" charset="0"/>
              </a:defRPr>
            </a:lvl2pPr>
            <a:lvl3pPr marL="1143000" indent="-228600" eaLnBrk="0" hangingPunct="0">
              <a:defRPr sz="1200">
                <a:solidFill>
                  <a:schemeClr val="tx1"/>
                </a:solidFill>
                <a:latin typeface="Tahoma" charset="0"/>
              </a:defRPr>
            </a:lvl3pPr>
            <a:lvl4pPr marL="1600200" indent="-228600" eaLnBrk="0" hangingPunct="0">
              <a:defRPr sz="1200">
                <a:solidFill>
                  <a:schemeClr val="tx1"/>
                </a:solidFill>
                <a:latin typeface="Tahoma" charset="0"/>
              </a:defRPr>
            </a:lvl4pPr>
            <a:lvl5pPr marL="2057400" indent="-228600" eaLnBrk="0" hangingPunct="0">
              <a:defRPr sz="1200">
                <a:solidFill>
                  <a:schemeClr val="tx1"/>
                </a:solidFill>
                <a:latin typeface="Tahoma" charset="0"/>
              </a:defRPr>
            </a:lvl5pPr>
            <a:lvl6pPr marL="2514600" indent="-228600" eaLnBrk="0" fontAlgn="base" hangingPunct="0">
              <a:spcBef>
                <a:spcPct val="0"/>
              </a:spcBef>
              <a:spcAft>
                <a:spcPct val="0"/>
              </a:spcAft>
              <a:defRPr sz="1200">
                <a:solidFill>
                  <a:schemeClr val="tx1"/>
                </a:solidFill>
                <a:latin typeface="Tahoma" charset="0"/>
              </a:defRPr>
            </a:lvl6pPr>
            <a:lvl7pPr marL="2971800" indent="-228600" eaLnBrk="0" fontAlgn="base" hangingPunct="0">
              <a:spcBef>
                <a:spcPct val="0"/>
              </a:spcBef>
              <a:spcAft>
                <a:spcPct val="0"/>
              </a:spcAft>
              <a:defRPr sz="1200">
                <a:solidFill>
                  <a:schemeClr val="tx1"/>
                </a:solidFill>
                <a:latin typeface="Tahoma" charset="0"/>
              </a:defRPr>
            </a:lvl7pPr>
            <a:lvl8pPr marL="3429000" indent="-228600" eaLnBrk="0" fontAlgn="base" hangingPunct="0">
              <a:spcBef>
                <a:spcPct val="0"/>
              </a:spcBef>
              <a:spcAft>
                <a:spcPct val="0"/>
              </a:spcAft>
              <a:defRPr sz="1200">
                <a:solidFill>
                  <a:schemeClr val="tx1"/>
                </a:solidFill>
                <a:latin typeface="Tahoma" charset="0"/>
              </a:defRPr>
            </a:lvl8pPr>
            <a:lvl9pPr marL="3886200" indent="-228600" eaLnBrk="0" fontAlgn="base" hangingPunct="0">
              <a:spcBef>
                <a:spcPct val="0"/>
              </a:spcBef>
              <a:spcAft>
                <a:spcPct val="0"/>
              </a:spcAft>
              <a:defRPr sz="1200">
                <a:solidFill>
                  <a:schemeClr val="tx1"/>
                </a:solidFill>
                <a:latin typeface="Tahoma" charset="0"/>
              </a:defRPr>
            </a:lvl9pPr>
          </a:lstStyle>
          <a:p>
            <a:pPr eaLnBrk="1" hangingPunct="1"/>
            <a:endParaRPr lang="es-PE" altLang="en-US" sz="1837"/>
          </a:p>
        </p:txBody>
      </p:sp>
      <p:sp>
        <p:nvSpPr>
          <p:cNvPr id="8" name="Line 17"/>
          <p:cNvSpPr>
            <a:spLocks noChangeShapeType="1"/>
          </p:cNvSpPr>
          <p:nvPr/>
        </p:nvSpPr>
        <p:spPr bwMode="auto">
          <a:xfrm>
            <a:off x="4645631" y="2450054"/>
            <a:ext cx="916970" cy="796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17"/>
          <p:cNvSpPr>
            <a:spLocks noChangeShapeType="1"/>
          </p:cNvSpPr>
          <p:nvPr/>
        </p:nvSpPr>
        <p:spPr bwMode="auto">
          <a:xfrm flipV="1">
            <a:off x="4657616" y="4038600"/>
            <a:ext cx="904984" cy="7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7"/>
          <p:cNvSpPr>
            <a:spLocks noChangeShapeType="1"/>
          </p:cNvSpPr>
          <p:nvPr/>
        </p:nvSpPr>
        <p:spPr bwMode="auto">
          <a:xfrm flipV="1">
            <a:off x="4645629" y="4838241"/>
            <a:ext cx="916971" cy="8178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TextBox 1"/>
          <p:cNvSpPr txBox="1"/>
          <p:nvPr/>
        </p:nvSpPr>
        <p:spPr>
          <a:xfrm>
            <a:off x="5657635" y="3554477"/>
            <a:ext cx="33528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hangingPunct="1">
              <a:buFontTx/>
              <a:buNone/>
            </a:pPr>
            <a:r>
              <a:rPr lang="en-US" altLang="es-PE" sz="1400" dirty="0">
                <a:latin typeface="Consolas" charset="0"/>
                <a:ea typeface="Consolas" charset="0"/>
                <a:cs typeface="Consolas" charset="0"/>
              </a:rPr>
              <a:t>READ userNum1</a:t>
            </a:r>
          </a:p>
          <a:p>
            <a:pPr eaLnBrk="1" hangingPunct="1">
              <a:buFontTx/>
              <a:buNone/>
            </a:pPr>
            <a:r>
              <a:rPr lang="en-US" altLang="es-PE" sz="1400" dirty="0">
                <a:latin typeface="Consolas" charset="0"/>
                <a:ea typeface="Consolas" charset="0"/>
                <a:cs typeface="Consolas" charset="0"/>
              </a:rPr>
              <a:t>READ userNum2</a:t>
            </a:r>
          </a:p>
          <a:p>
            <a:pPr eaLnBrk="1" hangingPunct="1">
              <a:buFontTx/>
              <a:buNone/>
            </a:pPr>
            <a:r>
              <a:rPr lang="en-US" altLang="es-PE" sz="1400" dirty="0">
                <a:latin typeface="Consolas" charset="0"/>
                <a:ea typeface="Consolas" charset="0"/>
                <a:cs typeface="Consolas" charset="0"/>
              </a:rPr>
              <a:t>average=(userNum1 + userNum2)/2</a:t>
            </a:r>
          </a:p>
          <a:p>
            <a:endParaRPr lang="en-US" sz="1400" dirty="0"/>
          </a:p>
        </p:txBody>
      </p:sp>
      <p:sp>
        <p:nvSpPr>
          <p:cNvPr id="3" name="TextBox 2"/>
          <p:cNvSpPr txBox="1"/>
          <p:nvPr/>
        </p:nvSpPr>
        <p:spPr>
          <a:xfrm>
            <a:off x="6096000" y="3109871"/>
            <a:ext cx="1377300" cy="369332"/>
          </a:xfrm>
          <a:prstGeom prst="rect">
            <a:avLst/>
          </a:prstGeom>
          <a:noFill/>
        </p:spPr>
        <p:txBody>
          <a:bodyPr wrap="none" rtlCol="0">
            <a:spAutoFit/>
          </a:bodyPr>
          <a:lstStyle/>
          <a:p>
            <a:r>
              <a:rPr lang="en-US" dirty="0" err="1">
                <a:solidFill>
                  <a:srgbClr val="FF0000"/>
                </a:solidFill>
              </a:rPr>
              <a:t>myFunction</a:t>
            </a:r>
            <a:endParaRPr lang="en-US" dirty="0">
              <a:solidFill>
                <a:srgbClr val="FF0000"/>
              </a:solidFill>
            </a:endParaRPr>
          </a:p>
        </p:txBody>
      </p:sp>
      <p:sp>
        <p:nvSpPr>
          <p:cNvPr id="12" name="TextBox 11">
            <a:extLst>
              <a:ext uri="{FF2B5EF4-FFF2-40B4-BE49-F238E27FC236}">
                <a16:creationId xmlns:a16="http://schemas.microsoft.com/office/drawing/2014/main" id="{FE723778-E226-5242-B95E-9AEE4913237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13" name="Rectangle 12" title="Pseudo code logo">
            <a:extLst>
              <a:ext uri="{FF2B5EF4-FFF2-40B4-BE49-F238E27FC236}">
                <a16:creationId xmlns:a16="http://schemas.microsoft.com/office/drawing/2014/main" id="{372B0683-7931-8649-A672-71D4814BD68F}"/>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5953518"/>
      </p:ext>
    </p:extLst>
  </p:cSld>
  <p:clrMapOvr>
    <a:masterClrMapping/>
  </p:clrMapOvr>
</p:sld>
</file>

<file path=ppt/theme/theme1.xml><?xml version="1.0" encoding="utf-8"?>
<a:theme xmlns:a="http://schemas.openxmlformats.org/drawingml/2006/main" name="PPT2_16to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PPT2_16to9</Template>
  <TotalTime>12281</TotalTime>
  <Words>5047</Words>
  <Application>Microsoft Macintosh PowerPoint</Application>
  <PresentationFormat>On-screen Show (4:3)</PresentationFormat>
  <Paragraphs>1133</Paragraphs>
  <Slides>67</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8" baseType="lpstr">
      <vt:lpstr>Arial</vt:lpstr>
      <vt:lpstr>Arial Black</vt:lpstr>
      <vt:lpstr>Calibri</vt:lpstr>
      <vt:lpstr>Calibri Light</vt:lpstr>
      <vt:lpstr>Consolas</vt:lpstr>
      <vt:lpstr>Courier New</vt:lpstr>
      <vt:lpstr>Monotype Sorts</vt:lpstr>
      <vt:lpstr>Tahoma</vt:lpstr>
      <vt:lpstr>Times New Roman</vt:lpstr>
      <vt:lpstr>PPT2_16to9</vt:lpstr>
      <vt:lpstr>Picture</vt:lpstr>
      <vt:lpstr>Module 6 – Part 1 </vt:lpstr>
      <vt:lpstr>Overview</vt:lpstr>
      <vt:lpstr>Terminology</vt:lpstr>
      <vt:lpstr>Also Known As…</vt:lpstr>
      <vt:lpstr>Why have functions?</vt:lpstr>
      <vt:lpstr>Look! This code is the same!</vt:lpstr>
      <vt:lpstr>Instead of Repeating Code</vt:lpstr>
      <vt:lpstr>Create a Function Instead</vt:lpstr>
      <vt:lpstr>Give the Function a Name</vt:lpstr>
      <vt:lpstr>Then Call the Function Instead</vt:lpstr>
      <vt:lpstr>What have we done?</vt:lpstr>
      <vt:lpstr>“Modularizing” Code</vt:lpstr>
      <vt:lpstr>What is a Method?</vt:lpstr>
      <vt:lpstr>Defining Methods</vt:lpstr>
      <vt:lpstr>Header/Body Example</vt:lpstr>
      <vt:lpstr>Method Signature</vt:lpstr>
      <vt:lpstr>Method Signature</vt:lpstr>
      <vt:lpstr>The return type</vt:lpstr>
      <vt:lpstr>Figure out the return type</vt:lpstr>
      <vt:lpstr>Figure out the return type</vt:lpstr>
      <vt:lpstr>The Method’s Name</vt:lpstr>
      <vt:lpstr>Scope of Variables (or “who can see what”)</vt:lpstr>
      <vt:lpstr>Technically Speaking…</vt:lpstr>
      <vt:lpstr>Parameters</vt:lpstr>
      <vt:lpstr>More on Parameters</vt:lpstr>
      <vt:lpstr>Find the Return Type and Parameters</vt:lpstr>
      <vt:lpstr>Getting the Method to Work for You</vt:lpstr>
      <vt:lpstr>Example (always start at main)</vt:lpstr>
      <vt:lpstr>Example (declare variables)</vt:lpstr>
      <vt:lpstr>Example (declare variables)</vt:lpstr>
      <vt:lpstr>Example</vt:lpstr>
      <vt:lpstr>Example (call the function)</vt:lpstr>
      <vt:lpstr>Example (data passing)</vt:lpstr>
      <vt:lpstr>Example (main falls asleep)</vt:lpstr>
      <vt:lpstr>Example (function is doin’ its thing)</vt:lpstr>
      <vt:lpstr>Example (function finishes and passes info back)</vt:lpstr>
      <vt:lpstr>Example (main wakes back up; average sleeps)</vt:lpstr>
      <vt:lpstr>Example (re-using the average function with num3 and num1)</vt:lpstr>
      <vt:lpstr>Example (re-using the average function with num3 and num1)</vt:lpstr>
      <vt:lpstr>Example (main asleep, function awake)</vt:lpstr>
      <vt:lpstr>Example (function doin’ it again)</vt:lpstr>
      <vt:lpstr>Example (function doin’ it again)</vt:lpstr>
      <vt:lpstr>Example (main wakes back up; average sleeps)</vt:lpstr>
      <vt:lpstr>Another Quick Example (void return types)</vt:lpstr>
      <vt:lpstr>Another Quick Example (declare variables)</vt:lpstr>
      <vt:lpstr>Another Quick Example (initialize variables)</vt:lpstr>
      <vt:lpstr>Another Quick Example (call the function)</vt:lpstr>
      <vt:lpstr>Another Quick Example (data passing)</vt:lpstr>
      <vt:lpstr>Another Quick Example (function does its thing; main asleep)</vt:lpstr>
      <vt:lpstr>Another Quick Example (function does its thing; main asleep)</vt:lpstr>
      <vt:lpstr>Another Quick Example (function is done)</vt:lpstr>
      <vt:lpstr>Another Quick Example (function falls asleep; main awake)</vt:lpstr>
      <vt:lpstr>In-class Problem</vt:lpstr>
      <vt:lpstr>Psuedocode - A Bad Solution (where is the repeated code?)</vt:lpstr>
      <vt:lpstr>PowerPoint Presentation</vt:lpstr>
      <vt:lpstr>Java Example – Method Sum</vt:lpstr>
      <vt:lpstr>C# Example – Method Sum</vt:lpstr>
      <vt:lpstr>C++ Example – Method Sum</vt:lpstr>
      <vt:lpstr>Next Problem</vt:lpstr>
      <vt:lpstr>Psuedocode - Method Max</vt:lpstr>
      <vt:lpstr>PowerPoint Presentation</vt:lpstr>
      <vt:lpstr>The Runtime Stack</vt:lpstr>
      <vt:lpstr>Call Stacks </vt:lpstr>
      <vt:lpstr>Overloading Methods</vt:lpstr>
      <vt:lpstr>PowerPoint Presentation</vt:lpstr>
      <vt:lpstr>Final Rules</vt:lpstr>
      <vt:lpstr>End of Module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CSE1301</dc:title>
  <dc:creator>Jon Preston</dc:creator>
  <cp:lastModifiedBy>Jeff Chastine</cp:lastModifiedBy>
  <cp:revision>331</cp:revision>
  <dcterms:created xsi:type="dcterms:W3CDTF">2017-03-19T10:32:05Z</dcterms:created>
  <dcterms:modified xsi:type="dcterms:W3CDTF">2020-08-19T15:09:22Z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2012-04-21T00:00:00Z</vt:filetime>
  </property>
  <property fmtid="{D5CDD505-2E9C-101B-9397-08002B2CF9AE}" pid="3" name="LastSaved">
    <vt:filetime>2017-03-19T00:00:00Z</vt:filetime>
  </property>
</Properties>
</file>