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3"/>
  </p:notesMasterIdLst>
  <p:handoutMasterIdLst>
    <p:handoutMasterId r:id="rId24"/>
  </p:handoutMasterIdLst>
  <p:sldIdLst>
    <p:sldId id="420" r:id="rId2"/>
    <p:sldId id="257" r:id="rId3"/>
    <p:sldId id="421" r:id="rId4"/>
    <p:sldId id="428" r:id="rId5"/>
    <p:sldId id="423" r:id="rId6"/>
    <p:sldId id="422" r:id="rId7"/>
    <p:sldId id="427" r:id="rId8"/>
    <p:sldId id="426" r:id="rId9"/>
    <p:sldId id="424" r:id="rId10"/>
    <p:sldId id="425" r:id="rId11"/>
    <p:sldId id="429" r:id="rId12"/>
    <p:sldId id="430" r:id="rId13"/>
    <p:sldId id="431" r:id="rId14"/>
    <p:sldId id="434" r:id="rId15"/>
    <p:sldId id="433" r:id="rId16"/>
    <p:sldId id="432" r:id="rId17"/>
    <p:sldId id="435" r:id="rId18"/>
    <p:sldId id="436" r:id="rId19"/>
    <p:sldId id="437" r:id="rId20"/>
    <p:sldId id="438" r:id="rId21"/>
    <p:sldId id="439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4" autoAdjust="0"/>
    <p:restoredTop sz="94705" autoAdjust="0"/>
  </p:normalViewPr>
  <p:slideViewPr>
    <p:cSldViewPr>
      <p:cViewPr varScale="1">
        <p:scale>
          <a:sx n="156" d="100"/>
          <a:sy n="156" d="100"/>
        </p:scale>
        <p:origin x="200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99E5-986C-6B48-BC8A-CF180E66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5FD1-974F-7445-A936-A5034342E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37E63E9-B253-B94A-AE48-028EF49232FD}" type="datetimeFigureOut">
              <a:rPr lang="en-US" altLang="en-US"/>
              <a:pPr/>
              <a:t>10/9/20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B798-64B0-7F47-A55E-F9BC3145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4466-60F4-FA4E-976C-9BE1D9D0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4B74D7-9A97-8F44-817C-D7C96673C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3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CCC02D-07F9-CD45-8D94-FCD50266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F332-B4E1-5E4B-9E57-0134CF6F53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C3EF90-FCF5-CC41-9A5A-15A8F83B20D0}" type="datetimeFigureOut">
              <a:rPr lang="en-US" altLang="en-US"/>
              <a:pPr/>
              <a:t>10/9/20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EDE843-E0E6-FF41-BE32-C980B12CB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D7777-8761-3248-B860-370D6023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59C-E359-024D-B379-31D7A859E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405E-12E8-5D48-8832-AA448DD7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5043E83-1B97-CD47-9A6A-7D3D30D0D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2CC35A4E-4F23-134B-9DEB-4F029E473A86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90F4C23C-58C8-A244-9FB3-B88DC40AE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7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CAFF-07BA-B341-BFDC-BCA74E3CABDC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FF2D-4CD6-1B46-8F18-5DAA9327A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42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098-F60A-5F4A-B137-B49E18113946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8DA9-40A8-6A47-B878-741D3658D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9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5A6F-C9AE-AF4D-BACF-BC80938FD829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3DF5-809C-8343-9FA5-D2B089C34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2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4CD5-1E61-4441-A209-B298036EC71F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DC1-3DC0-B342-AF31-EB0B20E5F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704-E068-5B43-AAA3-725F5C3FD171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E622-A858-F44F-AF52-2A0F9B6C3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19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1EA-B40B-4B46-9C22-AD0935635CD1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3CE4-681A-5644-AC7E-81EA8FA89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77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0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6DC-E33F-C14B-9163-D6281A6F4408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D577-89CF-C84C-97D4-7A07F6F97B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66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6638-88BF-844D-8A5A-0477AB8B2C5F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9C6-0057-DE44-B5C9-1D0699C4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2BAF-A579-1B4F-90C0-E66E858B50AF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EA0-40AC-B443-9D2C-89A59ABC4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5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860" y="1325105"/>
            <a:ext cx="7543800" cy="28527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Module 6</a:t>
            </a:r>
            <a:br>
              <a:rPr lang="en-US" altLang="en-US" sz="4400" b="1" dirty="0"/>
            </a:br>
            <a:r>
              <a:rPr lang="en-US" altLang="en-US" sz="4400" b="1" dirty="0"/>
              <a:t>Strings and Math Libraries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04A90-48D9-4199-BE5F-ECB92E95CD88}" type="datetime1">
              <a:rPr lang="en-US" altLang="en-US"/>
              <a:pPr>
                <a:defRPr/>
              </a:pPr>
              <a:t>10/9/20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CSE 1321 Module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293E0-D922-E940-94B0-6C053201796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6987" y="40177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59" y="1432173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3" y="2835357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F07450AF-B11C-3F42-AFE3-712213169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4004548"/>
            <a:ext cx="780254" cy="8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02FE-2FAA-A846-BD97-76BF2CDC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14F6-85CC-764D-89B7-194BC7E3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C# and 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yourStr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65D8-03D2-E74F-89C1-EEF0284C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D90E-9731-C842-8A7C-C5EBB064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AAEE-17F2-6049-A690-F85672B6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02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2F-D965-2549-BC1C-CB7BCBF4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Part of a String</a:t>
            </a:r>
            <a:br>
              <a:rPr lang="en-US" dirty="0"/>
            </a:br>
            <a:r>
              <a:rPr lang="en-US" sz="1600" dirty="0"/>
              <a:t>Again, note the difference in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C519-6582-9B4B-810A-E651DE17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6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myStr.replace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Hello, Bob!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myStr.Replace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Hello, Bob!</a:t>
            </a:r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s1.replace(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s2)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Hello, </a:t>
            </a:r>
            <a:r>
              <a:rPr lang="en-US" sz="1600" dirty="0" err="1">
                <a:solidFill>
                  <a:srgbClr val="9A9A9A"/>
                </a:solidFill>
                <a:latin typeface="Menlo" panose="020B0609030804020204" pitchFamily="49" charset="0"/>
              </a:rPr>
              <a:t>Bob</a:t>
            </a:r>
            <a:r>
              <a:rPr lang="en-US" sz="1600" dirty="0" err="1">
                <a:solidFill>
                  <a:srgbClr val="9A9A9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ld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!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6D4F-3C90-0840-BB6F-9206FBD5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3081-F773-9446-8753-BE057F5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1223-A240-1641-AC21-F640932B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5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8408-302A-374A-8605-893B7847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String Contains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59CA-D654-3546-8CA5-3E653962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48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"lo"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(s1.contains(s2))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"Found at: 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+ s1.indexOf(s2));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//3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"lo"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(s1.Contains(s2))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"Found at: 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+s1.IndexOf(s2));   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3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"lo"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(s1.find(s2) != string::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npos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"Found </a:t>
            </a:r>
            <a:r>
              <a:rPr lang="en-US" sz="1600" dirty="0" err="1">
                <a:solidFill>
                  <a:srgbClr val="900112"/>
                </a:solidFill>
                <a:latin typeface="Menlo" panose="020B0609030804020204" pitchFamily="49" charset="0"/>
              </a:rPr>
              <a:t>substr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 at 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s1.find(s2)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3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4E69-1E6B-6C47-A79F-6C8BAD5E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9A08-A830-8D45-A0EB-C7A934D6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0582-106B-C64E-8544-6F8872A6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10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4541-60AC-2C4F-A47A-F7FCFF7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using a “Delimiter”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F48-ED32-4748-ABEC-8A3F9D8C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"A,B,C,D"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String[] tokens = s1.split(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tokens.length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(tokens[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]);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85A3-D88A-1F4E-96ED-5F63A7A2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588F-043E-E14D-A49A-0FE552A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2C57-B697-FB45-99B8-8598B0E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6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4541-60AC-2C4F-A47A-F7FCFF7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using a “Delimiter”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F48-ED32-4748-ABEC-8A3F9D8C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"A,B,C,D"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[] tokens = s1.Split(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tokens.Length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(tokens[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85A3-D88A-1F4E-96ED-5F63A7A2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588F-043E-E14D-A49A-0FE552A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2C57-B697-FB45-99B8-8598B0E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4541-60AC-2C4F-A47A-F7FCFF7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using a “Delimiter”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0F48-ED32-4748-ABEC-8A3F9D8C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"A,B,C,D"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pos = 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((pos = s1.find(s2)) != std::string::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npos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string token = s1.substr(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pos);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token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s1.erase(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pos + s2.length());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s1 &lt;&lt; std::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// Note: you can also use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strtok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 in 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85A3-D88A-1F4E-96ED-5F63A7A2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588F-043E-E14D-A49A-0FE552A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2C57-B697-FB45-99B8-8598B0E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44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562C-3D33-E648-B2E4-BF79D542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C++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B6FE-2F04-5F4E-A680-22B2456D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library is lacking in string methods</a:t>
            </a:r>
          </a:p>
          <a:p>
            <a:endParaRPr lang="en-US" sz="2400" dirty="0"/>
          </a:p>
          <a:p>
            <a:r>
              <a:rPr lang="en-US" sz="2400" dirty="0"/>
              <a:t>You often have to </a:t>
            </a:r>
            <a:r>
              <a:rPr lang="en-US" sz="2400" u="sng" dirty="0"/>
              <a:t>build your own</a:t>
            </a:r>
            <a:r>
              <a:rPr lang="en-US" sz="2400" dirty="0"/>
              <a:t> using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4210-A3DB-D54C-ACB7-644ADA4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9FA3-D796-9542-A13B-B1CF35D2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4A00-623B-7940-82DE-463C452A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0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96F8-CD0A-5F41-9AC9-25BEC10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7658-B3F2-1F4C-A9AE-E686CD55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C++, you use plain function calls</a:t>
            </a:r>
          </a:p>
          <a:p>
            <a:endParaRPr lang="en-US" sz="2800" dirty="0"/>
          </a:p>
          <a:p>
            <a:r>
              <a:rPr lang="en-US" sz="2800" dirty="0"/>
              <a:t>In Java and C#, you’ll use the Math “class” (later)</a:t>
            </a:r>
          </a:p>
          <a:p>
            <a:pPr lvl="1"/>
            <a:r>
              <a:rPr lang="en-US" sz="2400" dirty="0"/>
              <a:t>Calls to functions will start with the class name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Math.min</a:t>
            </a:r>
            <a:r>
              <a:rPr lang="en-US" sz="2400" dirty="0"/>
              <a:t>( );</a:t>
            </a:r>
          </a:p>
          <a:p>
            <a:pPr lvl="1"/>
            <a:endParaRPr lang="en-US" sz="2400" dirty="0"/>
          </a:p>
          <a:p>
            <a:r>
              <a:rPr lang="en-US" sz="2800" dirty="0"/>
              <a:t>The methods in the Math class are static, meaning:</a:t>
            </a:r>
          </a:p>
          <a:p>
            <a:pPr lvl="1"/>
            <a:r>
              <a:rPr lang="en-US" sz="2400" dirty="0"/>
              <a:t>You never have to create a variable of type Math</a:t>
            </a:r>
          </a:p>
          <a:p>
            <a:pPr lvl="1"/>
            <a:r>
              <a:rPr lang="en-US" sz="2400" dirty="0"/>
              <a:t>This won’t make sense until we cover 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7510-A283-3642-A789-04D62DA1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E1C0-D65C-DF4C-9495-A2B8714E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751C-802E-BE4B-BE40-21F4466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35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5108-D841-034A-8106-2D6CFD3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A8E0-0FC4-0C4D-B7D3-F8A68929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576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900112"/>
                </a:solidFill>
                <a:latin typeface="Menlo" panose="020B0609030804020204" pitchFamily="49" charset="0"/>
              </a:rPr>
              <a:t>iostream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900112"/>
                </a:solidFill>
                <a:latin typeface="Menlo" panose="020B0609030804020204" pitchFamily="49" charset="0"/>
              </a:rPr>
              <a:t>cmath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std;</a:t>
            </a:r>
            <a:endParaRPr lang="en-US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abs(-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sqrt(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7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min 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3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ceil(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floor(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pow(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64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sin(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3.14159265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1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4BCA-0CA3-6344-ACBB-7311A429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D016-DD41-B744-924A-0BDB6BD1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BB61-3287-6C4A-A73A-5A6937F1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0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EEE6-B5D6-824D-BBD1-C422B1D2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EF8B-8631-9D43-9D8C-E29A7FF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 (String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7.0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3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Math.ceil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5.0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Math.floor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4.0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Math.pow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64.0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Math.sin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3.14159265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1.0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4AAE-C457-0644-8FB1-C0A65818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93B7-511E-0147-B1C1-856B0E4D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9109-3B3D-9E4D-BE51-855428BE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8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lIns="0" tIns="199135" rIns="0" bIns="0" rtlCol="0">
            <a:noAutofit/>
          </a:bodyPr>
          <a:lstStyle/>
          <a:p>
            <a:pPr marL="12700" eaLnBrk="1" fontAlgn="auto" hangingPunct="1">
              <a:lnSpc>
                <a:spcPts val="5235"/>
              </a:lnSpc>
              <a:spcAft>
                <a:spcPts val="0"/>
              </a:spcAft>
              <a:defRPr/>
            </a:pPr>
            <a:r>
              <a:rPr lang="en-US" sz="4000" b="1" spc="-49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 b="1" dirty="0"/>
              <a:t>Topics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2C4E-D9E2-454D-B108-13D3569D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Common String methods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The Math library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800" dirty="0"/>
              <a:t> Static methods (introduction)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BC54BB-66C3-48E1-B0EE-6D6190BFD002}" type="datetime1">
              <a:rPr lang="en-US"/>
              <a:pPr>
                <a:defRPr/>
              </a:pPr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8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B68930-76D6-47AD-895B-CA1322B5FD6D}" type="slidenum">
              <a:rPr lang="en-US" altLang="en-US" sz="9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4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C31-0ECA-D441-B91A-6B86038C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F9F3-4D01-A047-9A61-A8DFE636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6D"/>
                </a:solidFill>
                <a:latin typeface="Menlo" panose="020B0609030804020204" pitchFamily="49" charset="0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00006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Example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 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7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3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Math.Ceiling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5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Math.Floor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4.9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Math.Pow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 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prints 64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Math.Sin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3.14159265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13784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dirty="0">
                <a:solidFill>
                  <a:srgbClr val="9A9A9A"/>
                </a:solidFill>
                <a:latin typeface="Menlo" panose="020B0609030804020204" pitchFamily="49" charset="0"/>
              </a:rPr>
              <a:t>// 1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F85E-1A86-694C-8087-312598E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4FE2-BACC-4B41-83DF-BBE7403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4B9C-7DDF-F54F-8A75-86257B3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183-39F6-9843-8D6D-8DCD5F58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B12F-C0AF-6A48-BD69-090F6A1D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Working with strings can be difficult, but there are libraries to help</a:t>
            </a:r>
          </a:p>
          <a:p>
            <a:endParaRPr lang="en-US" sz="2400" dirty="0"/>
          </a:p>
          <a:p>
            <a:r>
              <a:rPr lang="en-US" sz="2400" dirty="0"/>
              <a:t>The functions behave differently in different languages</a:t>
            </a:r>
          </a:p>
          <a:p>
            <a:endParaRPr lang="en-US" sz="2400" dirty="0"/>
          </a:p>
          <a:p>
            <a:r>
              <a:rPr lang="en-US" sz="2400" dirty="0"/>
              <a:t>Most languages have a good math library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3580-0695-934C-8DBE-4654C03A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B562-3E2C-7B46-B232-A154735C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E366-3079-0341-8FB5-895D5D45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28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D095-C19D-8445-AE26-E19686E7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CEF-7E5C-204F-9F61-3FAD205F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51339"/>
          </a:xfrm>
        </p:spPr>
        <p:txBody>
          <a:bodyPr>
            <a:normAutofit/>
          </a:bodyPr>
          <a:lstStyle/>
          <a:p>
            <a:r>
              <a:rPr lang="en-US" sz="2400" dirty="0"/>
              <a:t>Working with strings is critical to data processing</a:t>
            </a:r>
          </a:p>
          <a:p>
            <a:endParaRPr lang="en-US" sz="2000" dirty="0"/>
          </a:p>
          <a:p>
            <a:r>
              <a:rPr lang="en-US" sz="2400" dirty="0"/>
              <a:t>Strings come with a lot of built-in methods</a:t>
            </a:r>
          </a:p>
          <a:p>
            <a:endParaRPr lang="en-US" sz="2400" dirty="0"/>
          </a:p>
          <a:p>
            <a:r>
              <a:rPr lang="en-US" sz="2400" dirty="0"/>
              <a:t>Sometimes </a:t>
            </a:r>
            <a:r>
              <a:rPr lang="en-US" sz="2400" u="sng" dirty="0"/>
              <a:t>behave differently</a:t>
            </a:r>
            <a:r>
              <a:rPr lang="en-US" sz="2400" dirty="0"/>
              <a:t> across languages</a:t>
            </a:r>
          </a:p>
          <a:p>
            <a:endParaRPr lang="en-US" sz="2400" dirty="0"/>
          </a:p>
          <a:p>
            <a:r>
              <a:rPr lang="en-US" sz="2400" dirty="0"/>
              <a:t>Also, there are </a:t>
            </a:r>
            <a:r>
              <a:rPr lang="en-US" sz="2400" u="sng" dirty="0"/>
              <a:t>multiple versions</a:t>
            </a:r>
            <a:r>
              <a:rPr lang="en-US" sz="2400" dirty="0"/>
              <a:t> of each method depending on how you call them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8BDA-2B65-FB4A-BEF7-EA64876D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A75F-6AF5-484D-8A13-0D4AD690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1B5A4-70A8-794A-95EC-D2B113AF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40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2899-B9A3-F24E-9FC7-B9B8E862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7662-18CB-334D-A416-8D950501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Methods in most languages:</a:t>
            </a:r>
          </a:p>
          <a:p>
            <a:pPr lvl="1"/>
            <a:r>
              <a:rPr lang="en-US" sz="2100" dirty="0"/>
              <a:t>Length of a string</a:t>
            </a:r>
          </a:p>
          <a:p>
            <a:pPr lvl="1"/>
            <a:r>
              <a:rPr lang="en-US" sz="2100" dirty="0"/>
              <a:t>Equality with another string</a:t>
            </a:r>
          </a:p>
          <a:p>
            <a:pPr lvl="1"/>
            <a:r>
              <a:rPr lang="en-US" sz="2100" dirty="0"/>
              <a:t>Accessing individual characters</a:t>
            </a:r>
          </a:p>
          <a:p>
            <a:pPr lvl="1"/>
            <a:r>
              <a:rPr lang="en-US" sz="2100" dirty="0"/>
              <a:t>Concatenation (adding strings)</a:t>
            </a:r>
          </a:p>
          <a:p>
            <a:pPr lvl="1"/>
            <a:r>
              <a:rPr lang="en-US" sz="2100" dirty="0"/>
              <a:t>Extracting substrings</a:t>
            </a:r>
          </a:p>
          <a:p>
            <a:pPr lvl="1"/>
            <a:r>
              <a:rPr lang="en-US" sz="2100" dirty="0"/>
              <a:t>Replacing sections of strings</a:t>
            </a:r>
          </a:p>
          <a:p>
            <a:pPr lvl="1"/>
            <a:r>
              <a:rPr lang="en-US" sz="2100" dirty="0"/>
              <a:t>Trimming leading/trailing whitespace</a:t>
            </a:r>
          </a:p>
          <a:p>
            <a:pPr lvl="1"/>
            <a:r>
              <a:rPr lang="en-US" sz="2100" dirty="0"/>
              <a:t>Contains a character or another string</a:t>
            </a:r>
          </a:p>
          <a:p>
            <a:pPr lvl="1"/>
            <a:r>
              <a:rPr lang="en-US" sz="2100" dirty="0"/>
              <a:t>Splitting a string into pieces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5466-D40B-C34D-8048-12575C6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0860-B62B-A742-B5F4-9AEBAF56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2582-E6FA-1442-840B-6AE5EA5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4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B65-BF76-6C45-91D7-2A48742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C035-9EBD-9149-8B17-5A09F4F2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1"/>
            <a:ext cx="7886700" cy="4576764"/>
          </a:xfrm>
        </p:spPr>
        <p:txBody>
          <a:bodyPr/>
          <a:lstStyle/>
          <a:p>
            <a:r>
              <a:rPr lang="en-US" dirty="0"/>
              <a:t>In C++, you can also code in C</a:t>
            </a:r>
          </a:p>
          <a:p>
            <a:r>
              <a:rPr lang="en-US" dirty="0"/>
              <a:t>There are two separate string libraries</a:t>
            </a:r>
          </a:p>
          <a:p>
            <a:pPr lvl="1"/>
            <a:r>
              <a:rPr lang="en-US" dirty="0"/>
              <a:t>One for C (char [ ]) – #include “</a:t>
            </a:r>
            <a:r>
              <a:rPr lang="en-US" dirty="0" err="1"/>
              <a:t>string.h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One for C++ (strings) #include &lt;string&gt;</a:t>
            </a:r>
          </a:p>
          <a:p>
            <a:r>
              <a:rPr lang="en-US" dirty="0"/>
              <a:t>The accomplish similar things</a:t>
            </a:r>
          </a:p>
          <a:p>
            <a:r>
              <a:rPr lang="en-US" dirty="0"/>
              <a:t>Rule: if you’re using a string object, use the methods of the string</a:t>
            </a:r>
          </a:p>
          <a:p>
            <a:r>
              <a:rPr lang="en-US" dirty="0"/>
              <a:t>Rule: if you’re using character arrays, use the C libraries</a:t>
            </a:r>
          </a:p>
          <a:p>
            <a:r>
              <a:rPr lang="en-US" dirty="0"/>
              <a:t>Example of C/C++ string functions:</a:t>
            </a:r>
          </a:p>
          <a:p>
            <a:pPr lvl="1"/>
            <a:r>
              <a:rPr lang="en-US" dirty="0" err="1"/>
              <a:t>strcmp</a:t>
            </a:r>
            <a:r>
              <a:rPr lang="en-US" dirty="0"/>
              <a:t>( ) – compare two strings</a:t>
            </a:r>
          </a:p>
          <a:p>
            <a:pPr lvl="1"/>
            <a:r>
              <a:rPr lang="en-US" dirty="0" err="1"/>
              <a:t>strcat</a:t>
            </a:r>
            <a:r>
              <a:rPr lang="en-US" dirty="0"/>
              <a:t> ( ) – concatenate two strings</a:t>
            </a:r>
          </a:p>
          <a:p>
            <a:pPr lvl="1"/>
            <a:r>
              <a:rPr lang="en-US" dirty="0" err="1"/>
              <a:t>strcpy</a:t>
            </a:r>
            <a:r>
              <a:rPr lang="en-US" dirty="0"/>
              <a:t> ( ) – copy a string</a:t>
            </a:r>
          </a:p>
          <a:p>
            <a:pPr lvl="1"/>
            <a:r>
              <a:rPr lang="en-US" dirty="0" err="1"/>
              <a:t>strlen</a:t>
            </a:r>
            <a:r>
              <a:rPr lang="en-US" dirty="0"/>
              <a:t> ( ) – get the length of a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48523-B4B2-644C-9E5A-5E742013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077E-2755-2746-AB98-C3EF239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24CF-B6D5-EB4E-8773-A4E876FB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4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98B-BE2B-414D-9430-F141646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EC30-72FE-9041-8B2B-EB9F2658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myStr.length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myStr.Length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myStr.length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// 13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5965-C404-7544-B6FE-77220C6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F760-7BC6-D84B-9F15-8E403C77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6FEF-A546-1F47-ADC3-F84D153E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7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79F6-DA20-4A48-9347-56E8B388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1C01-68EB-0044-BC0D-75CE693D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4729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(!s1.equals(s2))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 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"s1 != s2"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(!s1.Equals(s2))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"s1 != s2"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s1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string s2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(s1.compare(s2) != 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"s1 != s2"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BE58-4116-664D-8466-36207504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42CD-DB50-C647-B41F-14BB2EB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04A-CB5A-444D-BE37-5549E6EA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32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266-697E-E74E-9416-FA8CC9FE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D574-C634-2448-B7C8-A26CA805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6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myStr.charAt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'e'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'e'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]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'e'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C127-E86F-8B44-B933-4AA0F995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88BE-A1C4-2D4E-BA99-CA61FC29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2AAF-1459-2147-80FC-E09004B7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55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BD45-4697-FE4C-A93A-135B6D72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  <a:br>
              <a:rPr lang="en-US" dirty="0"/>
            </a:br>
            <a:r>
              <a:rPr lang="en-US" sz="1800" dirty="0"/>
              <a:t>Note the difference in the numbers we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2B88-CF0C-5240-B54F-D3CC314E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myStr.substring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13784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9A9A9A"/>
                </a:solidFill>
                <a:latin typeface="Menlo" panose="020B0609030804020204" pitchFamily="49" charset="0"/>
              </a:rPr>
              <a:t>Wor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myStr.Substring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13784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9A9A9A"/>
                </a:solidFill>
                <a:latin typeface="Menlo" panose="020B0609030804020204" pitchFamily="49" charset="0"/>
              </a:rPr>
              <a:t>Wor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C++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900112"/>
                </a:solidFill>
                <a:latin typeface="Menlo" panose="020B0609030804020204" pitchFamily="49" charset="0"/>
              </a:rPr>
              <a:t>"Hello, World!"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string sub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myStr.substr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137848"/>
                </a:solidFill>
                <a:latin typeface="Menlo" panose="020B060903080402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13784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1600" dirty="0">
                <a:solidFill>
                  <a:srgbClr val="9A9A9A"/>
                </a:solidFill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9A9A9A"/>
                </a:solidFill>
                <a:latin typeface="Menlo" panose="020B0609030804020204" pitchFamily="49" charset="0"/>
              </a:rPr>
              <a:t>Wor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6E5C-3B83-624C-AD51-FE0242C9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10/9/20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529A-9A2B-C74B-A66D-821E899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F-7344-D246-9D18-69E75E92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74285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14015</TotalTime>
  <Words>1918</Words>
  <Application>Microsoft Macintosh PowerPoint</Application>
  <PresentationFormat>On-screen Show (4:3)</PresentationFormat>
  <Paragraphs>293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PPT2_16to9</vt:lpstr>
      <vt:lpstr>Module 6 Strings and Math Libraries</vt:lpstr>
      <vt:lpstr>  Topics</vt:lpstr>
      <vt:lpstr>String methods</vt:lpstr>
      <vt:lpstr>Common Methods</vt:lpstr>
      <vt:lpstr>C/C++ beware!</vt:lpstr>
      <vt:lpstr>Length of a String</vt:lpstr>
      <vt:lpstr>String Equality</vt:lpstr>
      <vt:lpstr>Accessing individual characters</vt:lpstr>
      <vt:lpstr>Substring Note the difference in the numbers we pass</vt:lpstr>
      <vt:lpstr>Concatenation</vt:lpstr>
      <vt:lpstr>Replacing Part of a String Again, note the difference in behavior</vt:lpstr>
      <vt:lpstr>One String Contains Another</vt:lpstr>
      <vt:lpstr>Splitting Strings using a “Delimiter” </vt:lpstr>
      <vt:lpstr>Splitting Strings using a “Delimiter” </vt:lpstr>
      <vt:lpstr>Splitting Strings using a “Delimiter” </vt:lpstr>
      <vt:lpstr>Another C++ Moment</vt:lpstr>
      <vt:lpstr>Math Libraries</vt:lpstr>
      <vt:lpstr>Examples in C++</vt:lpstr>
      <vt:lpstr>Examples in Java</vt:lpstr>
      <vt:lpstr>Examples in C#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1321 - Strings and Math Libraries</dc:title>
  <dc:subject/>
  <dc:creator>FYE Team - Go!</dc:creator>
  <cp:keywords/>
  <dc:description/>
  <cp:lastModifiedBy>Jeff Chastine</cp:lastModifiedBy>
  <cp:revision>456</cp:revision>
  <dcterms:created xsi:type="dcterms:W3CDTF">2017-03-19T10:32:05Z</dcterms:created>
  <dcterms:modified xsi:type="dcterms:W3CDTF">2020-10-09T15:20:13Z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2012-04-20T10:00:00Z</vt:filetime>
  </property>
  <property fmtid="{D5CDD505-2E9C-101B-9397-08002B2CF9AE}" pid="3" name="LastSaved">
    <vt:filetime>2017-03-18T10:00:00Z</vt:filetime>
  </property>
</Properties>
</file>