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45"/>
  </p:notesMasterIdLst>
  <p:handoutMasterIdLst>
    <p:handoutMasterId r:id="rId46"/>
  </p:handoutMasterIdLst>
  <p:sldIdLst>
    <p:sldId id="420" r:id="rId2"/>
    <p:sldId id="422" r:id="rId3"/>
    <p:sldId id="448" r:id="rId4"/>
    <p:sldId id="449" r:id="rId5"/>
    <p:sldId id="450" r:id="rId6"/>
    <p:sldId id="485" r:id="rId7"/>
    <p:sldId id="452" r:id="rId8"/>
    <p:sldId id="424" r:id="rId9"/>
    <p:sldId id="425" r:id="rId10"/>
    <p:sldId id="428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77" r:id="rId26"/>
    <p:sldId id="478" r:id="rId27"/>
    <p:sldId id="479" r:id="rId28"/>
    <p:sldId id="469" r:id="rId29"/>
    <p:sldId id="480" r:id="rId30"/>
    <p:sldId id="481" r:id="rId31"/>
    <p:sldId id="482" r:id="rId32"/>
    <p:sldId id="483" r:id="rId33"/>
    <p:sldId id="475" r:id="rId34"/>
    <p:sldId id="476" r:id="rId35"/>
    <p:sldId id="486" r:id="rId36"/>
    <p:sldId id="487" r:id="rId37"/>
    <p:sldId id="492" r:id="rId38"/>
    <p:sldId id="488" r:id="rId39"/>
    <p:sldId id="493" r:id="rId40"/>
    <p:sldId id="489" r:id="rId41"/>
    <p:sldId id="490" r:id="rId42"/>
    <p:sldId id="491" r:id="rId43"/>
    <p:sldId id="447" r:id="rId4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568" y="17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040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Malcolm" userId="6fbabce8-ec94-4dd3-b118-672eb69ae1ad" providerId="ADAL" clId="{FD155BF5-CA15-C44D-8B27-EA0B6DDFD90F}"/>
    <pc:docChg chg="modSld">
      <pc:chgData name="Douglas Malcolm" userId="6fbabce8-ec94-4dd3-b118-672eb69ae1ad" providerId="ADAL" clId="{FD155BF5-CA15-C44D-8B27-EA0B6DDFD90F}" dt="2019-10-14T15:12:31.392" v="2" actId="20577"/>
      <pc:docMkLst>
        <pc:docMk/>
      </pc:docMkLst>
      <pc:sldChg chg="modSp">
        <pc:chgData name="Douglas Malcolm" userId="6fbabce8-ec94-4dd3-b118-672eb69ae1ad" providerId="ADAL" clId="{FD155BF5-CA15-C44D-8B27-EA0B6DDFD90F}" dt="2019-10-14T15:12:31.392" v="2" actId="20577"/>
        <pc:sldMkLst>
          <pc:docMk/>
          <pc:sldMk cId="131221133" sldId="483"/>
        </pc:sldMkLst>
        <pc:spChg chg="mod">
          <ac:chgData name="Douglas Malcolm" userId="6fbabce8-ec94-4dd3-b118-672eb69ae1ad" providerId="ADAL" clId="{FD155BF5-CA15-C44D-8B27-EA0B6DDFD90F}" dt="2019-10-14T15:12:31.392" v="2" actId="20577"/>
          <ac:spMkLst>
            <pc:docMk/>
            <pc:sldMk cId="131221133" sldId="483"/>
            <ac:spMk id="22531" creationId="{539B0767-0E50-4F2A-84D2-A6F36A2021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199E5-986C-6B48-BC8A-CF180E664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75FD1-974F-7445-A936-A5034342EC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637E63E9-B253-B94A-AE48-028EF49232FD}" type="datetimeFigureOut">
              <a:rPr lang="en-US" altLang="en-US"/>
              <a:pPr/>
              <a:t>8/19/20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8B798-64B0-7F47-A55E-F9BC3145EB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74466-60F4-FA4E-976C-9BE1D9D0F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04B74D7-9A97-8F44-817C-D7C96673C1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83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CCC02D-07F9-CD45-8D94-FCD502661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F332-B4E1-5E4B-9E57-0134CF6F53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CC3EF90-FCF5-CC41-9A5A-15A8F83B20D0}" type="datetimeFigureOut">
              <a:rPr lang="en-US" altLang="en-US"/>
              <a:pPr/>
              <a:t>8/19/20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EDE843-E0E6-FF41-BE32-C980B12CB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FD7777-8761-3248-B860-370D60236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AF59C-E359-024D-B379-31D7A859ED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3405E-12E8-5D48-8832-AA448DD7D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5043E83-1B97-CD47-9A6A-7D3D30D0D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31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98851"/>
            <a:ext cx="2057400" cy="365125"/>
          </a:xfrm>
        </p:spPr>
        <p:txBody>
          <a:bodyPr/>
          <a:lstStyle/>
          <a:p>
            <a:fld id="{2CC35A4E-4F23-134B-9DEB-4F029E473A86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88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8851"/>
            <a:ext cx="2057400" cy="365125"/>
          </a:xfrm>
        </p:spPr>
        <p:txBody>
          <a:bodyPr/>
          <a:lstStyle/>
          <a:p>
            <a:fld id="{90F4C23C-58C8-A244-9FB3-B88DC40AEF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19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CAFF-07BA-B341-BFDC-BCA74E3CABDC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FF2D-4CD6-1B46-8F18-5DAA9327A7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74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D098-F60A-5F4A-B137-B49E18113946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8DA9-40A8-6A47-B878-741D3658D3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38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80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5A6F-C9AE-AF4D-BACF-BC80938FD829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3DF5-809C-8343-9FA5-D2B089C348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82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4CD5-1E61-4441-A209-B298036EC71F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DC1-3DC0-B342-AF31-EB0B20E5FC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47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E704-E068-5B43-AAA3-725F5C3FD171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E622-A858-F44F-AF52-2A0F9B6C3A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21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1EA-B40B-4B46-9C22-AD0935635CD1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3CE4-681A-5644-AC7E-81EA8FA894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08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EEAC-D3E0-154B-B539-84AC6912BF71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508D-E372-B546-B6C5-BC075EF52A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72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6DC-E33F-C14B-9163-D6281A6F4408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D577-89CF-C84C-97D4-7A07F6F97B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26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6638-88BF-844D-8A5A-0477AB8B2C5F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69C6-0057-DE44-B5C9-1D0699C469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29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2BAF-A579-1B4F-90C0-E66E858B50AF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8EA0-40AC-B443-9D2C-89A59ABC46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8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b="1"/>
              <a:t>Module 7 – Part 1</a:t>
            </a:r>
            <a:br>
              <a:rPr lang="en-US" altLang="en-US" sz="4745" b="1" dirty="0"/>
            </a:br>
            <a:endParaRPr lang="en-US" altLang="en-US" sz="4745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/>
              <a:t>Object-Oriented Programming and</a:t>
            </a:r>
            <a:br>
              <a:rPr lang="en-US" altLang="en-US" b="1" dirty="0"/>
            </a:br>
            <a:r>
              <a:rPr lang="en-US" altLang="en-US" b="1" dirty="0"/>
              <a:t>class Design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F04A90-48D9-4199-BE5F-ECB92E95CD88}" type="datetime1">
              <a:rPr lang="en-US" altLang="en-US"/>
              <a:pPr>
                <a:defRPr/>
              </a:pPr>
              <a:t>8/19/20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CSE 1321 Module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293E0-D922-E940-94B0-6C053201796F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20000" y="37207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65084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854945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logo showing C++" title="C++ Logo">
            <a:extLst>
              <a:ext uri="{FF2B5EF4-FFF2-40B4-BE49-F238E27FC236}">
                <a16:creationId xmlns:a16="http://schemas.microsoft.com/office/drawing/2014/main" id="{CB85BEC8-3642-FD44-B370-A50029440E8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4" y="4226545"/>
            <a:ext cx="685800" cy="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Calibri" charset="0"/>
              </a:rPr>
              <a:t>Example: Class Bank Account</a:t>
            </a:r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C03208-2355-49FC-BB7B-7C960EDF16DE}" type="datetime1">
              <a:rPr lang="en-US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8/19/20</a:t>
            </a:fld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268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898989"/>
                </a:solidFill>
                <a:latin typeface="Calibri" charset="0"/>
              </a:rPr>
              <a:t>CSE 1321 Module 6</a:t>
            </a:r>
          </a:p>
        </p:txBody>
      </p:sp>
      <p:sp>
        <p:nvSpPr>
          <p:cNvPr id="11269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B15F134-C117-7E4D-8343-D8B8A2DCA7DD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4" name="Picture 3" descr="This image should a Bank Account class, that has an owner, a balance, as well as methods Deposit, Withdraw, and CheckBalance.  To the right, three objects, which are instances of the class, are shown - each having different values." title="A class and multiple objec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9" y="1524001"/>
            <a:ext cx="7877102" cy="472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000000"/>
                </a:solidFill>
                <a:latin typeface="Times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0051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7B87FF6-15BB-4192-9AA7-9D3E99482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 “real life” example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0ABAFC2-1190-4F91-BD65-AD277D3B70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>Let’s make a Dog!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Attributes (characteristics)</a:t>
            </a:r>
          </a:p>
          <a:p>
            <a:pPr lvl="2"/>
            <a:r>
              <a:rPr lang="en-US" altLang="en-US" sz="2400" dirty="0">
                <a:solidFill>
                  <a:schemeClr val="tx1"/>
                </a:solidFill>
              </a:rPr>
              <a:t>rabid or not rabid (</a:t>
            </a:r>
            <a:r>
              <a:rPr lang="en-US" altLang="en-US" sz="2400" dirty="0" err="1">
                <a:solidFill>
                  <a:schemeClr val="tx1"/>
                </a:solidFill>
              </a:rPr>
              <a:t>boolean</a:t>
            </a:r>
            <a:r>
              <a:rPr lang="en-US" altLang="en-US" sz="24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altLang="en-US" sz="2400" dirty="0">
                <a:solidFill>
                  <a:schemeClr val="tx1"/>
                </a:solidFill>
              </a:rPr>
              <a:t>weight (a number)</a:t>
            </a:r>
          </a:p>
          <a:p>
            <a:pPr lvl="2"/>
            <a:r>
              <a:rPr lang="en-US" altLang="en-US" sz="2400" dirty="0">
                <a:solidFill>
                  <a:schemeClr val="tx1"/>
                </a:solidFill>
              </a:rPr>
              <a:t>name (string)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Behaviors</a:t>
            </a:r>
          </a:p>
          <a:p>
            <a:pPr lvl="2"/>
            <a:r>
              <a:rPr lang="en-US" altLang="en-US" sz="2400" dirty="0">
                <a:solidFill>
                  <a:schemeClr val="tx1"/>
                </a:solidFill>
              </a:rPr>
              <a:t>growl</a:t>
            </a:r>
          </a:p>
          <a:p>
            <a:pPr lvl="2"/>
            <a:r>
              <a:rPr lang="en-US" altLang="en-US" sz="2400" dirty="0">
                <a:solidFill>
                  <a:schemeClr val="tx1"/>
                </a:solidFill>
              </a:rPr>
              <a:t>eat</a:t>
            </a:r>
          </a:p>
        </p:txBody>
      </p:sp>
    </p:spTree>
    <p:extLst>
      <p:ext uri="{BB962C8B-B14F-4D97-AF65-F5344CB8AC3E}">
        <p14:creationId xmlns:p14="http://schemas.microsoft.com/office/powerpoint/2010/main" val="175471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CB65ABF-706E-4403-A168-DF8483614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Step 1: The Skeleton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B910FE1-1BE5-46C8-A3E4-F1AC71F0A4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CLASS Dog 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</a:t>
            </a:r>
          </a:p>
          <a:p>
            <a:pPr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attributes will go here – name, weight, rabid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	// behaviors will go here – growl, eat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CLASS</a:t>
            </a:r>
          </a:p>
        </p:txBody>
      </p:sp>
      <p:sp>
        <p:nvSpPr>
          <p:cNvPr id="4" name="Rectangle 3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543800" y="46482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89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36B4D8A-289D-4449-97CD-80CABE6AA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Step 2: Add attributes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18E0404-DA96-4552-94A1-F91A033BC0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CLASS Dog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 CREATE rabid </a:t>
            </a:r>
            <a:r>
              <a:rPr lang="en-US" dirty="0"/>
              <a:t>← 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 CREATE weight </a:t>
            </a:r>
            <a:r>
              <a:rPr lang="en-US" dirty="0"/>
              <a:t>← 0.0</a:t>
            </a: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 CREATE name </a:t>
            </a:r>
            <a:r>
              <a:rPr lang="en-US" dirty="0"/>
              <a:t>← “ ”</a:t>
            </a: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Tx/>
              <a:buNone/>
            </a:pP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 </a:t>
            </a:r>
            <a:r>
              <a:rPr lang="en-US" altLang="en-US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Behaviors go here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CLASS</a:t>
            </a:r>
          </a:p>
        </p:txBody>
      </p:sp>
      <p:sp>
        <p:nvSpPr>
          <p:cNvPr id="5" name="Rectangle 4" title="Pseudo code logo">
            <a:extLst>
              <a:ext uri="{FF2B5EF4-FFF2-40B4-BE49-F238E27FC236}">
                <a16:creationId xmlns:a16="http://schemas.microsoft.com/office/drawing/2014/main" id="{E630BFBE-9311-9240-8F76-35C4A5668651}"/>
              </a:ext>
            </a:extLst>
          </p:cNvPr>
          <p:cNvSpPr/>
          <p:nvPr/>
        </p:nvSpPr>
        <p:spPr>
          <a:xfrm>
            <a:off x="7543800" y="46482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63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6DB4250-7085-48A2-BEA2-78245A073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Step 3: The Constructor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3C75318-54BB-458D-99A9-68B9149B1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tx1"/>
                </a:solidFill>
              </a:rPr>
              <a:t>This is a special method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Used to give initial values to ALL attributes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Is activated when someone creates a </a:t>
            </a:r>
            <a:r>
              <a:rPr lang="en-US" altLang="en-US" sz="2400" dirty="0">
                <a:solidFill>
                  <a:srgbClr val="0432FF"/>
                </a:solidFill>
              </a:rPr>
              <a:t>new</a:t>
            </a:r>
            <a:r>
              <a:rPr lang="en-US" altLang="en-US" sz="2400" dirty="0">
                <a:solidFill>
                  <a:schemeClr val="tx1"/>
                </a:solidFill>
              </a:rPr>
              <a:t> instance of the class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Doesn’t have a return type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In most languages, the name of this method MUST be the same name as the class</a:t>
            </a:r>
          </a:p>
        </p:txBody>
      </p:sp>
    </p:spTree>
    <p:extLst>
      <p:ext uri="{BB962C8B-B14F-4D97-AF65-F5344CB8AC3E}">
        <p14:creationId xmlns:p14="http://schemas.microsoft.com/office/powerpoint/2010/main" val="1517768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6DF848C-6E73-432E-8701-BA5BF772B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Step 3: Designing the Constructor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B788140-CED5-49FC-8E28-E57C419AC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Constructors will vary, depending on design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Ask questions: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Are all Dogs born with the same rabid state? (yes – they are all born non-rabid)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Are all Dogs born with the same weight?  (</a:t>
            </a:r>
            <a:r>
              <a:rPr lang="en-US" altLang="en-US" sz="2400" dirty="0">
                <a:solidFill>
                  <a:srgbClr val="FF0000"/>
                </a:solidFill>
              </a:rPr>
              <a:t>no</a:t>
            </a:r>
            <a:r>
              <a:rPr lang="en-US" altLang="en-US" sz="2400" dirty="0"/>
              <a:t> – they are born with different weights)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Are all Dogs born with the same name? (</a:t>
            </a:r>
            <a:r>
              <a:rPr lang="en-US" altLang="en-US" sz="2400" dirty="0">
                <a:solidFill>
                  <a:srgbClr val="FF0000"/>
                </a:solidFill>
              </a:rPr>
              <a:t>no</a:t>
            </a:r>
            <a:r>
              <a:rPr lang="en-US" altLang="en-US" sz="2400" dirty="0"/>
              <a:t> – they all have different names)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If ever “no”, then you need information passed in as parameters.</a:t>
            </a:r>
          </a:p>
        </p:txBody>
      </p:sp>
    </p:spTree>
    <p:extLst>
      <p:ext uri="{BB962C8B-B14F-4D97-AF65-F5344CB8AC3E}">
        <p14:creationId xmlns:p14="http://schemas.microsoft.com/office/powerpoint/2010/main" val="131756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376E9A9-3955-4E7A-B7E3-230361764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Step 3: The Constructor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39B0767-0E50-4F2A-84D2-A6F36A2021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CLASS Dog </a:t>
            </a:r>
            <a:br>
              <a:rPr lang="en-US" alt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BEGIN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CREATE rabid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 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CREATE weight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 0.0</a:t>
            </a: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CREATE name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 “ ”</a:t>
            </a: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// Constructor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CONSTRUCTOR Dog (parameters w, n)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rabid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weight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name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END CONSTRUCTOR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// Behaviors go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CLASS</a:t>
            </a:r>
          </a:p>
        </p:txBody>
      </p:sp>
      <p:sp>
        <p:nvSpPr>
          <p:cNvPr id="5" name="Rectangle 4" title="Pseudo code logo">
            <a:extLst>
              <a:ext uri="{FF2B5EF4-FFF2-40B4-BE49-F238E27FC236}">
                <a16:creationId xmlns:a16="http://schemas.microsoft.com/office/drawing/2014/main" id="{F4D152B8-7B43-9E45-9350-9DF3AE2FC11A}"/>
              </a:ext>
            </a:extLst>
          </p:cNvPr>
          <p:cNvSpPr/>
          <p:nvPr/>
        </p:nvSpPr>
        <p:spPr>
          <a:xfrm>
            <a:off x="7543800" y="46482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044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4673D51-74E8-4888-AA88-66736E3E9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Step 4: Relax and Take a break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9CE2B61-BC37-4817-9657-444DA5520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We’ll get to growl and eat later</a:t>
            </a:r>
          </a:p>
          <a:p>
            <a:r>
              <a:rPr lang="en-US" altLang="en-US" sz="3200" dirty="0"/>
              <a:t>We have a new data type (Dog)</a:t>
            </a:r>
            <a:endParaRPr lang="en-US" altLang="en-US" sz="2800" dirty="0"/>
          </a:p>
          <a:p>
            <a:r>
              <a:rPr lang="en-US" altLang="en-US" sz="3200" dirty="0"/>
              <a:t>Let’s play around with the main algorithm</a:t>
            </a:r>
          </a:p>
        </p:txBody>
      </p:sp>
    </p:spTree>
    <p:extLst>
      <p:ext uri="{BB962C8B-B14F-4D97-AF65-F5344CB8AC3E}">
        <p14:creationId xmlns:p14="http://schemas.microsoft.com/office/powerpoint/2010/main" val="37151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75C4070-A1AA-4D09-9B2C-9119D4710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“Driver”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AD6E3FD-8931-4938-AB8D-00555031C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Usually put this in a whole new file!</a:t>
            </a:r>
          </a:p>
          <a:p>
            <a:r>
              <a:rPr lang="en-US" altLang="en-US" sz="2800" dirty="0"/>
              <a:t>The Driver contains main</a:t>
            </a:r>
          </a:p>
          <a:p>
            <a:r>
              <a:rPr lang="en-US" altLang="en-US" sz="2800" dirty="0"/>
              <a:t>It’s the controlling algorithm</a:t>
            </a:r>
          </a:p>
          <a:p>
            <a:r>
              <a:rPr lang="en-US" altLang="en-US" sz="2800" dirty="0"/>
              <a:t>Steps:</a:t>
            </a:r>
          </a:p>
          <a:p>
            <a:pPr lvl="1"/>
            <a:r>
              <a:rPr lang="en-US" altLang="en-US" sz="2400" dirty="0"/>
              <a:t>Type in the skeleton</a:t>
            </a:r>
          </a:p>
          <a:p>
            <a:pPr lvl="1"/>
            <a:r>
              <a:rPr lang="en-US" altLang="en-US" sz="2400" dirty="0"/>
              <a:t>Create a couple of instances of classes</a:t>
            </a:r>
          </a:p>
          <a:p>
            <a:pPr lvl="1"/>
            <a:r>
              <a:rPr lang="en-US" altLang="en-US" sz="2400" dirty="0"/>
              <a:t>Start telling them what to do</a:t>
            </a:r>
          </a:p>
        </p:txBody>
      </p:sp>
    </p:spTree>
    <p:extLst>
      <p:ext uri="{BB962C8B-B14F-4D97-AF65-F5344CB8AC3E}">
        <p14:creationId xmlns:p14="http://schemas.microsoft.com/office/powerpoint/2010/main" val="134218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617882C-D6F0-4171-98EC-44BBBD67E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Step 1: </a:t>
            </a:r>
            <a:r>
              <a:rPr lang="en-US" altLang="en-US" sz="3674" b="1" dirty="0"/>
              <a:t>Type in the Skeleton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CCEE656-D7D8-4F9F-AE7F-C9C71192E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 MAIN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lvl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MAIN</a:t>
            </a:r>
          </a:p>
        </p:txBody>
      </p:sp>
      <p:sp>
        <p:nvSpPr>
          <p:cNvPr id="5" name="Rectangle 4" title="Pseudo code logo">
            <a:extLst>
              <a:ext uri="{FF2B5EF4-FFF2-40B4-BE49-F238E27FC236}">
                <a16:creationId xmlns:a16="http://schemas.microsoft.com/office/drawing/2014/main" id="{EA51537F-1405-8444-AB62-BB2A9014654F}"/>
              </a:ext>
            </a:extLst>
          </p:cNvPr>
          <p:cNvSpPr/>
          <p:nvPr/>
        </p:nvSpPr>
        <p:spPr>
          <a:xfrm>
            <a:off x="7543800" y="46482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441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Motivation</a:t>
            </a:r>
          </a:p>
        </p:txBody>
      </p:sp>
      <p:sp>
        <p:nvSpPr>
          <p:cNvPr id="512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Object-Oriented Programming (OOP) is based on the concept of </a:t>
            </a:r>
            <a:r>
              <a:rPr lang="en-US" altLang="en-US" sz="2800" u="sng" dirty="0"/>
              <a:t>classes</a:t>
            </a:r>
            <a:r>
              <a:rPr lang="en-US" altLang="en-US" sz="2800" dirty="0"/>
              <a:t>, from which </a:t>
            </a:r>
            <a:r>
              <a:rPr lang="en-US" altLang="en-US" sz="2800" u="sng" dirty="0"/>
              <a:t>objects</a:t>
            </a:r>
            <a:r>
              <a:rPr lang="en-US" altLang="en-US" sz="2800" dirty="0"/>
              <a:t> are created.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800" dirty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This requires a new way of thinking, so hold on</a:t>
            </a:r>
            <a:r>
              <a:rPr lang="mr-IN" altLang="en-US" sz="2800" dirty="0"/>
              <a:t>…</a:t>
            </a:r>
            <a:endParaRPr lang="en-US" altLang="en-US" sz="2800" dirty="0"/>
          </a:p>
          <a:p>
            <a:pPr marL="0" indent="0" eaLnBrk="1" hangingPunct="1">
              <a:buFont typeface="Arial" charset="0"/>
              <a:buNone/>
            </a:pPr>
            <a:endParaRPr lang="en-US" altLang="en-US" sz="2800" dirty="0"/>
          </a:p>
          <a:p>
            <a:pPr marL="0" indent="0" eaLnBrk="1" hangingPunct="1">
              <a:buFont typeface="Arial" charset="0"/>
              <a:buNone/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270A1E-FE9C-40A4-A608-9B0A34045961}" type="datetime1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512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  <a:latin typeface="Calibri" charset="0"/>
              </a:rPr>
              <a:t>CSE 1321 Module 6</a:t>
            </a:r>
          </a:p>
        </p:txBody>
      </p:sp>
      <p:sp>
        <p:nvSpPr>
          <p:cNvPr id="51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491BB13-E43A-734E-A728-8410AC2CD638}" type="slidenum">
              <a:rPr lang="en-US" altLang="en-US" sz="900">
                <a:solidFill>
                  <a:srgbClr val="898989"/>
                </a:solidFill>
                <a:ea typeface="Arial" charset="0"/>
                <a:cs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900">
              <a:solidFill>
                <a:srgbClr val="898989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73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A7D5E5-3916-6C46-81AC-F1C5B75EC39A}"/>
              </a:ext>
            </a:extLst>
          </p:cNvPr>
          <p:cNvSpPr txBox="1"/>
          <p:nvPr/>
        </p:nvSpPr>
        <p:spPr>
          <a:xfrm>
            <a:off x="6421645" y="5257800"/>
            <a:ext cx="2265155" cy="1066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ACE15B8-B82C-4873-91DD-C2C0579F8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Step 2: Declare Two Dogs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253C76A-9A6C-4DE3-98AC-616B22FBF4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 MAIN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CREATE j1, j2 AS Dog</a:t>
            </a:r>
          </a:p>
          <a:p>
            <a:pPr lvl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MAIN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0CA4DFC-C61B-435B-90C6-AE8D6A14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31D6DAF5-649A-411A-A385-2F051BBA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WordArt 6">
            <a:extLst>
              <a:ext uri="{FF2B5EF4-FFF2-40B4-BE49-F238E27FC236}">
                <a16:creationId xmlns:a16="http://schemas.microsoft.com/office/drawing/2014/main" id="{12269494-6FFB-4CAB-B9AC-004985706BF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29299" y="3188412"/>
            <a:ext cx="2162870" cy="31106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755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Memory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7CCF2280-8F47-4049-BE20-DD6EB00BD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649" y="3616125"/>
            <a:ext cx="583246" cy="349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49"/>
              <a:t>null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0E04ECA0-0BD1-4064-8B57-4BE7DA45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645" y="4209093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j1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B132735F-E3C5-4EC2-B355-6330A984A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25" y="4199372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j2</a:t>
            </a: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FC52F5D4-7B32-4323-9685-1520277748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45947" y="3966073"/>
            <a:ext cx="116649" cy="349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F10C47F0-73E1-4429-B85F-FEBDF46D7F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12544" y="3849424"/>
            <a:ext cx="933193" cy="349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19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FE1AC60-2D30-48DC-AEDA-15E437C0C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new operator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3CCDF1B-BFDC-40F4-A364-479512189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tx1"/>
                </a:solidFill>
              </a:rPr>
              <a:t>Right now, we have two “dead” dogs</a:t>
            </a:r>
          </a:p>
          <a:p>
            <a:r>
              <a:rPr lang="en-US" altLang="en-US" sz="2800" dirty="0">
                <a:solidFill>
                  <a:srgbClr val="0432FF"/>
                </a:solidFill>
              </a:rPr>
              <a:t>new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Brings instances “to life”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Calls the class’s constructor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Opens up enough space in memory to fit an instance of that class</a:t>
            </a:r>
          </a:p>
        </p:txBody>
      </p:sp>
    </p:spTree>
    <p:extLst>
      <p:ext uri="{BB962C8B-B14F-4D97-AF65-F5344CB8AC3E}">
        <p14:creationId xmlns:p14="http://schemas.microsoft.com/office/powerpoint/2010/main" val="839092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DFCB2D5-049D-8141-880B-A701F2F8479D}"/>
              </a:ext>
            </a:extLst>
          </p:cNvPr>
          <p:cNvSpPr txBox="1"/>
          <p:nvPr/>
        </p:nvSpPr>
        <p:spPr>
          <a:xfrm>
            <a:off x="6421645" y="5257800"/>
            <a:ext cx="2265155" cy="1066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DDB7B75A-A115-4F4D-80FA-A5B96E5D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281" y="4141047"/>
            <a:ext cx="4724853" cy="243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</a:pPr>
            <a:endParaRPr lang="en-US" altLang="en-US" sz="1837" dirty="0"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CONSTRUCTOR Dog (parameters w, n)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rabid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weight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name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END CONSTRUCTOR</a:t>
            </a:r>
          </a:p>
          <a:p>
            <a:pPr lvl="1">
              <a:spcBef>
                <a:spcPct val="20000"/>
              </a:spcBef>
            </a:pPr>
            <a:endParaRPr lang="en-US" altLang="en-US" sz="3674" dirty="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471EAD1-40BC-4B80-B3FA-B8C0DD4D6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3: Bring j1 to Life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63D9DEF-B06C-4495-A764-66EDF2ABF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 MAIN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CREATE j1, j2 AS Dog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j1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(14, “Bob”)</a:t>
            </a:r>
          </a:p>
          <a:p>
            <a:pPr lvl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MAIN</a:t>
            </a:r>
          </a:p>
          <a:p>
            <a:pPr lvl="1">
              <a:buFontTx/>
              <a:buNone/>
            </a:pPr>
            <a:endParaRPr lang="en-US" altLang="en-US" sz="2000" dirty="0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AA8BD0DB-5BA2-49E1-8F16-167535FD7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895600"/>
            <a:ext cx="304800" cy="131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FFC20780-414B-48C9-99BB-6C4FC30C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71988732-307F-4945-8DED-11F6EB8BD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WordArt 9">
            <a:extLst>
              <a:ext uri="{FF2B5EF4-FFF2-40B4-BE49-F238E27FC236}">
                <a16:creationId xmlns:a16="http://schemas.microsoft.com/office/drawing/2014/main" id="{48E02D6C-B947-4269-9D9B-C9A89403F01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29299" y="3188412"/>
            <a:ext cx="2162870" cy="31106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755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Memory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726AF3EC-A952-48F4-B83F-F255404B0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649" y="3616125"/>
            <a:ext cx="583246" cy="349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49"/>
              <a:t>null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CD0E5135-ED12-4482-A3F0-1DCB90156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645" y="4209093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j1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AC33A681-2B96-41C1-B73C-F6246927A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25" y="4199372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j2</a:t>
            </a:r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6C28ADF9-CB93-4593-973F-1B63B1CF6F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45947" y="3966073"/>
            <a:ext cx="116649" cy="349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">
            <a:extLst>
              <a:ext uri="{FF2B5EF4-FFF2-40B4-BE49-F238E27FC236}">
                <a16:creationId xmlns:a16="http://schemas.microsoft.com/office/drawing/2014/main" id="{BEFDBD53-F59F-43EB-914E-7BEAE96FD6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12544" y="3849424"/>
            <a:ext cx="933193" cy="349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73E16D50-0BB2-4FB5-97B0-3FBA73F29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980" y="4316020"/>
            <a:ext cx="1633089" cy="2332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47527681-894F-49BB-890A-2C8B24228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069" y="4316021"/>
            <a:ext cx="41993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1166185-6ADD-C744-88B2-DA148B4EA3A0}"/>
              </a:ext>
            </a:extLst>
          </p:cNvPr>
          <p:cNvSpPr txBox="1"/>
          <p:nvPr/>
        </p:nvSpPr>
        <p:spPr>
          <a:xfrm>
            <a:off x="6421645" y="5257800"/>
            <a:ext cx="2265155" cy="1066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DDB7B75A-A115-4F4D-80FA-A5B96E5D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281" y="4141047"/>
            <a:ext cx="4724853" cy="243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</a:pPr>
            <a:endParaRPr lang="en-US" altLang="en-US" sz="1837" dirty="0"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CONSTRUCTOR Dog (parameters w, n)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rabid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weight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name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END CONSTRUCTOR</a:t>
            </a:r>
          </a:p>
          <a:p>
            <a:pPr lvl="1">
              <a:spcBef>
                <a:spcPct val="20000"/>
              </a:spcBef>
            </a:pPr>
            <a:endParaRPr lang="en-US" altLang="en-US" sz="3674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563D9DEF-B06C-4495-A764-66EDF2ABF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 MAIN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CREATE j1, j2 AS Dog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j1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(14, “Bob”)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MAIN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7E441A42-0663-410B-9741-55112817F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Opens Space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E490D13C-A42C-484E-9865-59E52E99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175E42C0-6C39-488E-A02E-7F3DA100F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WordArt 9">
            <a:extLst>
              <a:ext uri="{FF2B5EF4-FFF2-40B4-BE49-F238E27FC236}">
                <a16:creationId xmlns:a16="http://schemas.microsoft.com/office/drawing/2014/main" id="{EB13646A-4BE6-4E78-9865-5B404BCE9DA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29299" y="3188412"/>
            <a:ext cx="2162870" cy="31106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755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Memory</a:t>
            </a:r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DC273CF6-84BC-4362-B267-90E9C7D2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649" y="3616125"/>
            <a:ext cx="583246" cy="349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49"/>
              <a:t>null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F1755728-DF84-47FE-9364-7494555FE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645" y="4209093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j1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A2F7E973-CDAB-448C-856E-A198A23E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25" y="4199372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j2</a:t>
            </a:r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CE98890E-152B-4D02-B341-78FC3B4E32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12544" y="3849424"/>
            <a:ext cx="933193" cy="349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16">
            <a:extLst>
              <a:ext uri="{FF2B5EF4-FFF2-40B4-BE49-F238E27FC236}">
                <a16:creationId xmlns:a16="http://schemas.microsoft.com/office/drawing/2014/main" id="{9EA7A719-5451-4763-8654-81FE0EA2F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482512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C1D23627-8904-451A-B27E-277B209B5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832460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>
            <a:extLst>
              <a:ext uri="{FF2B5EF4-FFF2-40B4-BE49-F238E27FC236}">
                <a16:creationId xmlns:a16="http://schemas.microsoft.com/office/drawing/2014/main" id="{039D424D-730F-48B7-9C98-B5889E34F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246" y="4665968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73E16D50-0BB2-4FB5-97B0-3FBA73F29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980" y="4316020"/>
            <a:ext cx="1633089" cy="2332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47527681-894F-49BB-890A-2C8B24228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069" y="4316021"/>
            <a:ext cx="41993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3B36F5EF-49F1-4264-9F49-18B09D4E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804" y="5132565"/>
            <a:ext cx="1138554" cy="1166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3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CAA606B-1902-4148-97AB-46CD5658E412}"/>
              </a:ext>
            </a:extLst>
          </p:cNvPr>
          <p:cNvSpPr txBox="1"/>
          <p:nvPr/>
        </p:nvSpPr>
        <p:spPr>
          <a:xfrm>
            <a:off x="6421645" y="5257800"/>
            <a:ext cx="2265155" cy="1066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DDB7B75A-A115-4F4D-80FA-A5B96E5D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281" y="4141047"/>
            <a:ext cx="4724853" cy="243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</a:pPr>
            <a:endParaRPr lang="en-US" altLang="en-US" sz="1837" dirty="0"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CONSTRUCTOR Dog (parameters w, n)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rabid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weight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name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END CONSTRUCTOR</a:t>
            </a:r>
          </a:p>
          <a:p>
            <a:pPr lvl="1">
              <a:spcBef>
                <a:spcPct val="20000"/>
              </a:spcBef>
            </a:pPr>
            <a:endParaRPr lang="en-US" altLang="en-US" sz="3674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563D9DEF-B06C-4495-A764-66EDF2ABF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 MAIN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CREATE j1, j2 AS Dog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j1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(14, “Bob”)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MAIN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9B4C148-8D2E-4D46-B21D-05AAA6A61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Passing</a:t>
            </a: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C4C7F505-8EF6-4DD5-84CC-89E218BE9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13" y="2900836"/>
            <a:ext cx="1707598" cy="134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732F31E9-8763-4556-854D-FD9797138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6106" y="2892445"/>
            <a:ext cx="1526363" cy="134894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D7C418D3-A246-40E9-B34F-22A0AADCB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13C2D293-6FF7-4C20-958F-E756AD61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WordArt 9">
            <a:extLst>
              <a:ext uri="{FF2B5EF4-FFF2-40B4-BE49-F238E27FC236}">
                <a16:creationId xmlns:a16="http://schemas.microsoft.com/office/drawing/2014/main" id="{2D8DDA2E-549A-4B47-BCAE-51647E0B206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29299" y="3188412"/>
            <a:ext cx="2162870" cy="31106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755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Memory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1E16C016-BAB0-4293-BAA6-608151CF2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649" y="3616125"/>
            <a:ext cx="583246" cy="349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49"/>
              <a:t>null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06F8623E-AE19-4786-8FE7-AA643341F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645" y="4209093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j1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E1C500B7-EE7C-47AB-94CD-E81A04EF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25" y="4199372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j2</a:t>
            </a:r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C5E1D5BA-44C8-4D0F-B8E2-1918B7F2C5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12544" y="3849424"/>
            <a:ext cx="933193" cy="349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636DF5DF-2D81-4923-8F82-157CEFC79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482512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DDA0E8A6-59E7-47E2-94F9-9348E472B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832460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40AC23D6-EFEE-43C6-B764-F59B631EF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246" y="4665968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3">
            <a:extLst>
              <a:ext uri="{FF2B5EF4-FFF2-40B4-BE49-F238E27FC236}">
                <a16:creationId xmlns:a16="http://schemas.microsoft.com/office/drawing/2014/main" id="{73E16D50-0BB2-4FB5-97B0-3FBA73F29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980" y="4316020"/>
            <a:ext cx="1633089" cy="2332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24">
            <a:extLst>
              <a:ext uri="{FF2B5EF4-FFF2-40B4-BE49-F238E27FC236}">
                <a16:creationId xmlns:a16="http://schemas.microsoft.com/office/drawing/2014/main" id="{47527681-894F-49BB-890A-2C8B24228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069" y="4316021"/>
            <a:ext cx="41993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3B36F5EF-49F1-4264-9F49-18B09D4E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804" y="5132565"/>
            <a:ext cx="1138554" cy="1166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6426DC7-D1A0-8B49-B66E-72A463BA2178}"/>
              </a:ext>
            </a:extLst>
          </p:cNvPr>
          <p:cNvSpPr txBox="1"/>
          <p:nvPr/>
        </p:nvSpPr>
        <p:spPr>
          <a:xfrm>
            <a:off x="6421645" y="5257800"/>
            <a:ext cx="2265155" cy="1066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6E3ADCB9-B81C-4D4D-8277-915C73C04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650" y="5924808"/>
            <a:ext cx="1399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err="1"/>
              <a:t>name:"Bob</a:t>
            </a:r>
            <a:r>
              <a:rPr lang="en-US" altLang="en-US" dirty="0"/>
              <a:t>”</a:t>
            </a:r>
            <a:endParaRPr lang="en-US" altLang="en-US" b="0" dirty="0"/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DDB7B75A-A115-4F4D-80FA-A5B96E5D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281" y="4141047"/>
            <a:ext cx="4724853" cy="243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</a:pPr>
            <a:endParaRPr lang="en-US" altLang="en-US" sz="1837" dirty="0"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CONSTRUCTOR Dog (parameters w, n)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rabid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weight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name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END CONSTRUCTOR</a:t>
            </a:r>
          </a:p>
          <a:p>
            <a:pPr lvl="1">
              <a:spcBef>
                <a:spcPct val="20000"/>
              </a:spcBef>
            </a:pPr>
            <a:endParaRPr lang="en-US" altLang="en-US" sz="3674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563D9DEF-B06C-4495-A764-66EDF2ABF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 MAIN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CREATE j1, j2 AS Dog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j1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(14, “Bob”)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MAIN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9B4C148-8D2E-4D46-B21D-05AAA6A61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Passing</a:t>
            </a: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C4C7F505-8EF6-4DD5-84CC-89E218BE9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13" y="2900836"/>
            <a:ext cx="1707598" cy="1340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732F31E9-8763-4556-854D-FD9797138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6106" y="2892445"/>
            <a:ext cx="1526363" cy="134894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D7C418D3-A246-40E9-B34F-22A0AADCB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13C2D293-6FF7-4C20-958F-E756AD61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WordArt 9">
            <a:extLst>
              <a:ext uri="{FF2B5EF4-FFF2-40B4-BE49-F238E27FC236}">
                <a16:creationId xmlns:a16="http://schemas.microsoft.com/office/drawing/2014/main" id="{2D8DDA2E-549A-4B47-BCAE-51647E0B206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29299" y="3188412"/>
            <a:ext cx="2162870" cy="31106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755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Memory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1E16C016-BAB0-4293-BAA6-608151CF2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649" y="3616125"/>
            <a:ext cx="583246" cy="349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49"/>
              <a:t>null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06F8623E-AE19-4786-8FE7-AA643341F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645" y="4209093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j1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E1C500B7-EE7C-47AB-94CD-E81A04EF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25" y="4199372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j2</a:t>
            </a:r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C5E1D5BA-44C8-4D0F-B8E2-1918B7F2C5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12544" y="3849424"/>
            <a:ext cx="933193" cy="349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636DF5DF-2D81-4923-8F82-157CEFC79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482512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DDA0E8A6-59E7-47E2-94F9-9348E472B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832460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40AC23D6-EFEE-43C6-B764-F59B631EF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246" y="4665968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3">
            <a:extLst>
              <a:ext uri="{FF2B5EF4-FFF2-40B4-BE49-F238E27FC236}">
                <a16:creationId xmlns:a16="http://schemas.microsoft.com/office/drawing/2014/main" id="{73E16D50-0BB2-4FB5-97B0-3FBA73F29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980" y="4316020"/>
            <a:ext cx="1633089" cy="2332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24">
            <a:extLst>
              <a:ext uri="{FF2B5EF4-FFF2-40B4-BE49-F238E27FC236}">
                <a16:creationId xmlns:a16="http://schemas.microsoft.com/office/drawing/2014/main" id="{47527681-894F-49BB-890A-2C8B24228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069" y="4316021"/>
            <a:ext cx="41993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B6A770D0-9B3E-435F-9825-5D394BD2D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649" y="5108264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err="1"/>
              <a:t>rabid:</a:t>
            </a:r>
            <a:r>
              <a:rPr lang="en-US" altLang="en-US" b="0" dirty="0" err="1">
                <a:solidFill>
                  <a:schemeClr val="tx2"/>
                </a:solidFill>
              </a:rPr>
              <a:t>false</a:t>
            </a:r>
            <a:endParaRPr lang="en-US" altLang="en-US" b="0" dirty="0">
              <a:solidFill>
                <a:schemeClr val="tx2"/>
              </a:solidFill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4D3F8FAF-6D14-4E69-89D0-93103014F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242" y="5458212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/>
              <a:t>weight:14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B36F5EF-49F1-4264-9F49-18B09D4E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804" y="5132565"/>
            <a:ext cx="1138554" cy="1166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5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B32BF9B-62BC-F840-A244-A91BEE5BB584}"/>
              </a:ext>
            </a:extLst>
          </p:cNvPr>
          <p:cNvSpPr txBox="1"/>
          <p:nvPr/>
        </p:nvSpPr>
        <p:spPr>
          <a:xfrm>
            <a:off x="6421645" y="5257800"/>
            <a:ext cx="2265155" cy="1066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6E3ADCB9-B81C-4D4D-8277-915C73C04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650" y="5924808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err="1"/>
              <a:t>name:”Bob</a:t>
            </a:r>
            <a:r>
              <a:rPr lang="en-US" altLang="en-US" b="0" dirty="0"/>
              <a:t>”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563D9DEF-B06C-4495-A764-66EDF2ABF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 MAIN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j1, j2 AS Dog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j1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(14, “Bob”)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j2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(7, “Ethel”)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MAIN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9B4C148-8D2E-4D46-B21D-05AAA6A61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Bring j2 to Life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D7C418D3-A246-40E9-B34F-22A0AADCB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13C2D293-6FF7-4C20-958F-E756AD61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WordArt 9">
            <a:extLst>
              <a:ext uri="{FF2B5EF4-FFF2-40B4-BE49-F238E27FC236}">
                <a16:creationId xmlns:a16="http://schemas.microsoft.com/office/drawing/2014/main" id="{2D8DDA2E-549A-4B47-BCAE-51647E0B206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29299" y="3188412"/>
            <a:ext cx="2162870" cy="31106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755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Memory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1E16C016-BAB0-4293-BAA6-608151CF2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649" y="3616125"/>
            <a:ext cx="583246" cy="349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49"/>
              <a:t>null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06F8623E-AE19-4786-8FE7-AA643341F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645" y="4209093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j1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E1C500B7-EE7C-47AB-94CD-E81A04EF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25" y="4199372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j2</a:t>
            </a:r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C5E1D5BA-44C8-4D0F-B8E2-1918B7F2C5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12544" y="3849424"/>
            <a:ext cx="933193" cy="349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636DF5DF-2D81-4923-8F82-157CEFC79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482512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DDA0E8A6-59E7-47E2-94F9-9348E472B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832460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40AC23D6-EFEE-43C6-B764-F59B631EF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246" y="4665968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B6A770D0-9B3E-435F-9825-5D394BD2D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649" y="5108264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err="1"/>
              <a:t>rabid:</a:t>
            </a:r>
            <a:r>
              <a:rPr lang="en-US" altLang="en-US" b="0" dirty="0" err="1">
                <a:solidFill>
                  <a:schemeClr val="tx2"/>
                </a:solidFill>
              </a:rPr>
              <a:t>false</a:t>
            </a:r>
            <a:endParaRPr lang="en-US" altLang="en-US" b="0" dirty="0">
              <a:solidFill>
                <a:schemeClr val="tx2"/>
              </a:solidFill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4D3F8FAF-6D14-4E69-89D0-93103014F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242" y="5458212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weight:14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B36F5EF-49F1-4264-9F49-18B09D4E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804" y="5132565"/>
            <a:ext cx="1138554" cy="1166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3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FB425F5-B408-0745-A453-F2E30AFBFD70}"/>
              </a:ext>
            </a:extLst>
          </p:cNvPr>
          <p:cNvSpPr txBox="1"/>
          <p:nvPr/>
        </p:nvSpPr>
        <p:spPr>
          <a:xfrm>
            <a:off x="6421645" y="5257800"/>
            <a:ext cx="2265155" cy="1066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6E3ADCB9-B81C-4D4D-8277-915C73C04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650" y="5924808"/>
            <a:ext cx="1394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err="1"/>
              <a:t>name:”Bob</a:t>
            </a:r>
            <a:r>
              <a:rPr lang="en-US" altLang="en-US" b="0" dirty="0"/>
              <a:t>”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DDB7B75A-A115-4F4D-80FA-A5B96E5D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281" y="4141047"/>
            <a:ext cx="4724853" cy="243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</a:pPr>
            <a:endParaRPr lang="en-US" altLang="en-US" sz="1837" dirty="0"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CONSTRUCTOR Dog (parameters w, n)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rabid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weight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name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END CONSTRUCTOR</a:t>
            </a:r>
          </a:p>
          <a:p>
            <a:pPr lvl="1">
              <a:spcBef>
                <a:spcPct val="20000"/>
              </a:spcBef>
            </a:pPr>
            <a:endParaRPr lang="en-US" altLang="en-US" sz="3674" dirty="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9B4C148-8D2E-4D46-B21D-05AAA6A61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calls the Constructor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D7C418D3-A246-40E9-B34F-22A0AADCB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13C2D293-6FF7-4C20-958F-E756AD61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WordArt 9">
            <a:extLst>
              <a:ext uri="{FF2B5EF4-FFF2-40B4-BE49-F238E27FC236}">
                <a16:creationId xmlns:a16="http://schemas.microsoft.com/office/drawing/2014/main" id="{2D8DDA2E-549A-4B47-BCAE-51647E0B206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29299" y="3188412"/>
            <a:ext cx="2162870" cy="31106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755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Memory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1E16C016-BAB0-4293-BAA6-608151CF2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649" y="3616125"/>
            <a:ext cx="583246" cy="349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49"/>
              <a:t>null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06F8623E-AE19-4786-8FE7-AA643341F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645" y="4209093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j1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E1C500B7-EE7C-47AB-94CD-E81A04EF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25" y="4199372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j2</a:t>
            </a:r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C5E1D5BA-44C8-4D0F-B8E2-1918B7F2C5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12544" y="3849424"/>
            <a:ext cx="933193" cy="349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636DF5DF-2D81-4923-8F82-157CEFC79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482512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DDA0E8A6-59E7-47E2-94F9-9348E472B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832460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40AC23D6-EFEE-43C6-B764-F59B631EF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246" y="4665968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3">
            <a:extLst>
              <a:ext uri="{FF2B5EF4-FFF2-40B4-BE49-F238E27FC236}">
                <a16:creationId xmlns:a16="http://schemas.microsoft.com/office/drawing/2014/main" id="{73E16D50-0BB2-4FB5-97B0-3FBA73F29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980" y="4316020"/>
            <a:ext cx="1633089" cy="2332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24">
            <a:extLst>
              <a:ext uri="{FF2B5EF4-FFF2-40B4-BE49-F238E27FC236}">
                <a16:creationId xmlns:a16="http://schemas.microsoft.com/office/drawing/2014/main" id="{47527681-894F-49BB-890A-2C8B24228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069" y="4316021"/>
            <a:ext cx="41993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B6A770D0-9B3E-435F-9825-5D394BD2D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649" y="5108264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err="1"/>
              <a:t>rabid:</a:t>
            </a:r>
            <a:r>
              <a:rPr lang="en-US" altLang="en-US" b="0" dirty="0" err="1">
                <a:solidFill>
                  <a:schemeClr val="tx2"/>
                </a:solidFill>
              </a:rPr>
              <a:t>false</a:t>
            </a:r>
            <a:endParaRPr lang="en-US" altLang="en-US" b="0" dirty="0">
              <a:solidFill>
                <a:schemeClr val="tx2"/>
              </a:solidFill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4D3F8FAF-6D14-4E69-89D0-93103014F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242" y="5458212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weight:14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63D9DEF-B06C-4495-A764-66EDF2ABF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 MAIN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j1, j2 AS Dog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j1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(14, “Bob”)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j2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(7, “Ethel”)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MAIN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3B36F5EF-49F1-4264-9F49-18B09D4E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804" y="5132565"/>
            <a:ext cx="1138554" cy="1166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8AFEDEF-FD5E-F542-A162-9230B17C0632}"/>
              </a:ext>
            </a:extLst>
          </p:cNvPr>
          <p:cNvSpPr txBox="1"/>
          <p:nvPr/>
        </p:nvSpPr>
        <p:spPr>
          <a:xfrm>
            <a:off x="6421645" y="5257800"/>
            <a:ext cx="2265155" cy="1066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860" name="Text Box 20">
            <a:extLst>
              <a:ext uri="{FF2B5EF4-FFF2-40B4-BE49-F238E27FC236}">
                <a16:creationId xmlns:a16="http://schemas.microsoft.com/office/drawing/2014/main" id="{7618F927-2C7A-4EA5-A616-331BC356B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650" y="5924808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err="1"/>
              <a:t>name:”Bob</a:t>
            </a:r>
            <a:r>
              <a:rPr lang="en-US" altLang="en-US" b="0" dirty="0"/>
              <a:t>”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B45A80-A8DD-49E3-B22C-1276EE194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Opens Space for j2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0E727E1D-0C60-4453-9280-394F4F20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28669422-F7B5-4B12-B8C9-0648DCC9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WordArt 9">
            <a:extLst>
              <a:ext uri="{FF2B5EF4-FFF2-40B4-BE49-F238E27FC236}">
                <a16:creationId xmlns:a16="http://schemas.microsoft.com/office/drawing/2014/main" id="{E32F1D24-4107-457C-A80B-A16E2C3ED4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29299" y="3188412"/>
            <a:ext cx="2162870" cy="31106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755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Memory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E82E95B4-0D99-42CC-9444-3EBBB2BAB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649" y="3616125"/>
            <a:ext cx="583246" cy="349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49"/>
              <a:t>null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BE66DA6D-81F9-46C0-9388-3D254F35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645" y="4209093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j1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A5DFFEF1-1B73-44B8-A826-0CBF720E4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25" y="4199372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j2</a:t>
            </a:r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3CA8644B-07AA-49A2-ABFC-D0C81D351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482512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B456CA11-8A89-42C2-902C-DA9CC6AA9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832460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3D1FE1AB-5CFA-4AC3-9501-CF4ABB908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246" y="4665968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E4635376-1A45-4789-9CE2-A6FF0DC4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649" y="5108264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rabid:</a:t>
            </a:r>
            <a:r>
              <a:rPr lang="en-US" altLang="en-US" b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AD2C458D-5E11-4909-8551-27B2DCB42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242" y="5458212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weight:14</a:t>
            </a:r>
          </a:p>
        </p:txBody>
      </p:sp>
      <p:sp>
        <p:nvSpPr>
          <p:cNvPr id="35861" name="Rectangle 21">
            <a:extLst>
              <a:ext uri="{FF2B5EF4-FFF2-40B4-BE49-F238E27FC236}">
                <a16:creationId xmlns:a16="http://schemas.microsoft.com/office/drawing/2014/main" id="{25032A1D-1249-4D8B-9215-56A7B093D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439" y="5132565"/>
            <a:ext cx="1049843" cy="1166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/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84424C73-36BF-40B7-B4FE-75C26EB1C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439" y="5482512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7A0BFD5E-ECCE-4DE8-9950-24980F675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439" y="5832460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4">
            <a:extLst>
              <a:ext uri="{FF2B5EF4-FFF2-40B4-BE49-F238E27FC236}">
                <a16:creationId xmlns:a16="http://schemas.microsoft.com/office/drawing/2014/main" id="{280248CD-3947-4B6C-878A-FCEAD50C4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9036" y="4665968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63D9DEF-B06C-4495-A764-66EDF2ABF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 MAIN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j1, j2 AS Dog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j1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(14, “Bob”)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j2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(7, “Ethel”)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MAIN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3B36F5EF-49F1-4264-9F49-18B09D4E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804" y="5132565"/>
            <a:ext cx="1138554" cy="1166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99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82345B3-C161-2F4C-91B8-DB39A8BFE0FE}"/>
              </a:ext>
            </a:extLst>
          </p:cNvPr>
          <p:cNvSpPr txBox="1"/>
          <p:nvPr/>
        </p:nvSpPr>
        <p:spPr>
          <a:xfrm>
            <a:off x="6421645" y="5257800"/>
            <a:ext cx="2265155" cy="1066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860" name="Text Box 20">
            <a:extLst>
              <a:ext uri="{FF2B5EF4-FFF2-40B4-BE49-F238E27FC236}">
                <a16:creationId xmlns:a16="http://schemas.microsoft.com/office/drawing/2014/main" id="{7618F927-2C7A-4EA5-A616-331BC356B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650" y="5924808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err="1"/>
              <a:t>name:”Bob</a:t>
            </a:r>
            <a:r>
              <a:rPr lang="en-US" altLang="en-US" b="0" dirty="0"/>
              <a:t>”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B45A80-A8DD-49E3-B22C-1276EE194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Passes Data to the Constructor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0E727E1D-0C60-4453-9280-394F4F20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28669422-F7B5-4B12-B8C9-0648DCC9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9529"/>
            <a:ext cx="2682931" cy="34994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WordArt 9">
            <a:extLst>
              <a:ext uri="{FF2B5EF4-FFF2-40B4-BE49-F238E27FC236}">
                <a16:creationId xmlns:a16="http://schemas.microsoft.com/office/drawing/2014/main" id="{E32F1D24-4107-457C-A80B-A16E2C3ED4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29299" y="3188412"/>
            <a:ext cx="2162870" cy="31106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755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Memory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E82E95B4-0D99-42CC-9444-3EBBB2BAB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649" y="3616125"/>
            <a:ext cx="583246" cy="349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49"/>
              <a:t>null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BE66DA6D-81F9-46C0-9388-3D254F35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645" y="4209093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j1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A5DFFEF1-1B73-44B8-A826-0CBF720E4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25" y="4199372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j2</a:t>
            </a:r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3CA8644B-07AA-49A2-ABFC-D0C81D351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482512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B456CA11-8A89-42C2-902C-DA9CC6AA9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298" y="5832460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3D1FE1AB-5CFA-4AC3-9501-CF4ABB908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246" y="4665968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E4635376-1A45-4789-9CE2-A6FF0DC4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649" y="5108264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rabid:</a:t>
            </a:r>
            <a:r>
              <a:rPr lang="en-US" altLang="en-US" b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AD2C458D-5E11-4909-8551-27B2DCB42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242" y="5458212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weight:14</a:t>
            </a:r>
          </a:p>
        </p:txBody>
      </p:sp>
      <p:sp>
        <p:nvSpPr>
          <p:cNvPr id="35861" name="Rectangle 21">
            <a:extLst>
              <a:ext uri="{FF2B5EF4-FFF2-40B4-BE49-F238E27FC236}">
                <a16:creationId xmlns:a16="http://schemas.microsoft.com/office/drawing/2014/main" id="{25032A1D-1249-4D8B-9215-56A7B093D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439" y="5132565"/>
            <a:ext cx="1049843" cy="1166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/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84424C73-36BF-40B7-B4FE-75C26EB1C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439" y="5482512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7A0BFD5E-ECCE-4DE8-9950-24980F675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439" y="5832460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4">
            <a:extLst>
              <a:ext uri="{FF2B5EF4-FFF2-40B4-BE49-F238E27FC236}">
                <a16:creationId xmlns:a16="http://schemas.microsoft.com/office/drawing/2014/main" id="{280248CD-3947-4B6C-878A-FCEAD50C4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9036" y="4665968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63D9DEF-B06C-4495-A764-66EDF2ABF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 MAIN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j1, j2 AS Dog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j1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(14, “Bob”)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j2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(7, “Ethel”)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MAIN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DDB7B75A-A115-4F4D-80FA-A5B96E5D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281" y="4141047"/>
            <a:ext cx="4724853" cy="243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</a:pPr>
            <a:endParaRPr lang="en-US" altLang="en-US" sz="1837" dirty="0"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CONSTRUCTOR Dog (parameters w, n)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rabid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weight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name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END CONSTRUCTOR</a:t>
            </a:r>
          </a:p>
          <a:p>
            <a:pPr lvl="1">
              <a:spcBef>
                <a:spcPct val="20000"/>
              </a:spcBef>
            </a:pPr>
            <a:endParaRPr lang="en-US" altLang="en-US" sz="3674" dirty="0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73E16D50-0BB2-4FB5-97B0-3FBA73F29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980" y="4316020"/>
            <a:ext cx="1633089" cy="2332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47527681-894F-49BB-890A-2C8B24228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069" y="4316021"/>
            <a:ext cx="41993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C4C7F505-8EF6-4DD5-84CC-89E218BE9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76600"/>
            <a:ext cx="1840911" cy="96478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732F31E9-8763-4556-854D-FD9797138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76599"/>
            <a:ext cx="1395269" cy="9647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B36F5EF-49F1-4264-9F49-18B09D4E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804" y="5132565"/>
            <a:ext cx="1138554" cy="1166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Classes</a:t>
            </a:r>
            <a:endParaRPr lang="en-US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  <a:buFont typeface="Arial" charset="0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Using classes, we’re actually creating new data types!</a:t>
            </a:r>
          </a:p>
          <a:p>
            <a:pPr>
              <a:spcBef>
                <a:spcPct val="60000"/>
              </a:spcBef>
              <a:buFont typeface="Arial" charset="0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A class represents the </a:t>
            </a:r>
            <a:r>
              <a:rPr lang="en-US" altLang="en-US" sz="2400" u="sng" dirty="0">
                <a:solidFill>
                  <a:schemeClr val="tx1"/>
                </a:solidFill>
              </a:rPr>
              <a:t>concept</a:t>
            </a:r>
            <a:r>
              <a:rPr lang="en-US" altLang="en-US" sz="2400" dirty="0">
                <a:solidFill>
                  <a:schemeClr val="tx1"/>
                </a:solidFill>
              </a:rPr>
              <a:t> of things in the real world, like Dogs.</a:t>
            </a:r>
          </a:p>
          <a:p>
            <a:pPr>
              <a:spcBef>
                <a:spcPct val="60000"/>
              </a:spcBef>
              <a:buFont typeface="Arial" charset="0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Classes follow a template, and have:</a:t>
            </a:r>
          </a:p>
          <a:p>
            <a:pPr>
              <a:spcBef>
                <a:spcPct val="60000"/>
              </a:spcBef>
              <a:buFont typeface="Arial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 a name</a:t>
            </a:r>
          </a:p>
          <a:p>
            <a:pPr>
              <a:spcBef>
                <a:spcPct val="60000"/>
              </a:spcBef>
              <a:buFont typeface="Arial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 variables (often called “attributes”)</a:t>
            </a:r>
          </a:p>
          <a:p>
            <a:pPr>
              <a:spcBef>
                <a:spcPct val="60000"/>
              </a:spcBef>
              <a:buFont typeface="Arial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 functions (which are now called “methods”, “behaviors” or “member functions”)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C03208-2355-49FC-BB7B-7C960EDF16DE}" type="datetime1">
              <a:rPr lang="en-US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8/19/20</a:t>
            </a:fld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44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898989"/>
                </a:solidFill>
                <a:latin typeface="Calibri" charset="0"/>
              </a:rPr>
              <a:t>CSE 1321 Module 6</a:t>
            </a:r>
          </a:p>
        </p:txBody>
      </p:sp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2B72F46-7636-6344-B509-55513A307DB1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58010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7451413-9064-4145-9DF7-EEC15AEF7B80}"/>
              </a:ext>
            </a:extLst>
          </p:cNvPr>
          <p:cNvSpPr txBox="1"/>
          <p:nvPr/>
        </p:nvSpPr>
        <p:spPr>
          <a:xfrm>
            <a:off x="6421645" y="5257800"/>
            <a:ext cx="2265155" cy="1066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2F344576-A590-4F87-BF91-6A935E491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260" y="5924808"/>
            <a:ext cx="1505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name:”Ethel</a:t>
            </a:r>
            <a:r>
              <a:rPr lang="en-US" altLang="en-US" b="0" dirty="0"/>
              <a:t>”</a:t>
            </a:r>
          </a:p>
        </p:txBody>
      </p:sp>
      <p:sp>
        <p:nvSpPr>
          <p:cNvPr id="35860" name="Text Box 20">
            <a:extLst>
              <a:ext uri="{FF2B5EF4-FFF2-40B4-BE49-F238E27FC236}">
                <a16:creationId xmlns:a16="http://schemas.microsoft.com/office/drawing/2014/main" id="{7618F927-2C7A-4EA5-A616-331BC356B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788" y="5924808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err="1"/>
              <a:t>name:”Bob</a:t>
            </a:r>
            <a:r>
              <a:rPr lang="en-US" altLang="en-US" b="0" dirty="0"/>
              <a:t>”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B45A80-A8DD-49E3-B22C-1276EE194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Passes Data to the Constructor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0E727E1D-0C60-4453-9280-394F4F20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138" y="3149529"/>
            <a:ext cx="2682931" cy="3499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28669422-F7B5-4B12-B8C9-0648DCC9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138" y="3149529"/>
            <a:ext cx="2682931" cy="34994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WordArt 9">
            <a:extLst>
              <a:ext uri="{FF2B5EF4-FFF2-40B4-BE49-F238E27FC236}">
                <a16:creationId xmlns:a16="http://schemas.microsoft.com/office/drawing/2014/main" id="{E32F1D24-4107-457C-A80B-A16E2C3ED4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26437" y="3188412"/>
            <a:ext cx="2162870" cy="31106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755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Memory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E82E95B4-0D99-42CC-9444-3EBBB2BAB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787" y="3616125"/>
            <a:ext cx="583246" cy="349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49"/>
              <a:t>null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BE66DA6D-81F9-46C0-9388-3D254F35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783" y="4209093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j1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A5DFFEF1-1B73-44B8-A826-0CBF720E4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1563" y="4199372"/>
            <a:ext cx="397866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43"/>
              <a:t>j2</a:t>
            </a:r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3CA8644B-07AA-49A2-ABFC-D0C81D351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6436" y="5482512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B456CA11-8A89-42C2-902C-DA9CC6AA9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6436" y="5832460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3D1FE1AB-5CFA-4AC3-9501-CF4ABB908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6384" y="4665968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E4635376-1A45-4789-9CE2-A6FF0DC4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787" y="5108264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rabid:</a:t>
            </a:r>
            <a:r>
              <a:rPr lang="en-US" altLang="en-US" b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AD2C458D-5E11-4909-8551-27B2DCB42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380" y="5458212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weight:14</a:t>
            </a:r>
          </a:p>
        </p:txBody>
      </p:sp>
      <p:sp>
        <p:nvSpPr>
          <p:cNvPr id="35861" name="Rectangle 21">
            <a:extLst>
              <a:ext uri="{FF2B5EF4-FFF2-40B4-BE49-F238E27FC236}">
                <a16:creationId xmlns:a16="http://schemas.microsoft.com/office/drawing/2014/main" id="{25032A1D-1249-4D8B-9215-56A7B093D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577" y="5132565"/>
            <a:ext cx="1166492" cy="1166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/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84424C73-36BF-40B7-B4FE-75C26EB1C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9577" y="5482512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7A0BFD5E-ECCE-4DE8-9950-24980F675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9577" y="5832460"/>
            <a:ext cx="1049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4">
            <a:extLst>
              <a:ext uri="{FF2B5EF4-FFF2-40B4-BE49-F238E27FC236}">
                <a16:creationId xmlns:a16="http://schemas.microsoft.com/office/drawing/2014/main" id="{280248CD-3947-4B6C-878A-FCEAD50C4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6174" y="4665968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63D9DEF-B06C-4495-A764-66EDF2ABF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 MAIN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j1, j2 AS Dog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j1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(14, “Bob”)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j2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(7, “Ethel”)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MAIN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DDB7B75A-A115-4F4D-80FA-A5B96E5D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281" y="4141047"/>
            <a:ext cx="4724853" cy="243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</a:pPr>
            <a:endParaRPr lang="en-US" altLang="en-US" sz="1837" dirty="0"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CONSTRUCTOR Dog (parameters w, n)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rabid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weight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name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   END CONSTRUCTOR</a:t>
            </a:r>
          </a:p>
          <a:p>
            <a:pPr lvl="1">
              <a:spcBef>
                <a:spcPct val="20000"/>
              </a:spcBef>
            </a:pPr>
            <a:endParaRPr lang="en-US" altLang="en-US" sz="3674" dirty="0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73E16D50-0BB2-4FB5-97B0-3FBA73F29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980" y="4316020"/>
            <a:ext cx="1633089" cy="2332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47527681-894F-49BB-890A-2C8B24228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069" y="4316021"/>
            <a:ext cx="41993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C4C7F505-8EF6-4DD5-84CC-89E218BE9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76600"/>
            <a:ext cx="1840911" cy="96478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732F31E9-8763-4556-854D-FD9797138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76599"/>
            <a:ext cx="1395269" cy="9647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EEF45EA9-4E6E-42C2-8438-0AA4932F4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9270" y="5108264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err="1"/>
              <a:t>rabid:</a:t>
            </a:r>
            <a:r>
              <a:rPr lang="en-US" altLang="en-US" b="0" dirty="0" err="1">
                <a:solidFill>
                  <a:schemeClr val="tx2"/>
                </a:solidFill>
              </a:rPr>
              <a:t>false</a:t>
            </a:r>
            <a:endParaRPr lang="en-US" altLang="en-US" b="0" dirty="0">
              <a:solidFill>
                <a:schemeClr val="tx2"/>
              </a:solidFill>
            </a:endParaRP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98B9F2A-D33B-4A50-A3DA-57527B7FB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863" y="5458212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weight:7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3B36F5EF-49F1-4264-9F49-18B09D4E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942" y="5132565"/>
            <a:ext cx="1138554" cy="1166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8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7D7B5-E902-B644-860A-79D547169428}"/>
              </a:ext>
            </a:extLst>
          </p:cNvPr>
          <p:cNvSpPr txBox="1"/>
          <p:nvPr/>
        </p:nvSpPr>
        <p:spPr>
          <a:xfrm>
            <a:off x="6421645" y="5257800"/>
            <a:ext cx="2265155" cy="1066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376E9A9-3955-4E7A-B7E3-230361764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Eat() and Growl()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39B0767-0E50-4F2A-84D2-A6F36A2021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325" y="1846263"/>
            <a:ext cx="7543800" cy="44021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CLASS Dog </a:t>
            </a:r>
            <a:br>
              <a:rPr lang="en-US" alt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BEGIN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CREATE rabid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 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CREATE weight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 0.0</a:t>
            </a: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CREATE name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← “ ”</a:t>
            </a: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// Constructor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CONSTRUCTOR Dog (parameters w, n)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rabid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weight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name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END CONSTRUCTOR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WE STILL NEED EAT AND GROWL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CLASS</a:t>
            </a:r>
          </a:p>
        </p:txBody>
      </p:sp>
      <p:sp>
        <p:nvSpPr>
          <p:cNvPr id="6" name="Rectangle 5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467600" y="5126198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8450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306C1B-2FCA-F74F-879D-935B182C3ECB}"/>
              </a:ext>
            </a:extLst>
          </p:cNvPr>
          <p:cNvSpPr txBox="1"/>
          <p:nvPr/>
        </p:nvSpPr>
        <p:spPr>
          <a:xfrm>
            <a:off x="6421645" y="5257800"/>
            <a:ext cx="2265155" cy="1066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39B0767-0E50-4F2A-84D2-A6F36A2021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6175" y="533400"/>
            <a:ext cx="8534400" cy="6172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CLASS Dog </a:t>
            </a:r>
            <a:b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CREATE rabid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  false</a:t>
            </a: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CREATE weight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 0.0</a:t>
            </a: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CREATE name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 “ ”</a:t>
            </a: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CONSTRUCTOR Dog (parameters w, n)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rabid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weight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name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END CONSTRUCTOR</a:t>
            </a:r>
            <a:b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METHOD eat (parameters: </a:t>
            </a:r>
            <a:r>
              <a:rPr lang="en-US" alt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amountOfFood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weight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weight + </a:t>
            </a:r>
            <a:r>
              <a:rPr lang="en-US" alt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amountOfFood</a:t>
            </a: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PRINT (name + “ weighs” + weight + “ </a:t>
            </a:r>
            <a:r>
              <a:rPr lang="en-US" alt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”)</a:t>
            </a:r>
            <a:b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END METHOD</a:t>
            </a:r>
            <a:b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METHOD growl (parameters: none)</a:t>
            </a:r>
            <a:b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PRINT </a:t>
            </a:r>
            <a:r>
              <a:rPr lang="en-US" altLang="en-US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(name + </a:t>
            </a: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“ says GRRRRR!”)</a:t>
            </a:r>
            <a:b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END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CLASS</a:t>
            </a:r>
          </a:p>
        </p:txBody>
      </p:sp>
      <p:sp>
        <p:nvSpPr>
          <p:cNvPr id="6" name="Rectangle 5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40976" y="532953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221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DA20CAB-8069-4E7C-8184-FB62E564D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“.” operator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B6AF188-45A4-48D6-AEFB-473CD13DA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/>
              <a:t>“Dot” operator used to</a:t>
            </a:r>
          </a:p>
          <a:p>
            <a:pPr lvl="1"/>
            <a:r>
              <a:rPr lang="en-US" altLang="en-US" sz="2400" dirty="0"/>
              <a:t>Get to an instances attributes</a:t>
            </a:r>
          </a:p>
          <a:p>
            <a:pPr lvl="1"/>
            <a:r>
              <a:rPr lang="en-US" altLang="en-US" sz="2400" dirty="0"/>
              <a:t>Get to an instances methods</a:t>
            </a:r>
          </a:p>
          <a:p>
            <a:pPr lvl="1"/>
            <a:r>
              <a:rPr lang="en-US" altLang="en-US" sz="2400" dirty="0"/>
              <a:t>Basically get inside the instance</a:t>
            </a:r>
          </a:p>
          <a:p>
            <a:pPr marL="0" indent="0">
              <a:buNone/>
            </a:pPr>
            <a:r>
              <a:rPr lang="en-US" altLang="en-US" sz="2800" dirty="0"/>
              <a:t>Format:</a:t>
            </a:r>
          </a:p>
          <a:p>
            <a:pPr lvl="1">
              <a:buFontTx/>
              <a:buNone/>
            </a:pPr>
            <a:r>
              <a:rPr lang="en-US" altLang="en-US" sz="2400" dirty="0"/>
              <a:t>&lt;instance&gt;.&lt;attribute or method&gt;</a:t>
            </a:r>
          </a:p>
        </p:txBody>
      </p:sp>
    </p:spTree>
    <p:extLst>
      <p:ext uri="{BB962C8B-B14F-4D97-AF65-F5344CB8AC3E}">
        <p14:creationId xmlns:p14="http://schemas.microsoft.com/office/powerpoint/2010/main" val="1480035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D4A1682-B450-408D-BCE3-A2B56F392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Using the “.” operator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3D9DEF-B06C-4495-A764-66EDF2ABF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9986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 MAIN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j1, j2 AS Dog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j1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(14, “Bob”)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j2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Dog (7, “Ethel”)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j1.eat(2)  		// Bob weighs 16 </a:t>
            </a:r>
            <a:r>
              <a:rPr lang="en-US" alt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lbs</a:t>
            </a: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j2.growl()			// Ethel says GRRRR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j1.name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“Fluffy”	// This is just cruel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j1.eat(4)			</a:t>
            </a:r>
            <a:r>
              <a:rPr lang="en-US" altLang="en-US" sz="200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// Fluffy </a:t>
            </a: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weighs 20 </a:t>
            </a:r>
            <a:r>
              <a:rPr lang="en-US" alt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lbs</a:t>
            </a: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j2.eat(-1)			// Ethel weighs 6 </a:t>
            </a:r>
            <a:r>
              <a:rPr lang="en-US" alt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lbs</a:t>
            </a: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MAIN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1884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looks like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get big, so we put code in different files</a:t>
            </a:r>
          </a:p>
          <a:p>
            <a:r>
              <a:rPr lang="en-US" dirty="0"/>
              <a:t>In Java:</a:t>
            </a:r>
          </a:p>
          <a:p>
            <a:pPr lvl="1"/>
            <a:r>
              <a:rPr lang="en-US" dirty="0"/>
              <a:t>Classes are put into their own file</a:t>
            </a:r>
          </a:p>
          <a:p>
            <a:pPr lvl="1"/>
            <a:r>
              <a:rPr lang="en-US" dirty="0"/>
              <a:t>The name of the file should be the same as the class, with a .java extension</a:t>
            </a:r>
          </a:p>
          <a:p>
            <a:pPr lvl="1"/>
            <a:r>
              <a:rPr lang="en-US" dirty="0"/>
              <a:t>If it’s a public class (later), the file must be named the same</a:t>
            </a:r>
          </a:p>
          <a:p>
            <a:pPr lvl="1"/>
            <a:r>
              <a:rPr lang="en-US" dirty="0"/>
              <a:t>Example: class Dog would be put into a file called “</a:t>
            </a:r>
            <a:r>
              <a:rPr lang="en-US" dirty="0" err="1"/>
              <a:t>Dog.java</a:t>
            </a:r>
            <a:r>
              <a:rPr lang="en-US" dirty="0"/>
              <a:t>”</a:t>
            </a:r>
          </a:p>
          <a:p>
            <a:r>
              <a:rPr lang="en-US" dirty="0"/>
              <a:t>In C#:</a:t>
            </a:r>
          </a:p>
          <a:p>
            <a:pPr lvl="1"/>
            <a:r>
              <a:rPr lang="en-US" dirty="0"/>
              <a:t>It’s generally the same thing as Java</a:t>
            </a:r>
          </a:p>
          <a:p>
            <a:pPr lvl="1"/>
            <a:r>
              <a:rPr lang="en-US" dirty="0"/>
              <a:t>Put classes in files of the same name </a:t>
            </a:r>
            <a:r>
              <a:rPr lang="mr-IN" dirty="0"/>
              <a:t>–</a:t>
            </a:r>
            <a:r>
              <a:rPr lang="en-US" dirty="0"/>
              <a:t> “</a:t>
            </a:r>
            <a:r>
              <a:rPr lang="en-US" dirty="0" err="1"/>
              <a:t>Dog.cs</a:t>
            </a:r>
            <a:r>
              <a:rPr lang="en-US" dirty="0"/>
              <a:t>”</a:t>
            </a:r>
          </a:p>
          <a:p>
            <a:r>
              <a:rPr lang="en-US" dirty="0"/>
              <a:t>In C++:</a:t>
            </a:r>
          </a:p>
          <a:p>
            <a:pPr lvl="1"/>
            <a:r>
              <a:rPr lang="en-US" dirty="0"/>
              <a:t>Create a header (.h) file </a:t>
            </a:r>
            <a:r>
              <a:rPr lang="mr-IN" dirty="0"/>
              <a:t>–</a:t>
            </a:r>
            <a:r>
              <a:rPr lang="en-US" dirty="0"/>
              <a:t> “</a:t>
            </a:r>
            <a:r>
              <a:rPr lang="en-US" dirty="0" err="1"/>
              <a:t>Dog.h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Create a body/implementation file = “</a:t>
            </a:r>
            <a:r>
              <a:rPr lang="en-US" dirty="0" err="1"/>
              <a:t>Dog.cpp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72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52" y="457200"/>
            <a:ext cx="8763000" cy="5863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Dog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rabid = 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weight = </a:t>
            </a:r>
            <a:r>
              <a:rPr lang="en-US" sz="1800" dirty="0">
                <a:solidFill>
                  <a:srgbClr val="137848"/>
                </a:solidFill>
                <a:latin typeface="Menlo" charset="0"/>
                <a:ea typeface="Menlo" charset="0"/>
                <a:cs typeface="Menlo" charset="0"/>
              </a:rPr>
              <a:t>0.0f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buNone/>
            </a:pP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mr-IN" sz="18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""</a:t>
            </a: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buNone/>
            </a:pPr>
            <a:endParaRPr lang="mr-IN" sz="18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Dog (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w, String n)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weight = w;</a:t>
            </a:r>
          </a:p>
          <a:p>
            <a:pPr marL="0" indent="0">
              <a:buNone/>
            </a:pP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mr-IN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mr-IN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buNone/>
            </a:pP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eat (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amountOfFood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weight +=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amountOfFood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(name+</a:t>
            </a:r>
            <a:r>
              <a:rPr lang="en-US" sz="18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 now weighs "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+ weight+</a:t>
            </a:r>
            <a:r>
              <a:rPr lang="en-US" sz="18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 </a:t>
            </a:r>
            <a:r>
              <a:rPr lang="en-US" sz="1800" dirty="0" err="1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lbs</a:t>
            </a:r>
            <a:r>
              <a:rPr lang="en-US" sz="18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 marL="0" indent="0">
              <a:buNone/>
            </a:pP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growl()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(name+</a:t>
            </a:r>
            <a:r>
              <a:rPr lang="en-US" sz="18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 says </a:t>
            </a:r>
            <a:r>
              <a:rPr lang="en-US" sz="1800" dirty="0" err="1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grrrr</a:t>
            </a:r>
            <a:r>
              <a:rPr lang="en-US" sz="18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 marL="0" indent="0">
              <a:buNone/>
            </a:pP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}</a:t>
            </a:r>
          </a:p>
          <a:p>
            <a:pPr marL="0" indent="0">
              <a:buNone/>
            </a:pP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55484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74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4699-53FB-5E4F-B459-2669D87C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9601"/>
            <a:ext cx="7886700" cy="55673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Main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Dog d1 =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Dog(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17.4f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"Fluffy"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d1.eat(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E9F0-4CB2-6340-A170-FE14FB11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235AD-E85C-6C48-AF44-AC331E4A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D5AC-68AD-0A48-995B-41753AE3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37</a:t>
            </a:fld>
            <a:endParaRPr lang="en-US" altLang="en-US"/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85800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449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1"/>
            <a:ext cx="8534400" cy="564356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Dog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rabid = 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weight = </a:t>
            </a:r>
            <a:r>
              <a:rPr lang="en-US" sz="1800" dirty="0">
                <a:solidFill>
                  <a:srgbClr val="137848"/>
                </a:solidFill>
                <a:latin typeface="Menlo" charset="0"/>
                <a:ea typeface="Menlo" charset="0"/>
                <a:cs typeface="Menlo" charset="0"/>
              </a:rPr>
              <a:t>0.0f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sz="1800" dirty="0" err="1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mr-IN" sz="18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""</a:t>
            </a: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mr-IN" sz="18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Dog (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w, 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n)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weight = 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mr-IN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mr-IN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eat (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amountOfFood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weight +=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amountOfFood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(name+</a:t>
            </a:r>
            <a:r>
              <a:rPr lang="en-US" sz="18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 now weighs "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+ weight+</a:t>
            </a:r>
            <a:r>
              <a:rPr lang="en-US" sz="18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 </a:t>
            </a:r>
            <a:r>
              <a:rPr lang="en-US" sz="1800" dirty="0" err="1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lbs</a:t>
            </a:r>
            <a:r>
              <a:rPr lang="en-US" sz="18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growl()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(name+</a:t>
            </a:r>
            <a:r>
              <a:rPr lang="en-US" sz="18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 says </a:t>
            </a:r>
            <a:r>
              <a:rPr lang="en-US" sz="1800" dirty="0" err="1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grrrr</a:t>
            </a:r>
            <a:r>
              <a:rPr lang="en-US" sz="18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mr-IN" sz="18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7" name="Picture 6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1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199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EF29-7FD8-944B-927D-66E67EE7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33401"/>
            <a:ext cx="7886700" cy="56435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MainClass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Main (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Dog d1 =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Dog(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17.4f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"Fluffy"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d1.eat(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1969-1042-A640-9A45-C503AEC0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6822-17DD-7B4F-B565-5664D1F3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060F-2176-FB42-9B90-2369BD3D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39</a:t>
            </a:fld>
            <a:endParaRPr lang="en-US" altLang="en-US"/>
          </a:p>
        </p:txBody>
      </p:sp>
      <p:pic>
        <p:nvPicPr>
          <p:cNvPr id="7" name="Picture 6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1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1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Smallest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CLASS Dog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BEGIN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 CLASS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Note: easy points on the exam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9" name="Rectangle 8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794625" y="2819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065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4281"/>
            <a:ext cx="8210550" cy="56026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A9A9A"/>
                </a:solidFill>
                <a:latin typeface="Menlo-Regular" charset="0"/>
              </a:rPr>
              <a:t>// This is the header file </a:t>
            </a:r>
            <a:r>
              <a:rPr lang="mr-IN" sz="2400" dirty="0">
                <a:solidFill>
                  <a:srgbClr val="9A9A9A"/>
                </a:solidFill>
                <a:latin typeface="Menlo-Regular" charset="0"/>
              </a:rPr>
              <a:t>–</a:t>
            </a:r>
            <a:r>
              <a:rPr lang="en-US" sz="2400" dirty="0">
                <a:solidFill>
                  <a:srgbClr val="9A9A9A"/>
                </a:solidFill>
                <a:latin typeface="Menlo-Regular" charset="0"/>
              </a:rPr>
              <a:t> </a:t>
            </a:r>
            <a:r>
              <a:rPr lang="en-US" sz="2400" dirty="0" err="1">
                <a:solidFill>
                  <a:srgbClr val="9A9A9A"/>
                </a:solidFill>
                <a:latin typeface="Menlo-Regular" charset="0"/>
              </a:rPr>
              <a:t>Dog.h</a:t>
            </a:r>
            <a:endParaRPr lang="en-US" sz="2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Menlo-Regular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Dog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Menlo-Regular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Menlo-Regular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rabid;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Menlo-Regular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weight;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 string name;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A9A9A"/>
                </a:solidFill>
                <a:latin typeface="Menlo-Regular" charset="0"/>
              </a:rPr>
              <a:t>  // Note: no method body, only semi-colon</a:t>
            </a:r>
            <a:endParaRPr lang="en-US" sz="2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 Dog(</a:t>
            </a:r>
            <a:r>
              <a:rPr lang="en-US" sz="2400" dirty="0">
                <a:solidFill>
                  <a:srgbClr val="0000FF"/>
                </a:solidFill>
                <a:latin typeface="Menlo-Regular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w, string n);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Menlo-Regular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eat(</a:t>
            </a:r>
            <a:r>
              <a:rPr lang="en-US" sz="2400" dirty="0">
                <a:solidFill>
                  <a:srgbClr val="0000FF"/>
                </a:solidFill>
                <a:latin typeface="Menlo-Regular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enlo-Regular" charset="0"/>
              </a:rPr>
              <a:t>amountOfFood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Menlo-Regular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 growl();</a:t>
            </a:r>
          </a:p>
          <a:p>
            <a:pPr marL="0" indent="0">
              <a:buNone/>
            </a:pPr>
            <a:r>
              <a:rPr lang="mr-IN" sz="2400" dirty="0">
                <a:solidFill>
                  <a:srgbClr val="000000"/>
                </a:solidFill>
                <a:latin typeface="Menlo-Regular" charset="0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40</a:t>
            </a:fld>
            <a:endParaRPr lang="en-US" altLang="en-US"/>
          </a:p>
        </p:txBody>
      </p:sp>
      <p:pic>
        <p:nvPicPr>
          <p:cNvPr id="7" name="Picture 6" descr="A logo showing C++" title="C++ Logo">
            <a:extLst>
              <a:ext uri="{FF2B5EF4-FFF2-40B4-BE49-F238E27FC236}">
                <a16:creationId xmlns:a16="http://schemas.microsoft.com/office/drawing/2014/main" id="{CB85BEC8-3642-FD44-B370-A50029440E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181" y="574281"/>
            <a:ext cx="808169" cy="9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75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4281"/>
            <a:ext cx="8210550" cy="5602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A9A9A"/>
                </a:solidFill>
                <a:latin typeface="Menlo-Regular" charset="0"/>
              </a:rPr>
              <a:t>// The implementation file </a:t>
            </a:r>
            <a:r>
              <a:rPr lang="mr-IN" sz="2400" dirty="0">
                <a:solidFill>
                  <a:srgbClr val="9A9A9A"/>
                </a:solidFill>
                <a:latin typeface="Menlo-Regular" charset="0"/>
              </a:rPr>
              <a:t>–</a:t>
            </a:r>
            <a:r>
              <a:rPr lang="en-US" sz="2400" dirty="0">
                <a:solidFill>
                  <a:srgbClr val="9A9A9A"/>
                </a:solidFill>
                <a:latin typeface="Menlo-Regular" charset="0"/>
              </a:rPr>
              <a:t> </a:t>
            </a:r>
            <a:r>
              <a:rPr lang="en-US" sz="2400" dirty="0" err="1">
                <a:solidFill>
                  <a:srgbClr val="9A9A9A"/>
                </a:solidFill>
                <a:latin typeface="Menlo-Regular" charset="0"/>
              </a:rPr>
              <a:t>Dog.cpp</a:t>
            </a:r>
            <a:endParaRPr lang="en-US" sz="2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Dog::Dog(</a:t>
            </a:r>
            <a:r>
              <a:rPr lang="en-US" sz="24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w, string n)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rabid = </a:t>
            </a:r>
            <a:r>
              <a:rPr lang="en-US" sz="24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weight = w;</a:t>
            </a:r>
          </a:p>
          <a:p>
            <a:pPr marL="0" indent="0">
              <a:buNone/>
            </a:pPr>
            <a:r>
              <a:rPr lang="mr-IN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sz="24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mr-IN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mr-IN" sz="24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mr-IN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buNone/>
            </a:pPr>
            <a:r>
              <a:rPr lang="mr-IN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Dog::eat(</a:t>
            </a:r>
            <a:r>
              <a:rPr lang="en-US" sz="24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amountOfFood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weight += 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amountOfFood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&lt;&lt; name &lt;&lt; </a:t>
            </a:r>
            <a:r>
              <a:rPr lang="en-US" sz="24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 now weighs "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&lt;&lt; weight </a:t>
            </a:r>
            <a:b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&lt;&lt; </a:t>
            </a:r>
            <a:r>
              <a:rPr lang="en-US" sz="24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 </a:t>
            </a:r>
            <a:r>
              <a:rPr lang="en-US" sz="2400" dirty="0" err="1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lbs</a:t>
            </a:r>
            <a:r>
              <a:rPr lang="en-US" sz="24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Dog::growl()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&lt;&lt; name &lt;&lt; </a:t>
            </a:r>
            <a:r>
              <a:rPr lang="en-US" sz="24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 says </a:t>
            </a:r>
            <a:r>
              <a:rPr lang="en-US" sz="2400" dirty="0" err="1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grrrr</a:t>
            </a:r>
            <a:r>
              <a:rPr lang="en-US" sz="2400" dirty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pPr marL="0" indent="0">
              <a:buNone/>
            </a:pPr>
            <a:endParaRPr lang="mr-IN" sz="2400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7" name="Picture 6" descr="A logo showing C++" title="C++ Logo">
            <a:extLst>
              <a:ext uri="{FF2B5EF4-FFF2-40B4-BE49-F238E27FC236}">
                <a16:creationId xmlns:a16="http://schemas.microsoft.com/office/drawing/2014/main" id="{CB85BEC8-3642-FD44-B370-A50029440E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181" y="574281"/>
            <a:ext cx="808169" cy="9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2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4281"/>
            <a:ext cx="8210550" cy="560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A9A9A"/>
                </a:solidFill>
                <a:latin typeface="Menlo" charset="0"/>
                <a:ea typeface="Menlo" charset="0"/>
                <a:cs typeface="Menlo" charset="0"/>
              </a:rPr>
              <a:t>// The main file </a:t>
            </a:r>
            <a:r>
              <a:rPr lang="mr-IN" sz="2400" dirty="0">
                <a:solidFill>
                  <a:srgbClr val="9A9A9A"/>
                </a:solidFill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sz="2400" dirty="0">
                <a:solidFill>
                  <a:srgbClr val="9A9A9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solidFill>
                  <a:srgbClr val="9A9A9A"/>
                </a:solidFill>
                <a:latin typeface="Menlo" charset="0"/>
                <a:ea typeface="Menlo" charset="0"/>
                <a:cs typeface="Menlo" charset="0"/>
              </a:rPr>
              <a:t>main.cpp</a:t>
            </a:r>
            <a:endParaRPr lang="en-US" sz="24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  Dog d1 (</a:t>
            </a:r>
            <a:r>
              <a:rPr lang="en-US" sz="2400" dirty="0">
                <a:solidFill>
                  <a:srgbClr val="09885A"/>
                </a:solidFill>
                <a:latin typeface="Menlo" panose="020B0609030804020204" pitchFamily="49" charset="0"/>
              </a:rPr>
              <a:t>15.8f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"Fluffy"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  d1.eat(</a:t>
            </a:r>
            <a:r>
              <a:rPr lang="en-US" sz="2400" dirty="0">
                <a:solidFill>
                  <a:srgbClr val="09885A"/>
                </a:solidFill>
                <a:latin typeface="Menlo" panose="020B0609030804020204" pitchFamily="49" charset="0"/>
              </a:rPr>
              <a:t>10.0f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dirty="0">
                <a:solidFill>
                  <a:srgbClr val="AAAAAA"/>
                </a:solidFill>
                <a:latin typeface="Menlo" panose="020B0609030804020204" pitchFamily="49" charset="0"/>
              </a:rPr>
              <a:t>// Using "pointers"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  Dog* d2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Dog(</a:t>
            </a:r>
            <a:r>
              <a:rPr lang="en-US" sz="2400" dirty="0">
                <a:solidFill>
                  <a:srgbClr val="09885A"/>
                </a:solidFill>
                <a:latin typeface="Menlo" panose="020B0609030804020204" pitchFamily="49" charset="0"/>
              </a:rPr>
              <a:t>27.4f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"Spike"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  d2-&gt;eat(</a:t>
            </a:r>
            <a:r>
              <a:rPr lang="en-US" sz="2400" dirty="0">
                <a:solidFill>
                  <a:srgbClr val="09885A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mr-IN" sz="24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7" name="Picture 6" descr="A logo showing C++" title="C++ Logo">
            <a:extLst>
              <a:ext uri="{FF2B5EF4-FFF2-40B4-BE49-F238E27FC236}">
                <a16:creationId xmlns:a16="http://schemas.microsoft.com/office/drawing/2014/main" id="{CB85BEC8-3642-FD44-B370-A50029440E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181" y="574281"/>
            <a:ext cx="808169" cy="9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05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Grp="1"/>
          </p:cNvSpPr>
          <p:nvPr>
            <p:ph type="title"/>
          </p:nvPr>
        </p:nvSpPr>
        <p:spPr/>
        <p:txBody>
          <a:bodyPr lIns="0" tIns="199135" rIns="0" bIns="0"/>
          <a:lstStyle/>
          <a:p>
            <a:pPr marL="12700" eaLnBrk="1" hangingPunct="1">
              <a:lnSpc>
                <a:spcPct val="100000"/>
              </a:lnSpc>
            </a:pPr>
            <a:r>
              <a:rPr lang="en-US" altLang="en-US" sz="3600" dirty="0">
                <a:latin typeface="Arial" charset="0"/>
                <a:ea typeface="Arial" charset="0"/>
                <a:cs typeface="Arial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/>
              <a:t>A class: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altLang="en-US" sz="2400" dirty="0"/>
              <a:t> has attributes (which are just variables)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altLang="en-US" sz="2400" dirty="0"/>
              <a:t> has a constructor which is used to initialize attributes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altLang="en-US" sz="2400" dirty="0"/>
              <a:t> has other methods (like eat and growl)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altLang="en-US" sz="2400" dirty="0"/>
              <a:t> is a blueprint (template) for creating objects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altLang="en-US" sz="2400" dirty="0"/>
              <a:t> creates a new data type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•"/>
            </a:pPr>
            <a:endParaRPr lang="en-US" altLang="en-US" sz="240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/>
              <a:t>An object: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altLang="en-US" sz="2400" dirty="0"/>
              <a:t> is an instance of a class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altLang="en-US" sz="2400" dirty="0"/>
              <a:t> has a state (variables) that is independent from others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•"/>
            </a:pPr>
            <a:endParaRPr lang="en-US" altLang="en-US" sz="2400" dirty="0"/>
          </a:p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•"/>
            </a:pPr>
            <a:endParaRPr lang="en-US" altLang="en-US" sz="2400" dirty="0"/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400" dirty="0"/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651C9-731E-41E3-813C-7813244CB948}" type="datetime1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  <a:latin typeface="Calibri" charset="0"/>
              </a:rPr>
              <a:t>CSE 1321 Module 6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9A33911-E8F9-8A43-AD8D-66E273C8A2EB}" type="slidenum">
              <a:rPr lang="en-US" altLang="en-US" sz="900">
                <a:solidFill>
                  <a:srgbClr val="898989"/>
                </a:solidFill>
                <a:ea typeface="Arial" charset="0"/>
                <a:cs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900">
              <a:solidFill>
                <a:srgbClr val="898989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7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Smallest Class </a:t>
            </a:r>
            <a:r>
              <a:rPr lang="mr-IN" sz="3200" b="1" dirty="0"/>
              <a:t>–</a:t>
            </a:r>
            <a:r>
              <a:rPr lang="en-US" sz="3200" b="1" dirty="0"/>
              <a:t> C# and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Dog {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658" y="1706224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658" y="550378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Smallest Class -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Dog {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Note: C++ will be different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in structure.  This will become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our “header” file (later)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9" name="Picture 8" descr="A logo showing C++" title="C++ Logo">
            <a:extLst>
              <a:ext uri="{FF2B5EF4-FFF2-40B4-BE49-F238E27FC236}">
                <a16:creationId xmlns:a16="http://schemas.microsoft.com/office/drawing/2014/main" id="{CB85BEC8-3642-FD44-B370-A50029440E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181" y="574281"/>
            <a:ext cx="808169" cy="9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1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Oh no! What have we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3200" dirty="0"/>
              <a:t>We’ve: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 created a </a:t>
            </a:r>
            <a:r>
              <a:rPr lang="en-US" sz="3200" u="sng" dirty="0"/>
              <a:t>new (complex) data type</a:t>
            </a:r>
            <a:r>
              <a:rPr lang="en-US" sz="3200" dirty="0"/>
              <a:t>!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 created the “concept” of a Dog</a:t>
            </a:r>
          </a:p>
          <a:p>
            <a:pPr>
              <a:buFont typeface="Arial" charset="0"/>
              <a:buChar char="•"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don’t have any Dogs yet, </a:t>
            </a:r>
            <a:r>
              <a:rPr lang="en-US" sz="3200" u="sng" dirty="0"/>
              <a:t>just the concept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1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Objects</a:t>
            </a:r>
            <a:endParaRPr lang="en-US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An </a:t>
            </a:r>
            <a:r>
              <a:rPr lang="en-US" altLang="en-US" sz="3200" u="sng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object:</a:t>
            </a:r>
            <a:r>
              <a:rPr lang="en-US" altLang="en-US" sz="32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 </a:t>
            </a:r>
          </a:p>
          <a:p>
            <a:pPr>
              <a:spcBef>
                <a:spcPts val="200"/>
              </a:spcBef>
              <a:buFont typeface="Arial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 is an entity in the real world that can be distinctly identified</a:t>
            </a:r>
          </a:p>
          <a:p>
            <a:pPr>
              <a:spcBef>
                <a:spcPts val="200"/>
              </a:spcBef>
              <a:buFont typeface="Arial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 might represent a </a:t>
            </a:r>
            <a:r>
              <a:rPr lang="en-US" altLang="en-US" sz="3200" u="sng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particular</a:t>
            </a:r>
            <a:r>
              <a:rPr lang="en-US" altLang="en-US" sz="32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 dog, employee, student, etc.</a:t>
            </a:r>
          </a:p>
          <a:p>
            <a:pPr>
              <a:spcBef>
                <a:spcPts val="200"/>
              </a:spcBef>
              <a:buFont typeface="Arial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 has a unique </a:t>
            </a:r>
            <a:r>
              <a:rPr lang="en-US" altLang="en-US" sz="3200" u="sng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identity</a:t>
            </a:r>
            <a:r>
              <a:rPr lang="en-US" altLang="en-US" sz="32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en-US" sz="3200" u="sng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state</a:t>
            </a:r>
            <a:r>
              <a:rPr lang="en-US" altLang="en-US" sz="32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, and </a:t>
            </a:r>
            <a:r>
              <a:rPr lang="en-US" altLang="en-US" sz="3200" u="sng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behavior</a:t>
            </a:r>
            <a:r>
              <a:rPr lang="en-US" altLang="en-US" sz="32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.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en-US" sz="1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C03208-2355-49FC-BB7B-7C960EDF16DE}" type="datetime1">
              <a:rPr lang="en-US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8/19/20</a:t>
            </a:fld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72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898989"/>
                </a:solidFill>
                <a:latin typeface="Calibri" charset="0"/>
              </a:rPr>
              <a:t>CSE 1321 Module 6</a:t>
            </a:r>
          </a:p>
        </p:txBody>
      </p:sp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237963D-83FB-E943-965D-7B7C8E99D5A8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7495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charset="0"/>
              </a:rPr>
              <a:t>Object Identity, State and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An object has a unique </a:t>
            </a:r>
            <a:r>
              <a:rPr lang="en-US" altLang="en-US" sz="2400" u="sng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identity</a:t>
            </a:r>
            <a:r>
              <a:rPr lang="en-US" altLang="en-US" sz="24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 as it represents one entity.</a:t>
            </a:r>
          </a:p>
          <a:p>
            <a:pPr>
              <a:spcBef>
                <a:spcPts val="100"/>
              </a:spcBef>
              <a:buFontTx/>
              <a:buNone/>
            </a:pPr>
            <a:endParaRPr lang="en-US" altLang="en-US" sz="9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The object </a:t>
            </a:r>
            <a:r>
              <a:rPr lang="en-US" altLang="en-US" sz="2400" u="sng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state</a:t>
            </a:r>
            <a:r>
              <a:rPr lang="en-US" altLang="en-US" sz="24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 consists of a set of </a:t>
            </a:r>
            <a:r>
              <a:rPr lang="en-US" altLang="en-US" sz="2400" u="sng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data fields</a:t>
            </a:r>
            <a:r>
              <a:rPr lang="en-US" altLang="en-US" sz="24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 (instance variables or properties) with their </a:t>
            </a:r>
            <a:r>
              <a:rPr lang="en-US" altLang="en-US" sz="2400" u="sng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current values</a:t>
            </a:r>
            <a:r>
              <a:rPr lang="en-US" altLang="en-US" sz="24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.</a:t>
            </a:r>
          </a:p>
          <a:p>
            <a:pPr>
              <a:spcBef>
                <a:spcPts val="100"/>
              </a:spcBef>
              <a:buFontTx/>
              <a:buNone/>
            </a:pPr>
            <a:endParaRPr lang="en-US" altLang="en-US" sz="9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The object </a:t>
            </a:r>
            <a:r>
              <a:rPr lang="en-US" altLang="en-US" sz="2400" u="sng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behavior</a:t>
            </a:r>
            <a:r>
              <a:rPr lang="en-US" altLang="en-US" sz="24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 is defined by a set of </a:t>
            </a:r>
            <a:r>
              <a:rPr lang="en-US" altLang="en-US" sz="2400" u="sng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methods</a:t>
            </a:r>
          </a:p>
          <a:p>
            <a:pPr>
              <a:spcBef>
                <a:spcPts val="100"/>
              </a:spcBef>
              <a:buFontTx/>
              <a:buNone/>
            </a:pPr>
            <a:endParaRPr lang="en-US" altLang="en-US" sz="2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100"/>
              </a:spcBef>
              <a:buFontTx/>
              <a:buNone/>
            </a:pPr>
            <a:endParaRPr lang="en-US" altLang="en-US" sz="900" dirty="0">
              <a:solidFill>
                <a:schemeClr val="tx1"/>
              </a:solidFill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en-US" sz="2400" u="sng" dirty="0">
                <a:solidFill>
                  <a:schemeClr val="tx1"/>
                </a:solidFill>
                <a:ea typeface="Courier New" charset="0"/>
                <a:cs typeface="Courier New" charset="0"/>
              </a:rPr>
              <a:t>Example:</a:t>
            </a:r>
            <a:r>
              <a:rPr lang="en-US" alt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Class </a:t>
            </a:r>
            <a:r>
              <a:rPr lang="en-US" altLang="en-US" sz="2400" b="1" i="1" dirty="0">
                <a:solidFill>
                  <a:schemeClr val="tx1"/>
                </a:solidFill>
                <a:ea typeface="Courier New" charset="0"/>
                <a:cs typeface="Courier New" charset="0"/>
              </a:rPr>
              <a:t>Student</a:t>
            </a:r>
            <a:r>
              <a:rPr lang="en-US" alt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that describes individual students, such that each student has a unique ID, has his/her own state (information), and all students share same behavior (methods).</a:t>
            </a:r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C03208-2355-49FC-BB7B-7C960EDF16DE}" type="datetime1">
              <a:rPr lang="en-US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8/19/20</a:t>
            </a:fld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96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898989"/>
                </a:solidFill>
                <a:latin typeface="Calibri" charset="0"/>
              </a:rPr>
              <a:t>CSE 1321 Module 6</a:t>
            </a:r>
          </a:p>
        </p:txBody>
      </p:sp>
      <p:sp>
        <p:nvSpPr>
          <p:cNvPr id="8197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B023795-5267-E749-A4DF-B921A2A008C0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9356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PT2_16to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6-Slides_v3" id="{2AE1A09D-393F-294B-B98C-323A8097282F}" vid="{E879D278-8E4A-4A42-ABEB-CD7F63CC40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M6-Slides_v3</Template>
  <TotalTime>267</TotalTime>
  <Words>2465</Words>
  <Application>Microsoft Macintosh PowerPoint</Application>
  <PresentationFormat>On-screen Show (4:3)</PresentationFormat>
  <Paragraphs>523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 Unicode MS</vt:lpstr>
      <vt:lpstr>Arial</vt:lpstr>
      <vt:lpstr>Arial Black</vt:lpstr>
      <vt:lpstr>Calibri</vt:lpstr>
      <vt:lpstr>Calibri Light</vt:lpstr>
      <vt:lpstr>Consolas</vt:lpstr>
      <vt:lpstr>Menlo</vt:lpstr>
      <vt:lpstr>Menlo-Regular</vt:lpstr>
      <vt:lpstr>Times</vt:lpstr>
      <vt:lpstr>PPT2_16to9</vt:lpstr>
      <vt:lpstr>Module 7 – Part 1 </vt:lpstr>
      <vt:lpstr>Motivation</vt:lpstr>
      <vt:lpstr>Classes</vt:lpstr>
      <vt:lpstr>The Smallest Class</vt:lpstr>
      <vt:lpstr>The Smallest Class – C# and Java</vt:lpstr>
      <vt:lpstr>The Smallest Class - C++</vt:lpstr>
      <vt:lpstr>Oh no! What have we done?</vt:lpstr>
      <vt:lpstr>Objects</vt:lpstr>
      <vt:lpstr>Object Identity, State and Behavior</vt:lpstr>
      <vt:lpstr>Example: Class Bank Account</vt:lpstr>
      <vt:lpstr>A “real life” example</vt:lpstr>
      <vt:lpstr>Step 1: The Skeleton</vt:lpstr>
      <vt:lpstr>Step 2: Add attributes</vt:lpstr>
      <vt:lpstr>Step 3: The Constructor</vt:lpstr>
      <vt:lpstr>Step 3: Designing the Constructor</vt:lpstr>
      <vt:lpstr>Step 3: The Constructor</vt:lpstr>
      <vt:lpstr>Step 4: Relax and Take a break</vt:lpstr>
      <vt:lpstr>The “Driver”</vt:lpstr>
      <vt:lpstr>Step 1: Type in the Skeleton</vt:lpstr>
      <vt:lpstr>Step 2: Declare Two Dogs</vt:lpstr>
      <vt:lpstr>The new operator</vt:lpstr>
      <vt:lpstr>Step 3: Bring j1 to Life</vt:lpstr>
      <vt:lpstr>Opens Space</vt:lpstr>
      <vt:lpstr>Data Passing</vt:lpstr>
      <vt:lpstr>Data Passing</vt:lpstr>
      <vt:lpstr>Bring j2 to Life</vt:lpstr>
      <vt:lpstr>New calls the Constructor</vt:lpstr>
      <vt:lpstr>Opens Space for j2</vt:lpstr>
      <vt:lpstr>Passes Data to the Constructor</vt:lpstr>
      <vt:lpstr>Passes Data to the Constructor</vt:lpstr>
      <vt:lpstr>Adding Eat() and Growl()</vt:lpstr>
      <vt:lpstr>PowerPoint Presentation</vt:lpstr>
      <vt:lpstr>The “.” operator</vt:lpstr>
      <vt:lpstr>Using the “.” operator</vt:lpstr>
      <vt:lpstr>What this looks like in real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 </dc:title>
  <dc:creator>Microsoft Office User</dc:creator>
  <cp:lastModifiedBy>Jeff Chastine</cp:lastModifiedBy>
  <cp:revision>12</cp:revision>
  <dcterms:created xsi:type="dcterms:W3CDTF">2019-09-20T18:08:48Z</dcterms:created>
  <dcterms:modified xsi:type="dcterms:W3CDTF">2020-08-19T15:09:42Z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2012-04-21T00:00:00Z</vt:filetime>
  </property>
  <property fmtid="{D5CDD505-2E9C-101B-9397-08002B2CF9AE}" pid="3" name="LastSaved">
    <vt:filetime>2017-03-19T00:00:00Z</vt:filetime>
  </property>
</Properties>
</file>