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33"/>
  </p:notesMasterIdLst>
  <p:handoutMasterIdLst>
    <p:handoutMasterId r:id="rId34"/>
  </p:handoutMasterIdLst>
  <p:sldIdLst>
    <p:sldId id="420" r:id="rId2"/>
    <p:sldId id="450" r:id="rId3"/>
    <p:sldId id="474" r:id="rId4"/>
    <p:sldId id="476" r:id="rId5"/>
    <p:sldId id="451" r:id="rId6"/>
    <p:sldId id="452" r:id="rId7"/>
    <p:sldId id="429" r:id="rId8"/>
    <p:sldId id="430" r:id="rId9"/>
    <p:sldId id="431" r:id="rId10"/>
    <p:sldId id="494" r:id="rId11"/>
    <p:sldId id="434" r:id="rId12"/>
    <p:sldId id="435" r:id="rId13"/>
    <p:sldId id="495" r:id="rId14"/>
    <p:sldId id="496" r:id="rId15"/>
    <p:sldId id="459" r:id="rId16"/>
    <p:sldId id="478" r:id="rId17"/>
    <p:sldId id="480" r:id="rId18"/>
    <p:sldId id="481" r:id="rId19"/>
    <p:sldId id="482" r:id="rId20"/>
    <p:sldId id="483" r:id="rId21"/>
    <p:sldId id="479" r:id="rId22"/>
    <p:sldId id="484" r:id="rId23"/>
    <p:sldId id="470" r:id="rId24"/>
    <p:sldId id="471" r:id="rId25"/>
    <p:sldId id="497" r:id="rId26"/>
    <p:sldId id="485" r:id="rId27"/>
    <p:sldId id="486" r:id="rId28"/>
    <p:sldId id="487" r:id="rId29"/>
    <p:sldId id="488" r:id="rId30"/>
    <p:sldId id="489" r:id="rId31"/>
    <p:sldId id="473" r:id="rId3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4E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5" autoAdjust="0"/>
    <p:restoredTop sz="94694" autoAdjust="0"/>
  </p:normalViewPr>
  <p:slideViewPr>
    <p:cSldViewPr>
      <p:cViewPr varScale="1">
        <p:scale>
          <a:sx n="121" d="100"/>
          <a:sy n="121" d="100"/>
        </p:scale>
        <p:origin x="1464" y="176"/>
      </p:cViewPr>
      <p:guideLst>
        <p:guide orient="horz" pos="2880"/>
        <p:guide pos="2160"/>
      </p:guideLst>
    </p:cSldViewPr>
  </p:slideViewPr>
  <p:outlineViewPr>
    <p:cViewPr>
      <p:scale>
        <a:sx n="33" d="100"/>
        <a:sy n="33" d="100"/>
      </p:scale>
      <p:origin x="0" y="-759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040" y="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6199E5-986C-6B48-BC8A-CF180E664255}"/>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E5175FD1-974F-7445-A936-A5034342EC09}"/>
              </a:ext>
            </a:extLst>
          </p:cNvPr>
          <p:cNvSpPr>
            <a:spLocks noGrp="1"/>
          </p:cNvSpPr>
          <p:nvPr>
            <p:ph type="dt" sz="quarter"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fld id="{637E63E9-B253-B94A-AE48-028EF49232FD}" type="datetimeFigureOut">
              <a:rPr lang="en-US" altLang="en-US"/>
              <a:pPr/>
              <a:t>8/19/20</a:t>
            </a:fld>
            <a:endParaRPr lang="en-US" altLang="en-US"/>
          </a:p>
        </p:txBody>
      </p:sp>
      <p:sp>
        <p:nvSpPr>
          <p:cNvPr id="4" name="Footer Placeholder 3">
            <a:extLst>
              <a:ext uri="{FF2B5EF4-FFF2-40B4-BE49-F238E27FC236}">
                <a16:creationId xmlns:a16="http://schemas.microsoft.com/office/drawing/2014/main" id="{CD78B798-64B0-7F47-A55E-F9BC3145EB6D}"/>
              </a:ext>
            </a:extLst>
          </p:cNvPr>
          <p:cNvSpPr>
            <a:spLocks noGrp="1"/>
          </p:cNvSpPr>
          <p:nvPr>
            <p:ph type="ftr" sz="quarter" idx="2"/>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5" name="Slide Number Placeholder 4">
            <a:extLst>
              <a:ext uri="{FF2B5EF4-FFF2-40B4-BE49-F238E27FC236}">
                <a16:creationId xmlns:a16="http://schemas.microsoft.com/office/drawing/2014/main" id="{FEE74466-60F4-FA4E-976C-9BE1D9D0FBB7}"/>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04B74D7-9A97-8F44-817C-D7C96673C10F}" type="slidenum">
              <a:rPr lang="en-US" altLang="en-US"/>
              <a:pPr/>
              <a:t>‹#›</a:t>
            </a:fld>
            <a:endParaRPr lang="en-US" altLang="en-US"/>
          </a:p>
        </p:txBody>
      </p:sp>
    </p:spTree>
    <p:extLst>
      <p:ext uri="{BB962C8B-B14F-4D97-AF65-F5344CB8AC3E}">
        <p14:creationId xmlns:p14="http://schemas.microsoft.com/office/powerpoint/2010/main" val="1514830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CCC02D-07F9-CD45-8D94-FCD502661F00}"/>
              </a:ext>
            </a:extLst>
          </p:cNvPr>
          <p:cNvSpPr>
            <a:spLocks noGrp="1"/>
          </p:cNvSpPr>
          <p:nvPr>
            <p:ph type="hdr" sz="quarter"/>
          </p:nvPr>
        </p:nvSpPr>
        <p:spPr>
          <a:xfrm>
            <a:off x="0" y="0"/>
            <a:ext cx="3962400" cy="3444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3" name="Date Placeholder 2">
            <a:extLst>
              <a:ext uri="{FF2B5EF4-FFF2-40B4-BE49-F238E27FC236}">
                <a16:creationId xmlns:a16="http://schemas.microsoft.com/office/drawing/2014/main" id="{30BFF332-B4E1-5E4B-9E57-0134CF6F53CB}"/>
              </a:ext>
            </a:extLst>
          </p:cNvPr>
          <p:cNvSpPr>
            <a:spLocks noGrp="1"/>
          </p:cNvSpPr>
          <p:nvPr>
            <p:ph type="dt" idx="1"/>
          </p:nvPr>
        </p:nvSpPr>
        <p:spPr>
          <a:xfrm>
            <a:off x="5180013" y="0"/>
            <a:ext cx="3962400" cy="3444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fld id="{CCC3EF90-FCF5-CC41-9A5A-15A8F83B20D0}" type="datetimeFigureOut">
              <a:rPr lang="en-US" altLang="en-US"/>
              <a:pPr/>
              <a:t>8/19/20</a:t>
            </a:fld>
            <a:endParaRPr lang="en-US" altLang="en-US"/>
          </a:p>
        </p:txBody>
      </p:sp>
      <p:sp>
        <p:nvSpPr>
          <p:cNvPr id="4" name="Slide Image Placeholder 3">
            <a:extLst>
              <a:ext uri="{FF2B5EF4-FFF2-40B4-BE49-F238E27FC236}">
                <a16:creationId xmlns:a16="http://schemas.microsoft.com/office/drawing/2014/main" id="{9DEDE843-E0E6-FF41-BE32-C980B12CB187}"/>
              </a:ext>
            </a:extLst>
          </p:cNvPr>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BFD7777-8761-3248-B860-370D60236B33}"/>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E8AF59C-E359-024D-B379-31D7A859ED51}"/>
              </a:ext>
            </a:extLst>
          </p:cNvPr>
          <p:cNvSpPr>
            <a:spLocks noGrp="1"/>
          </p:cNvSpPr>
          <p:nvPr>
            <p:ph type="ftr" sz="quarter" idx="4"/>
          </p:nvPr>
        </p:nvSpPr>
        <p:spPr>
          <a:xfrm>
            <a:off x="0" y="6513513"/>
            <a:ext cx="3962400" cy="3444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endParaRPr lang="en-US" altLang="en-US"/>
          </a:p>
        </p:txBody>
      </p:sp>
      <p:sp>
        <p:nvSpPr>
          <p:cNvPr id="7" name="Slide Number Placeholder 6">
            <a:extLst>
              <a:ext uri="{FF2B5EF4-FFF2-40B4-BE49-F238E27FC236}">
                <a16:creationId xmlns:a16="http://schemas.microsoft.com/office/drawing/2014/main" id="{C243405E-12E8-5D48-8832-AA448DD7DE7B}"/>
              </a:ext>
            </a:extLst>
          </p:cNvPr>
          <p:cNvSpPr>
            <a:spLocks noGrp="1"/>
          </p:cNvSpPr>
          <p:nvPr>
            <p:ph type="sldNum" sz="quarter" idx="5"/>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05043E83-1B97-CD47-9A6A-7D3D30D0DBDF}" type="slidenum">
              <a:rPr lang="en-US" altLang="en-US"/>
              <a:pPr/>
              <a:t>‹#›</a:t>
            </a:fld>
            <a:endParaRPr lang="en-US" altLang="en-US"/>
          </a:p>
        </p:txBody>
      </p:sp>
    </p:spTree>
    <p:extLst>
      <p:ext uri="{BB962C8B-B14F-4D97-AF65-F5344CB8AC3E}">
        <p14:creationId xmlns:p14="http://schemas.microsoft.com/office/powerpoint/2010/main" val="1030317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6498851"/>
            <a:ext cx="2057400" cy="365125"/>
          </a:xfrm>
        </p:spPr>
        <p:txBody>
          <a:bodyPr/>
          <a:lstStyle/>
          <a:p>
            <a:fld id="{2CC35A4E-4F23-134B-9DEB-4F029E473A86}" type="datetime1">
              <a:rPr lang="en-US" altLang="en-US" smtClean="0"/>
              <a:pPr/>
              <a:t>8/19/20</a:t>
            </a:fld>
            <a:endParaRPr lang="en-US" altLang="en-US"/>
          </a:p>
        </p:txBody>
      </p:sp>
      <p:sp>
        <p:nvSpPr>
          <p:cNvPr id="5" name="Footer Placeholder 4"/>
          <p:cNvSpPr>
            <a:spLocks noGrp="1"/>
          </p:cNvSpPr>
          <p:nvPr>
            <p:ph type="ftr" sz="quarter" idx="11"/>
          </p:nvPr>
        </p:nvSpPr>
        <p:spPr>
          <a:xfrm>
            <a:off x="3028950" y="6498851"/>
            <a:ext cx="3086100" cy="365125"/>
          </a:xfrm>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a:xfrm>
            <a:off x="6457950" y="6498851"/>
            <a:ext cx="2057400" cy="365125"/>
          </a:xfrm>
        </p:spPr>
        <p:txBody>
          <a:bodyPr/>
          <a:lstStyle/>
          <a:p>
            <a:fld id="{90F4C23C-58C8-A244-9FB3-B88DC40AEFFD}" type="slidenum">
              <a:rPr lang="en-US" altLang="en-US" smtClean="0"/>
              <a:pPr/>
              <a:t>‹#›</a:t>
            </a:fld>
            <a:endParaRPr lang="en-US" altLang="en-US"/>
          </a:p>
        </p:txBody>
      </p:sp>
    </p:spTree>
    <p:extLst>
      <p:ext uri="{BB962C8B-B14F-4D97-AF65-F5344CB8AC3E}">
        <p14:creationId xmlns:p14="http://schemas.microsoft.com/office/powerpoint/2010/main" val="130472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E3CAFF-07BA-B341-BFDC-BCA74E3CABDC}"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58E3FF2D-4CD6-1B46-8F18-5DAA9327A7A2}" type="slidenum">
              <a:rPr lang="en-US" altLang="en-US" smtClean="0"/>
              <a:pPr/>
              <a:t>‹#›</a:t>
            </a:fld>
            <a:endParaRPr lang="en-US" altLang="en-US"/>
          </a:p>
        </p:txBody>
      </p:sp>
    </p:spTree>
    <p:extLst>
      <p:ext uri="{BB962C8B-B14F-4D97-AF65-F5344CB8AC3E}">
        <p14:creationId xmlns:p14="http://schemas.microsoft.com/office/powerpoint/2010/main" val="93684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6"/>
            <a:ext cx="1971675"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6"/>
            <a:ext cx="5800725"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0D098-F60A-5F4A-B137-B49E18113946}"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55578DA9-40A8-6A47-B878-741D3658D36D}" type="slidenum">
              <a:rPr lang="en-US" altLang="en-US" smtClean="0"/>
              <a:pPr/>
              <a:t>‹#›</a:t>
            </a:fld>
            <a:endParaRPr lang="en-US" altLang="en-US"/>
          </a:p>
        </p:txBody>
      </p:sp>
    </p:spTree>
    <p:extLst>
      <p:ext uri="{BB962C8B-B14F-4D97-AF65-F5344CB8AC3E}">
        <p14:creationId xmlns:p14="http://schemas.microsoft.com/office/powerpoint/2010/main" val="387561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a:t>
            </a:fld>
            <a:endParaRPr lang="en-US" altLang="en-US"/>
          </a:p>
        </p:txBody>
      </p:sp>
    </p:spTree>
    <p:extLst>
      <p:ext uri="{BB962C8B-B14F-4D97-AF65-F5344CB8AC3E}">
        <p14:creationId xmlns:p14="http://schemas.microsoft.com/office/powerpoint/2010/main" val="284984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995A6F-C9AE-AF4D-BACF-BC80938FD829}"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2F073DF5-809C-8343-9FA5-D2B089C34890}" type="slidenum">
              <a:rPr lang="en-US" altLang="en-US" smtClean="0"/>
              <a:pPr/>
              <a:t>‹#›</a:t>
            </a:fld>
            <a:endParaRPr lang="en-US" altLang="en-US"/>
          </a:p>
        </p:txBody>
      </p:sp>
    </p:spTree>
    <p:extLst>
      <p:ext uri="{BB962C8B-B14F-4D97-AF65-F5344CB8AC3E}">
        <p14:creationId xmlns:p14="http://schemas.microsoft.com/office/powerpoint/2010/main" val="210838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514CD5-1E61-4441-A209-B298036EC71F}" type="datetime1">
              <a:rPr lang="en-US" altLang="en-US" smtClean="0"/>
              <a:pPr/>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77FA6DC1-3DC0-B342-AF31-EB0B20E5FC4A}" type="slidenum">
              <a:rPr lang="en-US" altLang="en-US" smtClean="0"/>
              <a:pPr/>
              <a:t>‹#›</a:t>
            </a:fld>
            <a:endParaRPr lang="en-US" altLang="en-US"/>
          </a:p>
        </p:txBody>
      </p:sp>
    </p:spTree>
    <p:extLst>
      <p:ext uri="{BB962C8B-B14F-4D97-AF65-F5344CB8AC3E}">
        <p14:creationId xmlns:p14="http://schemas.microsoft.com/office/powerpoint/2010/main" val="412673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2E704-E068-5B43-AAA3-725F5C3FD171}" type="datetime1">
              <a:rPr lang="en-US" altLang="en-US" smtClean="0"/>
              <a:pPr/>
              <a:t>8/19/20</a:t>
            </a:fld>
            <a:endParaRPr lang="en-US" altLang="en-US"/>
          </a:p>
        </p:txBody>
      </p:sp>
      <p:sp>
        <p:nvSpPr>
          <p:cNvPr id="8" name="Footer Placeholder 7"/>
          <p:cNvSpPr>
            <a:spLocks noGrp="1"/>
          </p:cNvSpPr>
          <p:nvPr>
            <p:ph type="ftr" sz="quarter" idx="11"/>
          </p:nvPr>
        </p:nvSpPr>
        <p:spPr/>
        <p:txBody>
          <a:bodyPr/>
          <a:lstStyle/>
          <a:p>
            <a:pPr>
              <a:defRPr/>
            </a:pPr>
            <a:r>
              <a:rPr lang="en-US"/>
              <a:t>CSE 1321 Module 4</a:t>
            </a:r>
            <a:endParaRPr lang="en-US" dirty="0"/>
          </a:p>
        </p:txBody>
      </p:sp>
      <p:sp>
        <p:nvSpPr>
          <p:cNvPr id="9" name="Slide Number Placeholder 8"/>
          <p:cNvSpPr>
            <a:spLocks noGrp="1"/>
          </p:cNvSpPr>
          <p:nvPr>
            <p:ph type="sldNum" sz="quarter" idx="12"/>
          </p:nvPr>
        </p:nvSpPr>
        <p:spPr/>
        <p:txBody>
          <a:bodyPr/>
          <a:lstStyle/>
          <a:p>
            <a:fld id="{73E7E622-A858-F44F-AF52-2A0F9B6C3A90}" type="slidenum">
              <a:rPr lang="en-US" altLang="en-US" smtClean="0"/>
              <a:pPr/>
              <a:t>‹#›</a:t>
            </a:fld>
            <a:endParaRPr lang="en-US" altLang="en-US"/>
          </a:p>
        </p:txBody>
      </p:sp>
    </p:spTree>
    <p:extLst>
      <p:ext uri="{BB962C8B-B14F-4D97-AF65-F5344CB8AC3E}">
        <p14:creationId xmlns:p14="http://schemas.microsoft.com/office/powerpoint/2010/main" val="55325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0021EA-B40B-4B46-9C22-AD0935635CD1}" type="datetime1">
              <a:rPr lang="en-US" altLang="en-US" smtClean="0"/>
              <a:pPr/>
              <a:t>8/19/20</a:t>
            </a:fld>
            <a:endParaRPr lang="en-US" altLang="en-US"/>
          </a:p>
        </p:txBody>
      </p:sp>
      <p:sp>
        <p:nvSpPr>
          <p:cNvPr id="4" name="Footer Placeholder 3"/>
          <p:cNvSpPr>
            <a:spLocks noGrp="1"/>
          </p:cNvSpPr>
          <p:nvPr>
            <p:ph type="ftr" sz="quarter" idx="11"/>
          </p:nvPr>
        </p:nvSpPr>
        <p:spPr/>
        <p:txBody>
          <a:bodyPr/>
          <a:lstStyle/>
          <a:p>
            <a:pPr>
              <a:defRPr/>
            </a:pPr>
            <a:r>
              <a:rPr lang="en-US"/>
              <a:t>CSE 1321 Module 4</a:t>
            </a:r>
            <a:endParaRPr lang="en-US" dirty="0"/>
          </a:p>
        </p:txBody>
      </p:sp>
      <p:sp>
        <p:nvSpPr>
          <p:cNvPr id="5" name="Slide Number Placeholder 4"/>
          <p:cNvSpPr>
            <a:spLocks noGrp="1"/>
          </p:cNvSpPr>
          <p:nvPr>
            <p:ph type="sldNum" sz="quarter" idx="12"/>
          </p:nvPr>
        </p:nvSpPr>
        <p:spPr/>
        <p:txBody>
          <a:bodyPr/>
          <a:lstStyle/>
          <a:p>
            <a:fld id="{E3FD3CE4-681A-5644-AC7E-81EA8FA8949B}" type="slidenum">
              <a:rPr lang="en-US" altLang="en-US" smtClean="0"/>
              <a:pPr/>
              <a:t>‹#›</a:t>
            </a:fld>
            <a:endParaRPr lang="en-US" altLang="en-US"/>
          </a:p>
        </p:txBody>
      </p:sp>
    </p:spTree>
    <p:extLst>
      <p:ext uri="{BB962C8B-B14F-4D97-AF65-F5344CB8AC3E}">
        <p14:creationId xmlns:p14="http://schemas.microsoft.com/office/powerpoint/2010/main" val="363218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FEEAC-D3E0-154B-B539-84AC6912BF71}" type="datetime1">
              <a:rPr lang="en-US" altLang="en-US" smtClean="0"/>
              <a:pPr/>
              <a:t>8/19/20</a:t>
            </a:fld>
            <a:endParaRPr lang="en-US" altLang="en-US"/>
          </a:p>
        </p:txBody>
      </p:sp>
      <p:sp>
        <p:nvSpPr>
          <p:cNvPr id="3" name="Footer Placeholder 2"/>
          <p:cNvSpPr>
            <a:spLocks noGrp="1"/>
          </p:cNvSpPr>
          <p:nvPr>
            <p:ph type="ftr" sz="quarter" idx="11"/>
          </p:nvPr>
        </p:nvSpPr>
        <p:spPr/>
        <p:txBody>
          <a:bodyPr/>
          <a:lstStyle/>
          <a:p>
            <a:pPr>
              <a:defRPr/>
            </a:pPr>
            <a:r>
              <a:rPr lang="en-US"/>
              <a:t>CSE 1321 Module 4</a:t>
            </a:r>
            <a:endParaRPr lang="en-US" dirty="0"/>
          </a:p>
        </p:txBody>
      </p:sp>
      <p:sp>
        <p:nvSpPr>
          <p:cNvPr id="4" name="Slide Number Placeholder 3"/>
          <p:cNvSpPr>
            <a:spLocks noGrp="1"/>
          </p:cNvSpPr>
          <p:nvPr>
            <p:ph type="sldNum" sz="quarter" idx="12"/>
          </p:nvPr>
        </p:nvSpPr>
        <p:spPr/>
        <p:txBody>
          <a:bodyPr/>
          <a:lstStyle/>
          <a:p>
            <a:fld id="{BBBC508D-E372-B546-B6C5-BC075EF52ABA}" type="slidenum">
              <a:rPr lang="en-US" altLang="en-US" smtClean="0"/>
              <a:pPr/>
              <a:t>‹#›</a:t>
            </a:fld>
            <a:endParaRPr lang="en-US" altLang="en-US"/>
          </a:p>
        </p:txBody>
      </p:sp>
    </p:spTree>
    <p:extLst>
      <p:ext uri="{BB962C8B-B14F-4D97-AF65-F5344CB8AC3E}">
        <p14:creationId xmlns:p14="http://schemas.microsoft.com/office/powerpoint/2010/main" val="27948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A0A16DC-E33F-C14B-9163-D6281A6F4408}" type="datetime1">
              <a:rPr lang="en-US" altLang="en-US" smtClean="0"/>
              <a:pPr/>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6693D577-89CF-C84C-97D4-7A07F6F97B56}" type="slidenum">
              <a:rPr lang="en-US" altLang="en-US" smtClean="0"/>
              <a:pPr/>
              <a:t>‹#›</a:t>
            </a:fld>
            <a:endParaRPr lang="en-US" altLang="en-US"/>
          </a:p>
        </p:txBody>
      </p:sp>
    </p:spTree>
    <p:extLst>
      <p:ext uri="{BB962C8B-B14F-4D97-AF65-F5344CB8AC3E}">
        <p14:creationId xmlns:p14="http://schemas.microsoft.com/office/powerpoint/2010/main" val="47214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1"/>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B0C6638-88BF-844D-8A5A-0477AB8B2C5F}" type="datetime1">
              <a:rPr lang="en-US" altLang="en-US" smtClean="0"/>
              <a:pPr/>
              <a:t>8/19/20</a:t>
            </a:fld>
            <a:endParaRPr lang="en-US" altLang="en-US"/>
          </a:p>
        </p:txBody>
      </p:sp>
      <p:sp>
        <p:nvSpPr>
          <p:cNvPr id="6" name="Footer Placeholder 5"/>
          <p:cNvSpPr>
            <a:spLocks noGrp="1"/>
          </p:cNvSpPr>
          <p:nvPr>
            <p:ph type="ftr" sz="quarter" idx="11"/>
          </p:nvPr>
        </p:nvSpPr>
        <p:spPr/>
        <p:txBody>
          <a:bodyPr/>
          <a:lstStyle/>
          <a:p>
            <a:pPr>
              <a:defRPr/>
            </a:pPr>
            <a:r>
              <a:rPr lang="en-US"/>
              <a:t>CSE 1321 Module 4</a:t>
            </a:r>
            <a:endParaRPr lang="en-US" dirty="0"/>
          </a:p>
        </p:txBody>
      </p:sp>
      <p:sp>
        <p:nvSpPr>
          <p:cNvPr id="7" name="Slide Number Placeholder 6"/>
          <p:cNvSpPr>
            <a:spLocks noGrp="1"/>
          </p:cNvSpPr>
          <p:nvPr>
            <p:ph type="sldNum" sz="quarter" idx="12"/>
          </p:nvPr>
        </p:nvSpPr>
        <p:spPr/>
        <p:txBody>
          <a:bodyPr/>
          <a:lstStyle/>
          <a:p>
            <a:fld id="{633C69C6-0057-DE44-B5C9-1D0699C46912}" type="slidenum">
              <a:rPr lang="en-US" altLang="en-US" smtClean="0"/>
              <a:pPr/>
              <a:t>‹#›</a:t>
            </a:fld>
            <a:endParaRPr lang="en-US" altLang="en-US"/>
          </a:p>
        </p:txBody>
      </p:sp>
    </p:spTree>
    <p:extLst>
      <p:ext uri="{BB962C8B-B14F-4D97-AF65-F5344CB8AC3E}">
        <p14:creationId xmlns:p14="http://schemas.microsoft.com/office/powerpoint/2010/main" val="637512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FDE2BAF-A579-1B4F-90C0-E66E858B50AF}" type="datetime1">
              <a:rPr lang="en-US" altLang="en-US" smtClean="0"/>
              <a:pPr/>
              <a:t>8/19/20</a:t>
            </a:fld>
            <a:endParaRPr lang="en-US"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CSE 1321 Module 4</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218EA0-40AC-B443-9D2C-89A59ABC4621}" type="slidenum">
              <a:rPr lang="en-US" altLang="en-US" smtClean="0"/>
              <a:pPr/>
              <a:t>‹#›</a:t>
            </a:fld>
            <a:endParaRPr lang="en-US" altLang="en-US"/>
          </a:p>
        </p:txBody>
      </p:sp>
    </p:spTree>
    <p:extLst>
      <p:ext uri="{BB962C8B-B14F-4D97-AF65-F5344CB8AC3E}">
        <p14:creationId xmlns:p14="http://schemas.microsoft.com/office/powerpoint/2010/main" val="392694831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en-US" sz="4800" b="1" dirty="0"/>
              <a:t>Module 7 </a:t>
            </a:r>
            <a:r>
              <a:rPr lang="mr-IN" altLang="en-US" sz="4800" b="1" dirty="0"/>
              <a:t>–</a:t>
            </a:r>
            <a:r>
              <a:rPr lang="en-US" altLang="en-US" sz="4800" b="1" dirty="0"/>
              <a:t> </a:t>
            </a:r>
            <a:r>
              <a:rPr lang="en-US" altLang="en-US" sz="4800" b="1"/>
              <a:t>Part 2</a:t>
            </a:r>
            <a:br>
              <a:rPr lang="en-US" altLang="en-US" sz="4745" b="1" dirty="0"/>
            </a:br>
            <a:endParaRPr lang="en-US" altLang="en-US" sz="4745" b="1" dirty="0"/>
          </a:p>
        </p:txBody>
      </p:sp>
      <p:sp>
        <p:nvSpPr>
          <p:cNvPr id="5" name="Subtitle 4"/>
          <p:cNvSpPr>
            <a:spLocks noGrp="1"/>
          </p:cNvSpPr>
          <p:nvPr>
            <p:ph type="subTitle" idx="1"/>
          </p:nvPr>
        </p:nvSpPr>
        <p:spPr/>
        <p:txBody>
          <a:bodyPr/>
          <a:lstStyle/>
          <a:p>
            <a:r>
              <a:rPr lang="en-US" altLang="en-US" b="1" dirty="0"/>
              <a:t>Object-Oriented Design AND </a:t>
            </a:r>
            <a:br>
              <a:rPr lang="en-US" altLang="en-US" b="1" dirty="0"/>
            </a:br>
            <a:r>
              <a:rPr lang="en-US" altLang="en-US" b="1" dirty="0"/>
              <a:t>CLASS PROPERTIES</a:t>
            </a:r>
            <a:endParaRPr lang="en-US" dirty="0"/>
          </a:p>
        </p:txBody>
      </p:sp>
      <p:sp>
        <p:nvSpPr>
          <p:cNvPr id="2" name="Date Placeholder 1"/>
          <p:cNvSpPr>
            <a:spLocks noGrp="1"/>
          </p:cNvSpPr>
          <p:nvPr>
            <p:ph type="dt" sz="half" idx="10"/>
          </p:nvPr>
        </p:nvSpPr>
        <p:spPr/>
        <p:txBody>
          <a:bodyPr/>
          <a:lstStyle/>
          <a:p>
            <a:pPr>
              <a:defRPr/>
            </a:pPr>
            <a:fld id="{21F04A90-48D9-4199-BE5F-ECB92E95CD88}" type="datetime1">
              <a:rPr lang="en-US" altLang="en-US"/>
              <a:pPr>
                <a:defRPr/>
              </a:pPr>
              <a:t>8/19/20</a:t>
            </a:fld>
            <a:endParaRPr lang="en-US" altLang="en-US"/>
          </a:p>
        </p:txBody>
      </p:sp>
      <p:sp>
        <p:nvSpPr>
          <p:cNvPr id="3" name="Footer Placeholder 2"/>
          <p:cNvSpPr>
            <a:spLocks noGrp="1"/>
          </p:cNvSpPr>
          <p:nvPr>
            <p:ph type="ftr" sz="quarter" idx="11"/>
          </p:nvPr>
        </p:nvSpPr>
        <p:spPr/>
        <p:txBody>
          <a:bodyPr/>
          <a:lstStyle/>
          <a:p>
            <a:pPr>
              <a:defRPr/>
            </a:pPr>
            <a:r>
              <a:rPr lang="en-US" altLang="en-US" dirty="0"/>
              <a:t>CSE 1321 Module 6</a:t>
            </a:r>
          </a:p>
        </p:txBody>
      </p:sp>
      <p:sp>
        <p:nvSpPr>
          <p:cNvPr id="4" name="Slide Number Placeholder 3"/>
          <p:cNvSpPr>
            <a:spLocks noGrp="1"/>
          </p:cNvSpPr>
          <p:nvPr>
            <p:ph type="sldNum" sz="quarter" idx="12"/>
          </p:nvPr>
        </p:nvSpPr>
        <p:spPr/>
        <p:txBody>
          <a:bodyPr/>
          <a:lstStyle/>
          <a:p>
            <a:pPr>
              <a:defRPr/>
            </a:pPr>
            <a:fld id="{154293E0-D922-E940-94B0-6C053201796F}" type="slidenum">
              <a:rPr lang="en-US" altLang="en-US"/>
              <a:pPr>
                <a:defRPr/>
              </a:pPr>
              <a:t>1</a:t>
            </a:fld>
            <a:endParaRPr lang="en-US" altLang="en-US"/>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543800" y="483815"/>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8"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7872" y="1407145"/>
            <a:ext cx="1074856" cy="10733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 Sharp Logo">
            <a:extLst>
              <a:ext uri="{FF2B5EF4-FFF2-40B4-BE49-F238E27FC236}">
                <a16:creationId xmlns:a16="http://schemas.microsoft.com/office/drawing/2014/main" id="{3A0B6E3C-A598-C844-9BA3-B042B78169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876" y="2784846"/>
            <a:ext cx="994848" cy="95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42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EE13B-A79C-5048-9C22-285C8C824D04}"/>
              </a:ext>
            </a:extLst>
          </p:cNvPr>
          <p:cNvSpPr>
            <a:spLocks noGrp="1"/>
          </p:cNvSpPr>
          <p:nvPr>
            <p:ph idx="1"/>
          </p:nvPr>
        </p:nvSpPr>
        <p:spPr>
          <a:xfrm>
            <a:off x="628650" y="482885"/>
            <a:ext cx="7886700" cy="5899151"/>
          </a:xfrm>
        </p:spPr>
        <p:txBody>
          <a:bodyPr>
            <a:normAutofit fontScale="85000" lnSpcReduction="20000"/>
          </a:bodyPr>
          <a:lstStyle/>
          <a:p>
            <a:pPr marL="0" indent="0">
              <a:buNone/>
            </a:pPr>
            <a:r>
              <a:rPr lang="en-US" dirty="0">
                <a:solidFill>
                  <a:srgbClr val="AAAAAA"/>
                </a:solidFill>
                <a:latin typeface="Menlo" panose="020B0609030804020204" pitchFamily="49" charset="0"/>
              </a:rPr>
              <a:t>// Header</a:t>
            </a:r>
          </a:p>
          <a:p>
            <a:pPr marL="0" indent="0">
              <a:buNone/>
            </a:pPr>
            <a:r>
              <a:rPr lang="en-US" dirty="0">
                <a:solidFill>
                  <a:srgbClr val="0000FF"/>
                </a:solidFill>
                <a:latin typeface="Menlo" panose="020B0609030804020204" pitchFamily="49" charset="0"/>
              </a:rPr>
              <a:t>class</a:t>
            </a:r>
            <a:r>
              <a:rPr lang="en-US" dirty="0">
                <a:solidFill>
                  <a:srgbClr val="000000"/>
                </a:solidFill>
                <a:latin typeface="Menlo" panose="020B0609030804020204" pitchFamily="49" charset="0"/>
              </a:rPr>
              <a:t> Circle {</a:t>
            </a:r>
          </a:p>
          <a:p>
            <a:pPr marL="0" indent="0">
              <a:buNone/>
            </a:pPr>
            <a:r>
              <a:rPr lang="en-US" dirty="0">
                <a:solidFill>
                  <a:srgbClr val="0000FF"/>
                </a:solidFill>
                <a:latin typeface="Menlo" panose="020B0609030804020204" pitchFamily="49" charset="0"/>
              </a:rPr>
              <a:t>public</a:t>
            </a:r>
            <a:r>
              <a:rPr lang="en-US" dirty="0">
                <a:solidFill>
                  <a:srgbClr val="000000"/>
                </a:solidFill>
                <a:latin typeface="Menlo" panose="020B0609030804020204" pitchFamily="49" charset="0"/>
              </a:rPr>
              <a:t>: </a:t>
            </a:r>
            <a:endParaRPr lang="en-US" dirty="0">
              <a:solidFill>
                <a:srgbClr val="0000FF"/>
              </a:solidFill>
              <a:latin typeface="Menlo" panose="020B0609030804020204" pitchFamily="49" charset="0"/>
            </a:endParaRP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double</a:t>
            </a:r>
            <a:r>
              <a:rPr lang="en-US" dirty="0">
                <a:solidFill>
                  <a:srgbClr val="000000"/>
                </a:solidFill>
                <a:latin typeface="Menlo" panose="020B0609030804020204" pitchFamily="49" charset="0"/>
              </a:rPr>
              <a:t> radius;</a:t>
            </a:r>
          </a:p>
          <a:p>
            <a:pPr marL="0" indent="0">
              <a:buNone/>
            </a:pPr>
            <a:r>
              <a:rPr lang="en-US" dirty="0">
                <a:solidFill>
                  <a:srgbClr val="000000"/>
                </a:solidFill>
                <a:latin typeface="Menlo" panose="020B0609030804020204" pitchFamily="49" charset="0"/>
              </a:rPr>
              <a:t>  Circle();</a:t>
            </a:r>
          </a:p>
          <a:p>
            <a:pPr marL="0" indent="0">
              <a:buNone/>
            </a:pPr>
            <a:r>
              <a:rPr lang="en-US" dirty="0">
                <a:solidFill>
                  <a:srgbClr val="000000"/>
                </a:solidFill>
                <a:latin typeface="Menlo" panose="020B0609030804020204" pitchFamily="49" charset="0"/>
              </a:rPr>
              <a:t>  Circle(</a:t>
            </a:r>
            <a:r>
              <a:rPr lang="en-US" dirty="0">
                <a:solidFill>
                  <a:srgbClr val="0000FF"/>
                </a:solidFill>
                <a:latin typeface="Menlo" panose="020B0609030804020204" pitchFamily="49" charset="0"/>
              </a:rPr>
              <a:t>double</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newRadius</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double</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getArea</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br>
              <a:rPr lang="en-US" dirty="0">
                <a:solidFill>
                  <a:srgbClr val="000000"/>
                </a:solidFill>
                <a:latin typeface="Menlo" panose="020B0609030804020204" pitchFamily="49" charset="0"/>
              </a:rPr>
            </a:br>
            <a:endParaRPr lang="en-US" dirty="0">
              <a:solidFill>
                <a:srgbClr val="000000"/>
              </a:solidFill>
              <a:latin typeface="Menlo" panose="020B0609030804020204" pitchFamily="49" charset="0"/>
            </a:endParaRPr>
          </a:p>
          <a:p>
            <a:pPr marL="0" indent="0">
              <a:buNone/>
            </a:pPr>
            <a:r>
              <a:rPr lang="en-US" dirty="0">
                <a:solidFill>
                  <a:srgbClr val="AAAAAA"/>
                </a:solidFill>
                <a:latin typeface="Menlo" panose="020B0609030804020204" pitchFamily="49" charset="0"/>
              </a:rPr>
              <a:t>// The implementation file – </a:t>
            </a:r>
            <a:r>
              <a:rPr lang="en-US" dirty="0" err="1">
                <a:solidFill>
                  <a:srgbClr val="AAAAAA"/>
                </a:solidFill>
                <a:latin typeface="Menlo" panose="020B0609030804020204" pitchFamily="49" charset="0"/>
              </a:rPr>
              <a:t>Circle.cpp</a:t>
            </a:r>
            <a:endParaRPr lang="en-US" dirty="0">
              <a:solidFill>
                <a:srgbClr val="AAAAAA"/>
              </a:solidFill>
              <a:latin typeface="Menlo" panose="020B0609030804020204" pitchFamily="49" charset="0"/>
            </a:endParaRPr>
          </a:p>
          <a:p>
            <a:pPr marL="0" indent="0">
              <a:buNone/>
            </a:pPr>
            <a:r>
              <a:rPr lang="en-US" dirty="0">
                <a:solidFill>
                  <a:srgbClr val="000000"/>
                </a:solidFill>
                <a:latin typeface="Menlo" panose="020B0609030804020204" pitchFamily="49" charset="0"/>
              </a:rPr>
              <a:t>Circle::Circle() {</a:t>
            </a:r>
          </a:p>
          <a:p>
            <a:pPr marL="0" indent="0">
              <a:buNone/>
            </a:pPr>
            <a:r>
              <a:rPr lang="en-US" dirty="0">
                <a:solidFill>
                  <a:srgbClr val="000000"/>
                </a:solidFill>
                <a:latin typeface="Menlo" panose="020B0609030804020204" pitchFamily="49" charset="0"/>
              </a:rPr>
              <a:t>  radius = </a:t>
            </a:r>
            <a:r>
              <a:rPr lang="en-US" dirty="0">
                <a:solidFill>
                  <a:srgbClr val="09885A"/>
                </a:solidFill>
                <a:latin typeface="Menlo" panose="020B0609030804020204" pitchFamily="49" charset="0"/>
              </a:rPr>
              <a:t>1.0</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Circle::Circle(</a:t>
            </a:r>
            <a:r>
              <a:rPr lang="en-US" dirty="0">
                <a:solidFill>
                  <a:srgbClr val="0000FF"/>
                </a:solidFill>
                <a:latin typeface="Menlo" panose="020B0609030804020204" pitchFamily="49" charset="0"/>
              </a:rPr>
              <a:t>double</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newRadius</a:t>
            </a: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  radius = </a:t>
            </a:r>
            <a:r>
              <a:rPr lang="en-US" dirty="0" err="1">
                <a:solidFill>
                  <a:srgbClr val="000000"/>
                </a:solidFill>
                <a:latin typeface="Menlo" panose="020B0609030804020204" pitchFamily="49" charset="0"/>
              </a:rPr>
              <a:t>newRadius</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r>
              <a:rPr lang="en-US" dirty="0">
                <a:solidFill>
                  <a:srgbClr val="0000FF"/>
                </a:solidFill>
                <a:latin typeface="Menlo" panose="020B0609030804020204" pitchFamily="49" charset="0"/>
              </a:rPr>
              <a:t>double</a:t>
            </a:r>
            <a:r>
              <a:rPr lang="en-US" dirty="0">
                <a:solidFill>
                  <a:srgbClr val="000000"/>
                </a:solidFill>
                <a:latin typeface="Menlo" panose="020B0609030804020204" pitchFamily="49" charset="0"/>
              </a:rPr>
              <a:t> Circle::</a:t>
            </a:r>
            <a:r>
              <a:rPr lang="en-US" dirty="0" err="1">
                <a:solidFill>
                  <a:srgbClr val="000000"/>
                </a:solidFill>
                <a:latin typeface="Menlo" panose="020B0609030804020204" pitchFamily="49" charset="0"/>
              </a:rPr>
              <a:t>getArea</a:t>
            </a: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return</a:t>
            </a:r>
            <a:r>
              <a:rPr lang="en-US" dirty="0">
                <a:solidFill>
                  <a:srgbClr val="000000"/>
                </a:solidFill>
                <a:latin typeface="Menlo" panose="020B0609030804020204" pitchFamily="49" charset="0"/>
              </a:rPr>
              <a:t> (radius*radius*</a:t>
            </a:r>
            <a:r>
              <a:rPr lang="en-US" dirty="0">
                <a:solidFill>
                  <a:srgbClr val="09885A"/>
                </a:solidFill>
                <a:latin typeface="Menlo" panose="020B0609030804020204" pitchFamily="49" charset="0"/>
              </a:rPr>
              <a:t>3.14159</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p:txBody>
      </p:sp>
      <p:sp>
        <p:nvSpPr>
          <p:cNvPr id="4" name="Date Placeholder 3">
            <a:extLst>
              <a:ext uri="{FF2B5EF4-FFF2-40B4-BE49-F238E27FC236}">
                <a16:creationId xmlns:a16="http://schemas.microsoft.com/office/drawing/2014/main" id="{66E5F7FC-F4F4-A042-BCF5-97B8DE310EBC}"/>
              </a:ext>
            </a:extLst>
          </p:cNvPr>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a:extLst>
              <a:ext uri="{FF2B5EF4-FFF2-40B4-BE49-F238E27FC236}">
                <a16:creationId xmlns:a16="http://schemas.microsoft.com/office/drawing/2014/main" id="{D61A569F-943A-854D-96A1-DE273BAF81AE}"/>
              </a:ext>
            </a:extLst>
          </p:cNvPr>
          <p:cNvSpPr>
            <a:spLocks noGrp="1"/>
          </p:cNvSpPr>
          <p:nvPr>
            <p:ph type="ftr" sz="quarter" idx="11"/>
          </p:nvPr>
        </p:nvSpPr>
        <p:spPr/>
        <p:txBody>
          <a:bodyPr/>
          <a:lstStyle/>
          <a:p>
            <a:pPr>
              <a:defRPr/>
            </a:pPr>
            <a:r>
              <a:rPr lang="en-US"/>
              <a:t>CSE 1321 Module 4</a:t>
            </a:r>
            <a:endParaRPr lang="en-US" dirty="0"/>
          </a:p>
        </p:txBody>
      </p:sp>
      <p:sp>
        <p:nvSpPr>
          <p:cNvPr id="6" name="Slide Number Placeholder 5">
            <a:extLst>
              <a:ext uri="{FF2B5EF4-FFF2-40B4-BE49-F238E27FC236}">
                <a16:creationId xmlns:a16="http://schemas.microsoft.com/office/drawing/2014/main" id="{8A868573-5F1A-5044-8A0D-F5A73C1C29F9}"/>
              </a:ext>
            </a:extLst>
          </p:cNvPr>
          <p:cNvSpPr>
            <a:spLocks noGrp="1"/>
          </p:cNvSpPr>
          <p:nvPr>
            <p:ph type="sldNum" sz="quarter" idx="12"/>
          </p:nvPr>
        </p:nvSpPr>
        <p:spPr/>
        <p:txBody>
          <a:bodyPr/>
          <a:lstStyle/>
          <a:p>
            <a:fld id="{DCDCC0F0-3959-5643-A12E-98A206BA0E77}" type="slidenum">
              <a:rPr lang="en-US" altLang="en-US" smtClean="0"/>
              <a:pPr/>
              <a:t>10</a:t>
            </a:fld>
            <a:endParaRPr lang="en-US" altLang="en-US"/>
          </a:p>
        </p:txBody>
      </p:sp>
      <p:pic>
        <p:nvPicPr>
          <p:cNvPr id="7" name="Picture 6" descr="A logo showing C++" title="C++ Logo">
            <a:extLst>
              <a:ext uri="{FF2B5EF4-FFF2-40B4-BE49-F238E27FC236}">
                <a16:creationId xmlns:a16="http://schemas.microsoft.com/office/drawing/2014/main" id="{EFD92F6E-78E1-6141-8716-6F39497597F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707181" y="574281"/>
            <a:ext cx="808169" cy="907250"/>
          </a:xfrm>
          <a:prstGeom prst="rect">
            <a:avLst/>
          </a:prstGeom>
        </p:spPr>
      </p:pic>
    </p:spTree>
    <p:extLst>
      <p:ext uri="{BB962C8B-B14F-4D97-AF65-F5344CB8AC3E}">
        <p14:creationId xmlns:p14="http://schemas.microsoft.com/office/powerpoint/2010/main" val="353737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2424BD2-0F2C-554C-B99D-B10D7BD53394}"/>
              </a:ext>
            </a:extLst>
          </p:cNvPr>
          <p:cNvSpPr txBox="1"/>
          <p:nvPr/>
        </p:nvSpPr>
        <p:spPr>
          <a:xfrm>
            <a:off x="6421645" y="5257800"/>
            <a:ext cx="2265155" cy="1066800"/>
          </a:xfrm>
          <a:prstGeom prst="rect">
            <a:avLst/>
          </a:prstGeom>
          <a:solidFill>
            <a:schemeClr val="bg1"/>
          </a:solidFill>
        </p:spPr>
        <p:txBody>
          <a:bodyPr wrap="square" rtlCol="0">
            <a:spAutoFit/>
          </a:bodyPr>
          <a:lstStyle/>
          <a:p>
            <a:endParaRPr lang="en-US" dirty="0"/>
          </a:p>
        </p:txBody>
      </p:sp>
      <p:sp>
        <p:nvSpPr>
          <p:cNvPr id="17410" name="Rectangle 2"/>
          <p:cNvSpPr>
            <a:spLocks noGrp="1"/>
          </p:cNvSpPr>
          <p:nvPr>
            <p:ph type="title"/>
          </p:nvPr>
        </p:nvSpPr>
        <p:spPr>
          <a:xfrm>
            <a:off x="628650" y="365125"/>
            <a:ext cx="7886700" cy="930275"/>
          </a:xfrm>
        </p:spPr>
        <p:txBody>
          <a:bodyPr anchor="b"/>
          <a:lstStyle/>
          <a:p>
            <a:r>
              <a:rPr lang="en-US" altLang="en-US" sz="3600" dirty="0"/>
              <a:t>Driver in Pseudocode</a:t>
            </a:r>
          </a:p>
        </p:txBody>
      </p:sp>
      <p:sp>
        <p:nvSpPr>
          <p:cNvPr id="17411" name="Rectangle 3"/>
          <p:cNvSpPr>
            <a:spLocks noGrp="1"/>
          </p:cNvSpPr>
          <p:nvPr>
            <p:ph idx="1"/>
          </p:nvPr>
        </p:nvSpPr>
        <p:spPr>
          <a:xfrm>
            <a:off x="628650" y="1443037"/>
            <a:ext cx="7886700" cy="4733928"/>
          </a:xfrm>
        </p:spPr>
        <p:txBody>
          <a:bodyPr/>
          <a:lstStyle/>
          <a:p>
            <a:pPr marL="0" indent="0">
              <a:lnSpc>
                <a:spcPct val="100000"/>
              </a:lnSpc>
              <a:spcBef>
                <a:spcPts val="0"/>
              </a:spcBef>
              <a:spcAft>
                <a:spcPts val="0"/>
              </a:spcAft>
              <a:buFont typeface="Arial" charset="0"/>
              <a:buNone/>
            </a:pPr>
            <a:r>
              <a:rPr lang="en-US" altLang="en-US" sz="2200" dirty="0"/>
              <a:t>CLASS </a:t>
            </a:r>
            <a:r>
              <a:rPr lang="en-US" altLang="en-US" sz="2200" dirty="0" err="1"/>
              <a:t>TestCircle</a:t>
            </a:r>
            <a:endParaRPr altLang="en-US" sz="2200" noProof="1"/>
          </a:p>
          <a:p>
            <a:pPr marL="0" indent="0">
              <a:lnSpc>
                <a:spcPct val="100000"/>
              </a:lnSpc>
              <a:spcBef>
                <a:spcPts val="0"/>
              </a:spcBef>
              <a:spcAft>
                <a:spcPts val="0"/>
              </a:spcAft>
              <a:buFont typeface="Arial" charset="0"/>
              <a:buNone/>
            </a:pPr>
            <a:r>
              <a:rPr altLang="en-US" sz="2200" noProof="1"/>
              <a:t>BEGIN</a:t>
            </a:r>
            <a:endParaRPr lang="en-US" altLang="en-US" sz="2200" dirty="0"/>
          </a:p>
          <a:p>
            <a:pPr marL="0" indent="0">
              <a:lnSpc>
                <a:spcPct val="100000"/>
              </a:lnSpc>
              <a:spcBef>
                <a:spcPts val="0"/>
              </a:spcBef>
              <a:spcAft>
                <a:spcPts val="0"/>
              </a:spcAft>
              <a:buFont typeface="Arial" charset="0"/>
              <a:buNone/>
            </a:pPr>
            <a:r>
              <a:rPr lang="en-US" altLang="en-US" sz="2200" dirty="0"/>
              <a:t>      CREATE circle1, circle2  AS Circle	  	</a:t>
            </a:r>
            <a:r>
              <a:rPr lang="en-US" altLang="en-US" sz="2200" dirty="0">
                <a:solidFill>
                  <a:srgbClr val="4E8F00"/>
                </a:solidFill>
              </a:rPr>
              <a:t>// create two variables</a:t>
            </a:r>
          </a:p>
          <a:p>
            <a:pPr marL="0" indent="0">
              <a:lnSpc>
                <a:spcPct val="100000"/>
              </a:lnSpc>
              <a:spcBef>
                <a:spcPts val="0"/>
              </a:spcBef>
              <a:spcAft>
                <a:spcPts val="0"/>
              </a:spcAft>
              <a:buFont typeface="Arial" charset="0"/>
              <a:buNone/>
            </a:pPr>
            <a:r>
              <a:rPr lang="en-US" altLang="en-US" sz="2200" dirty="0">
                <a:ea typeface="Courier New" charset="0"/>
                <a:cs typeface="Courier New" charset="0"/>
              </a:rPr>
              <a:t>      </a:t>
            </a:r>
            <a:r>
              <a:rPr lang="en-US" altLang="en-US" sz="2200" dirty="0"/>
              <a:t>circle1 </a:t>
            </a:r>
            <a:r>
              <a:rPr altLang="en-US" sz="2200" noProof="1"/>
              <a:t>←</a:t>
            </a:r>
            <a:r>
              <a:rPr lang="en-US" altLang="en-US" sz="2200" dirty="0"/>
              <a:t> </a:t>
            </a:r>
            <a:r>
              <a:rPr lang="en-US" altLang="en-US" sz="2200" dirty="0">
                <a:ea typeface="Courier New" charset="0"/>
                <a:cs typeface="Courier New" charset="0"/>
              </a:rPr>
              <a:t>NEW circle()   			</a:t>
            </a:r>
            <a:r>
              <a:rPr lang="en-US" altLang="en-US" sz="2200" dirty="0">
                <a:solidFill>
                  <a:srgbClr val="4E8F00"/>
                </a:solidFill>
              </a:rPr>
              <a:t>// create circle1 object</a:t>
            </a:r>
            <a:endParaRPr lang="en-US" altLang="en-US" sz="2200" dirty="0">
              <a:solidFill>
                <a:srgbClr val="4E8F00"/>
              </a:solidFill>
              <a:ea typeface="Courier New" charset="0"/>
              <a:cs typeface="Courier New" charset="0"/>
            </a:endParaRPr>
          </a:p>
          <a:p>
            <a:pPr marL="0" indent="0">
              <a:lnSpc>
                <a:spcPct val="100000"/>
              </a:lnSpc>
              <a:spcBef>
                <a:spcPts val="0"/>
              </a:spcBef>
              <a:spcAft>
                <a:spcPts val="0"/>
              </a:spcAft>
              <a:buFont typeface="Arial" charset="0"/>
              <a:buNone/>
            </a:pPr>
            <a:r>
              <a:rPr lang="en-US" altLang="en-US" sz="2200" dirty="0"/>
              <a:t>      circle2 </a:t>
            </a:r>
            <a:r>
              <a:rPr altLang="en-US" sz="2200" noProof="1"/>
              <a:t>←</a:t>
            </a:r>
            <a:r>
              <a:rPr lang="en-US" altLang="en-US" sz="2200" dirty="0"/>
              <a:t> </a:t>
            </a:r>
            <a:r>
              <a:rPr lang="en-US" altLang="en-US" sz="2200" dirty="0">
                <a:ea typeface="Courier New" charset="0"/>
                <a:cs typeface="Courier New" charset="0"/>
              </a:rPr>
              <a:t>NEW circle(25.0)    		</a:t>
            </a:r>
            <a:r>
              <a:rPr lang="en-US" altLang="en-US" sz="2200" dirty="0">
                <a:solidFill>
                  <a:srgbClr val="4E8F00"/>
                </a:solidFill>
              </a:rPr>
              <a:t>// create circle2 object</a:t>
            </a:r>
            <a:endParaRPr lang="en-US" altLang="en-US" sz="2200" dirty="0">
              <a:solidFill>
                <a:srgbClr val="4E8F00"/>
              </a:solidFill>
              <a:ea typeface="Courier New" charset="0"/>
              <a:cs typeface="Courier New" charset="0"/>
            </a:endParaRPr>
          </a:p>
          <a:p>
            <a:pPr marL="0" indent="0">
              <a:lnSpc>
                <a:spcPct val="100000"/>
              </a:lnSpc>
              <a:spcBef>
                <a:spcPts val="0"/>
              </a:spcBef>
              <a:spcAft>
                <a:spcPts val="0"/>
              </a:spcAft>
              <a:buFont typeface="Arial" charset="0"/>
              <a:buNone/>
            </a:pPr>
            <a:r>
              <a:rPr lang="en-US" altLang="en-US" sz="2200" dirty="0"/>
              <a:t>      PRINT ("Circle 1 area = " + circle1.getArea())</a:t>
            </a:r>
          </a:p>
          <a:p>
            <a:pPr marL="0" indent="0">
              <a:lnSpc>
                <a:spcPct val="100000"/>
              </a:lnSpc>
              <a:spcBef>
                <a:spcPts val="0"/>
              </a:spcBef>
              <a:spcAft>
                <a:spcPts val="0"/>
              </a:spcAft>
              <a:buFont typeface="Arial" charset="0"/>
              <a:buNone/>
            </a:pPr>
            <a:r>
              <a:rPr lang="en-US" altLang="en-US" sz="2200" dirty="0"/>
              <a:t>      PRINT ("Circle 2 area = " + circle2.getArea())</a:t>
            </a:r>
          </a:p>
          <a:p>
            <a:pPr marL="0" indent="0">
              <a:lnSpc>
                <a:spcPct val="100000"/>
              </a:lnSpc>
              <a:spcBef>
                <a:spcPts val="0"/>
              </a:spcBef>
              <a:spcAft>
                <a:spcPts val="0"/>
              </a:spcAft>
              <a:buFont typeface="Arial" charset="0"/>
              <a:buNone/>
            </a:pPr>
            <a:r>
              <a:rPr lang="en-US" altLang="en-US" sz="2200" dirty="0"/>
              <a:t>END </a:t>
            </a:r>
            <a:r>
              <a:rPr lang="en-US" altLang="en-US" sz="2200" dirty="0" err="1"/>
              <a:t>TestCircle</a:t>
            </a:r>
            <a:endParaRPr lang="en-US" altLang="en-US" sz="2200" dirty="0"/>
          </a:p>
          <a:p>
            <a:pPr marL="0" indent="0">
              <a:lnSpc>
                <a:spcPct val="100000"/>
              </a:lnSpc>
              <a:spcBef>
                <a:spcPts val="0"/>
              </a:spcBef>
              <a:spcAft>
                <a:spcPts val="0"/>
              </a:spcAft>
              <a:buFont typeface="Arial" charset="0"/>
              <a:buNone/>
            </a:pPr>
            <a:endParaRPr lang="en-US" altLang="en-US" sz="2200" dirty="0"/>
          </a:p>
          <a:p>
            <a:pPr marL="0" indent="0">
              <a:lnSpc>
                <a:spcPct val="100000"/>
              </a:lnSpc>
              <a:spcBef>
                <a:spcPts val="0"/>
              </a:spcBef>
              <a:spcAft>
                <a:spcPts val="0"/>
              </a:spcAft>
              <a:buFont typeface="Arial" charset="0"/>
              <a:buNone/>
            </a:pPr>
            <a:r>
              <a:rPr lang="en-US" altLang="en-US" sz="2200" dirty="0"/>
              <a:t>Outputs:</a:t>
            </a:r>
          </a:p>
          <a:p>
            <a:pPr marL="0" indent="0">
              <a:lnSpc>
                <a:spcPct val="100000"/>
              </a:lnSpc>
              <a:spcBef>
                <a:spcPts val="0"/>
              </a:spcBef>
              <a:spcAft>
                <a:spcPts val="0"/>
              </a:spcAft>
              <a:buFont typeface="Arial" charset="0"/>
              <a:buNone/>
            </a:pPr>
            <a:r>
              <a:rPr lang="en-US" altLang="en-US" sz="2200" dirty="0"/>
              <a:t>        Circle 1 area = 3.14159</a:t>
            </a:r>
            <a:br>
              <a:rPr lang="en-US" altLang="en-US" sz="2200" dirty="0"/>
            </a:br>
            <a:r>
              <a:rPr lang="en-US" altLang="en-US" sz="2200" dirty="0"/>
              <a:t>        Circle 2 area = 1963.4937499999999 </a:t>
            </a:r>
          </a:p>
          <a:p>
            <a:pPr marL="0" indent="0">
              <a:lnSpc>
                <a:spcPct val="100000"/>
              </a:lnSpc>
              <a:spcBef>
                <a:spcPts val="0"/>
              </a:spcBef>
              <a:spcAft>
                <a:spcPts val="0"/>
              </a:spcAft>
              <a:buFont typeface="Arial" charset="0"/>
              <a:buNone/>
            </a:pPr>
            <a:endParaRPr lang="en-US" altLang="en-US" sz="2200" dirty="0"/>
          </a:p>
        </p:txBody>
      </p:sp>
      <p:sp>
        <p:nvSpPr>
          <p:cNvPr id="3" name="Date Placeholder 2"/>
          <p:cNvSpPr txBox="1">
            <a:spLocks noGrp="1"/>
          </p:cNvSpPr>
          <p:nvPr/>
        </p:nvSpPr>
        <p:spPr>
          <a:xfrm>
            <a:off x="628650" y="6356350"/>
            <a:ext cx="2057400" cy="365125"/>
          </a:xfrm>
          <a:prstGeom prst="rect">
            <a:avLst/>
          </a:prstGeom>
          <a:noFill/>
        </p:spPr>
        <p:txBody>
          <a:bodyPr anchor="ctr"/>
          <a:lstStyle/>
          <a:p>
            <a:pPr eaLnBrk="1" fontAlgn="auto" hangingPunct="1">
              <a:spcBef>
                <a:spcPts val="0"/>
              </a:spcBef>
              <a:spcAft>
                <a:spcPts val="0"/>
              </a:spcAft>
              <a:defRPr/>
            </a:pPr>
            <a:r>
              <a:rPr lang="en-US" sz="900">
                <a:solidFill>
                  <a:schemeClr val="tx1">
                    <a:tint val="75000"/>
                  </a:schemeClr>
                </a:solidFill>
                <a:latin typeface="+mn-lt"/>
                <a:ea typeface="+mn-ea"/>
                <a:cs typeface="+mn-cs"/>
              </a:rPr>
              <a:t>4/26/2018</a:t>
            </a:r>
          </a:p>
        </p:txBody>
      </p:sp>
      <p:sp>
        <p:nvSpPr>
          <p:cNvPr id="17413"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7414" name="Slide Number Placeholder 3"/>
          <p:cNvSpPr txBox="1">
            <a:spLocks noGrp="1"/>
          </p:cNvSpPr>
          <p:nvPr/>
        </p:nvSpPr>
        <p:spPr bwMode="auto">
          <a:xfrm>
            <a:off x="647700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r>
              <a:rPr lang="en-US" altLang="en-US" sz="900">
                <a:solidFill>
                  <a:srgbClr val="898989"/>
                </a:solidFill>
              </a:rPr>
              <a:t>5</a:t>
            </a:r>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458075" y="5253634"/>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61960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628650" y="365125"/>
            <a:ext cx="7886700" cy="777875"/>
          </a:xfrm>
        </p:spPr>
        <p:txBody>
          <a:bodyPr anchor="b">
            <a:normAutofit/>
          </a:bodyPr>
          <a:lstStyle/>
          <a:p>
            <a:r>
              <a:rPr lang="en-US" altLang="en-US" sz="3600" dirty="0"/>
              <a:t>Driver in Java</a:t>
            </a:r>
          </a:p>
        </p:txBody>
      </p:sp>
      <p:sp>
        <p:nvSpPr>
          <p:cNvPr id="18435" name="Rectangle 3"/>
          <p:cNvSpPr>
            <a:spLocks noGrp="1"/>
          </p:cNvSpPr>
          <p:nvPr>
            <p:ph idx="1"/>
          </p:nvPr>
        </p:nvSpPr>
        <p:spPr>
          <a:xfrm>
            <a:off x="628650" y="1401241"/>
            <a:ext cx="7886700" cy="4775724"/>
          </a:xfrm>
        </p:spPr>
        <p:txBody>
          <a:bodyPr/>
          <a:lstStyle/>
          <a:p>
            <a:pPr marL="0" indent="0">
              <a:lnSpc>
                <a:spcPct val="100000"/>
              </a:lnSpc>
              <a:spcBef>
                <a:spcPts val="0"/>
              </a:spcBef>
              <a:spcAft>
                <a:spcPts val="0"/>
              </a:spcAft>
              <a:buFont typeface="Arial" charset="0"/>
              <a:buNone/>
            </a:pPr>
            <a:r>
              <a:rPr lang="en-US" altLang="en-US" sz="2200" dirty="0">
                <a:solidFill>
                  <a:srgbClr val="0432FF"/>
                </a:solidFill>
                <a:latin typeface="Consolas" charset="0"/>
                <a:ea typeface="Consolas" charset="0"/>
                <a:cs typeface="Consolas" charset="0"/>
              </a:rPr>
              <a:t>class</a:t>
            </a: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Test_Circle</a:t>
            </a: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a:t>
            </a:r>
            <a:r>
              <a:rPr lang="en-US" altLang="en-US" sz="2200" dirty="0">
                <a:solidFill>
                  <a:srgbClr val="0432FF"/>
                </a:solidFill>
                <a:latin typeface="Consolas" charset="0"/>
                <a:ea typeface="Consolas" charset="0"/>
                <a:cs typeface="Consolas" charset="0"/>
              </a:rPr>
              <a:t>public static void</a:t>
            </a:r>
            <a:r>
              <a:rPr lang="en-US" altLang="en-US" sz="2200" dirty="0">
                <a:latin typeface="Consolas" charset="0"/>
                <a:ea typeface="Consolas" charset="0"/>
                <a:cs typeface="Consolas" charset="0"/>
              </a:rPr>
              <a:t> main (String </a:t>
            </a:r>
            <a:r>
              <a:rPr lang="en-US" altLang="en-US" sz="2200" dirty="0" err="1">
                <a:latin typeface="Consolas" charset="0"/>
                <a:ea typeface="Consolas" charset="0"/>
                <a:cs typeface="Consolas" charset="0"/>
              </a:rPr>
              <a:t>args</a:t>
            </a: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Circle c1 = </a:t>
            </a:r>
            <a:r>
              <a:rPr lang="en-US" altLang="en-US" sz="2200" dirty="0">
                <a:solidFill>
                  <a:srgbClr val="0432FF"/>
                </a:solidFill>
                <a:latin typeface="Consolas" charset="0"/>
                <a:ea typeface="Consolas" charset="0"/>
                <a:cs typeface="Consolas" charset="0"/>
              </a:rPr>
              <a:t>new</a:t>
            </a:r>
            <a:r>
              <a:rPr lang="en-US" altLang="en-US" sz="2200" dirty="0">
                <a:latin typeface="Consolas" charset="0"/>
                <a:ea typeface="Consolas" charset="0"/>
                <a:cs typeface="Consolas" charset="0"/>
              </a:rPr>
              <a:t> Circle();</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System.out.println</a:t>
            </a:r>
            <a:r>
              <a:rPr lang="en-US" altLang="en-US" sz="2200" dirty="0">
                <a:latin typeface="Consolas" charset="0"/>
                <a:ea typeface="Consolas" charset="0"/>
                <a:cs typeface="Consolas" charset="0"/>
              </a:rPr>
              <a:t>(</a:t>
            </a:r>
            <a:r>
              <a:rPr lang="en-US" altLang="en-US" sz="2200" dirty="0">
                <a:solidFill>
                  <a:srgbClr val="C00000"/>
                </a:solidFill>
                <a:latin typeface="Consolas" charset="0"/>
                <a:ea typeface="Consolas" charset="0"/>
                <a:cs typeface="Consolas" charset="0"/>
              </a:rPr>
              <a:t>"The area of the c1 is "</a:t>
            </a:r>
            <a:r>
              <a:rPr lang="en-US" altLang="en-US" sz="2200" dirty="0">
                <a:latin typeface="Consolas" charset="0"/>
                <a:ea typeface="Consolas" charset="0"/>
                <a:cs typeface="Consolas" charset="0"/>
              </a:rPr>
              <a:t> 			+ c1.getArea());</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Circle c2 = </a:t>
            </a:r>
            <a:r>
              <a:rPr lang="en-US" altLang="en-US" sz="2200" dirty="0">
                <a:solidFill>
                  <a:srgbClr val="0432FF"/>
                </a:solidFill>
                <a:latin typeface="Consolas" charset="0"/>
                <a:ea typeface="Consolas" charset="0"/>
                <a:cs typeface="Consolas" charset="0"/>
              </a:rPr>
              <a:t>new</a:t>
            </a:r>
            <a:r>
              <a:rPr lang="en-US" altLang="en-US" sz="2200" dirty="0">
                <a:latin typeface="Consolas" charset="0"/>
                <a:ea typeface="Consolas" charset="0"/>
                <a:cs typeface="Consolas" charset="0"/>
              </a:rPr>
              <a:t> Circle(25);</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System.out.println</a:t>
            </a:r>
            <a:r>
              <a:rPr lang="en-US" altLang="en-US" sz="2200" dirty="0">
                <a:latin typeface="Consolas" charset="0"/>
                <a:ea typeface="Consolas" charset="0"/>
                <a:cs typeface="Consolas" charset="0"/>
              </a:rPr>
              <a:t>(</a:t>
            </a:r>
            <a:r>
              <a:rPr lang="en-US" altLang="en-US" sz="2200" dirty="0">
                <a:solidFill>
                  <a:srgbClr val="C00000"/>
                </a:solidFill>
                <a:latin typeface="Consolas" charset="0"/>
                <a:ea typeface="Consolas" charset="0"/>
                <a:cs typeface="Consolas" charset="0"/>
              </a:rPr>
              <a:t>"The area of c2 is "</a:t>
            </a: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 c2.getArea());</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a:t>
            </a:r>
          </a:p>
        </p:txBody>
      </p:sp>
      <p:sp>
        <p:nvSpPr>
          <p:cNvPr id="3" name="Date Placeholder 2"/>
          <p:cNvSpPr txBox="1">
            <a:spLocks noGrp="1"/>
          </p:cNvSpPr>
          <p:nvPr/>
        </p:nvSpPr>
        <p:spPr>
          <a:xfrm>
            <a:off x="628650" y="6356350"/>
            <a:ext cx="2057400" cy="365125"/>
          </a:xfrm>
          <a:prstGeom prst="rect">
            <a:avLst/>
          </a:prstGeom>
          <a:noFill/>
        </p:spPr>
        <p:txBody>
          <a:bodyPr anchor="ctr"/>
          <a:lstStyle/>
          <a:p>
            <a:pPr eaLnBrk="1" fontAlgn="auto" hangingPunct="1">
              <a:spcBef>
                <a:spcPts val="0"/>
              </a:spcBef>
              <a:spcAft>
                <a:spcPts val="0"/>
              </a:spcAft>
              <a:defRPr/>
            </a:pPr>
            <a:r>
              <a:rPr lang="en-US" sz="900">
                <a:solidFill>
                  <a:schemeClr val="tx1">
                    <a:tint val="75000"/>
                  </a:schemeClr>
                </a:solidFill>
                <a:latin typeface="+mn-lt"/>
                <a:ea typeface="+mn-ea"/>
                <a:cs typeface="+mn-cs"/>
              </a:rPr>
              <a:t>4/26/2018</a:t>
            </a:r>
          </a:p>
        </p:txBody>
      </p:sp>
      <p:sp>
        <p:nvSpPr>
          <p:cNvPr id="18437"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8438" name="Slide Number Placeholder 3"/>
          <p:cNvSpPr txBox="1">
            <a:spLocks noGrp="1"/>
          </p:cNvSpPr>
          <p:nvPr/>
        </p:nvSpPr>
        <p:spPr bwMode="auto">
          <a:xfrm>
            <a:off x="655320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r>
              <a:rPr lang="en-US" altLang="en-US" sz="900">
                <a:solidFill>
                  <a:srgbClr val="898989"/>
                </a:solidFill>
              </a:rPr>
              <a:t>6</a:t>
            </a:r>
          </a:p>
        </p:txBody>
      </p:sp>
      <p:pic>
        <p:nvPicPr>
          <p:cNvPr id="7"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1900" y="623365"/>
            <a:ext cx="1074856" cy="107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33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628650" y="365125"/>
            <a:ext cx="7886700" cy="854075"/>
          </a:xfrm>
        </p:spPr>
        <p:txBody>
          <a:bodyPr anchor="b">
            <a:normAutofit/>
          </a:bodyPr>
          <a:lstStyle/>
          <a:p>
            <a:r>
              <a:rPr lang="en-US" altLang="en-US" sz="3600" dirty="0"/>
              <a:t>Driver in C#</a:t>
            </a:r>
          </a:p>
        </p:txBody>
      </p:sp>
      <p:sp>
        <p:nvSpPr>
          <p:cNvPr id="18435" name="Rectangle 3"/>
          <p:cNvSpPr>
            <a:spLocks noGrp="1"/>
          </p:cNvSpPr>
          <p:nvPr>
            <p:ph idx="1"/>
          </p:nvPr>
        </p:nvSpPr>
        <p:spPr>
          <a:xfrm>
            <a:off x="628650" y="1371601"/>
            <a:ext cx="7886700" cy="4805364"/>
          </a:xfrm>
        </p:spPr>
        <p:txBody>
          <a:bodyPr/>
          <a:lstStyle/>
          <a:p>
            <a:pPr marL="0" indent="0">
              <a:lnSpc>
                <a:spcPct val="100000"/>
              </a:lnSpc>
              <a:spcBef>
                <a:spcPts val="0"/>
              </a:spcBef>
              <a:spcAft>
                <a:spcPts val="0"/>
              </a:spcAft>
              <a:buFont typeface="Arial" charset="0"/>
              <a:buNone/>
            </a:pPr>
            <a:r>
              <a:rPr lang="en-US" altLang="en-US" sz="2200" dirty="0">
                <a:solidFill>
                  <a:srgbClr val="0432FF"/>
                </a:solidFill>
                <a:latin typeface="Consolas" charset="0"/>
                <a:ea typeface="Consolas" charset="0"/>
                <a:cs typeface="Consolas" charset="0"/>
              </a:rPr>
              <a:t>class</a:t>
            </a: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Test_Circle</a:t>
            </a: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a:t>
            </a:r>
            <a:r>
              <a:rPr lang="en-US" altLang="en-US" sz="2200" dirty="0">
                <a:solidFill>
                  <a:srgbClr val="0432FF"/>
                </a:solidFill>
                <a:latin typeface="Consolas" charset="0"/>
                <a:ea typeface="Consolas" charset="0"/>
                <a:cs typeface="Consolas" charset="0"/>
              </a:rPr>
              <a:t>public static void</a:t>
            </a:r>
            <a:r>
              <a:rPr lang="en-US" altLang="en-US" sz="2200" dirty="0">
                <a:latin typeface="Consolas" charset="0"/>
                <a:ea typeface="Consolas" charset="0"/>
                <a:cs typeface="Consolas" charset="0"/>
              </a:rPr>
              <a:t> Main (</a:t>
            </a:r>
            <a:r>
              <a:rPr lang="en-US" altLang="en-US" sz="2200" dirty="0">
                <a:solidFill>
                  <a:srgbClr val="0432FF"/>
                </a:solidFill>
                <a:latin typeface="Consolas" charset="0"/>
                <a:ea typeface="Consolas" charset="0"/>
                <a:cs typeface="Consolas" charset="0"/>
              </a:rPr>
              <a:t>string</a:t>
            </a: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args</a:t>
            </a: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Circle c1 = </a:t>
            </a:r>
            <a:r>
              <a:rPr lang="en-US" altLang="en-US" sz="2200" dirty="0">
                <a:solidFill>
                  <a:srgbClr val="0432FF"/>
                </a:solidFill>
                <a:latin typeface="Consolas" charset="0"/>
                <a:ea typeface="Consolas" charset="0"/>
                <a:cs typeface="Consolas" charset="0"/>
              </a:rPr>
              <a:t>new</a:t>
            </a:r>
            <a:r>
              <a:rPr lang="en-US" altLang="en-US" sz="2200" dirty="0">
                <a:latin typeface="Consolas" charset="0"/>
                <a:ea typeface="Consolas" charset="0"/>
                <a:cs typeface="Consolas" charset="0"/>
              </a:rPr>
              <a:t> Circle();</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Console.WriteLine</a:t>
            </a:r>
            <a:r>
              <a:rPr lang="en-US" altLang="en-US" sz="2200" dirty="0">
                <a:latin typeface="Consolas" charset="0"/>
                <a:ea typeface="Consolas" charset="0"/>
                <a:cs typeface="Consolas" charset="0"/>
              </a:rPr>
              <a:t>(</a:t>
            </a:r>
            <a:r>
              <a:rPr lang="en-US" altLang="en-US" sz="2200" dirty="0">
                <a:solidFill>
                  <a:srgbClr val="C00000"/>
                </a:solidFill>
                <a:latin typeface="Consolas" charset="0"/>
                <a:ea typeface="Consolas" charset="0"/>
                <a:cs typeface="Consolas" charset="0"/>
              </a:rPr>
              <a:t>"The area of the c1 is "</a:t>
            </a:r>
            <a:r>
              <a:rPr lang="en-US" altLang="en-US" sz="2200" dirty="0">
                <a:latin typeface="Consolas" charset="0"/>
                <a:ea typeface="Consolas" charset="0"/>
                <a:cs typeface="Consolas" charset="0"/>
              </a:rPr>
              <a:t> 			+ c1.getArea());</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Circle c2 = </a:t>
            </a:r>
            <a:r>
              <a:rPr lang="en-US" altLang="en-US" sz="2200" dirty="0">
                <a:solidFill>
                  <a:srgbClr val="0432FF"/>
                </a:solidFill>
                <a:latin typeface="Consolas" charset="0"/>
                <a:ea typeface="Consolas" charset="0"/>
                <a:cs typeface="Consolas" charset="0"/>
              </a:rPr>
              <a:t>new</a:t>
            </a:r>
            <a:r>
              <a:rPr lang="en-US" altLang="en-US" sz="2200" dirty="0">
                <a:latin typeface="Consolas" charset="0"/>
                <a:ea typeface="Consolas" charset="0"/>
                <a:cs typeface="Consolas" charset="0"/>
              </a:rPr>
              <a:t> Circle(25);</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Console.WriteLine</a:t>
            </a:r>
            <a:r>
              <a:rPr lang="en-US" altLang="en-US" sz="2200" dirty="0">
                <a:latin typeface="Consolas" charset="0"/>
                <a:ea typeface="Consolas" charset="0"/>
                <a:cs typeface="Consolas" charset="0"/>
              </a:rPr>
              <a:t>(</a:t>
            </a:r>
            <a:r>
              <a:rPr lang="en-US" altLang="en-US" sz="2200" dirty="0">
                <a:solidFill>
                  <a:srgbClr val="C00000"/>
                </a:solidFill>
                <a:latin typeface="Consolas" charset="0"/>
                <a:ea typeface="Consolas" charset="0"/>
                <a:cs typeface="Consolas" charset="0"/>
              </a:rPr>
              <a:t>"The area of c2 is "</a:t>
            </a: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 c2.getArea());</a:t>
            </a:r>
          </a:p>
          <a:p>
            <a:pPr marL="0" indent="0">
              <a:lnSpc>
                <a:spcPct val="100000"/>
              </a:lnSpc>
              <a:spcBef>
                <a:spcPts val="0"/>
              </a:spcBef>
              <a:spcAft>
                <a:spcPts val="0"/>
              </a:spcAft>
              <a:buFont typeface="Arial" charset="0"/>
              <a:buNone/>
            </a:pP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a:t>
            </a:r>
          </a:p>
        </p:txBody>
      </p:sp>
      <p:sp>
        <p:nvSpPr>
          <p:cNvPr id="3" name="Date Placeholder 2"/>
          <p:cNvSpPr txBox="1">
            <a:spLocks noGrp="1"/>
          </p:cNvSpPr>
          <p:nvPr/>
        </p:nvSpPr>
        <p:spPr>
          <a:xfrm>
            <a:off x="628650" y="6356350"/>
            <a:ext cx="2057400" cy="365125"/>
          </a:xfrm>
          <a:prstGeom prst="rect">
            <a:avLst/>
          </a:prstGeom>
          <a:noFill/>
        </p:spPr>
        <p:txBody>
          <a:bodyPr anchor="ctr"/>
          <a:lstStyle/>
          <a:p>
            <a:pPr eaLnBrk="1" fontAlgn="auto" hangingPunct="1">
              <a:spcBef>
                <a:spcPts val="0"/>
              </a:spcBef>
              <a:spcAft>
                <a:spcPts val="0"/>
              </a:spcAft>
              <a:defRPr/>
            </a:pPr>
            <a:r>
              <a:rPr lang="en-US" sz="900">
                <a:solidFill>
                  <a:schemeClr val="tx1">
                    <a:tint val="75000"/>
                  </a:schemeClr>
                </a:solidFill>
                <a:latin typeface="+mn-lt"/>
                <a:ea typeface="+mn-ea"/>
                <a:cs typeface="+mn-cs"/>
              </a:rPr>
              <a:t>4/26/2018</a:t>
            </a:r>
          </a:p>
        </p:txBody>
      </p:sp>
      <p:sp>
        <p:nvSpPr>
          <p:cNvPr id="18437"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8438" name="Slide Number Placeholder 3"/>
          <p:cNvSpPr txBox="1">
            <a:spLocks noGrp="1"/>
          </p:cNvSpPr>
          <p:nvPr/>
        </p:nvSpPr>
        <p:spPr bwMode="auto">
          <a:xfrm>
            <a:off x="655320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r>
              <a:rPr lang="en-US" altLang="en-US" sz="900">
                <a:solidFill>
                  <a:srgbClr val="898989"/>
                </a:solidFill>
              </a:rPr>
              <a:t>6</a:t>
            </a:r>
          </a:p>
        </p:txBody>
      </p:sp>
      <p:pic>
        <p:nvPicPr>
          <p:cNvPr id="8" name="Picture 7" descr="C Sharp Logo">
            <a:extLst>
              <a:ext uri="{FF2B5EF4-FFF2-40B4-BE49-F238E27FC236}">
                <a16:creationId xmlns:a16="http://schemas.microsoft.com/office/drawing/2014/main" id="{3A0B6E3C-A598-C844-9BA3-B042B78169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1324" y="796752"/>
            <a:ext cx="994848" cy="95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91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D67B-2BE0-304A-9450-EF6BC5DEF33D}"/>
              </a:ext>
            </a:extLst>
          </p:cNvPr>
          <p:cNvSpPr>
            <a:spLocks noGrp="1"/>
          </p:cNvSpPr>
          <p:nvPr>
            <p:ph type="title"/>
          </p:nvPr>
        </p:nvSpPr>
        <p:spPr/>
        <p:txBody>
          <a:bodyPr/>
          <a:lstStyle/>
          <a:p>
            <a:r>
              <a:rPr lang="en-US" dirty="0"/>
              <a:t>Driver in C++</a:t>
            </a:r>
          </a:p>
        </p:txBody>
      </p:sp>
      <p:sp>
        <p:nvSpPr>
          <p:cNvPr id="3" name="Content Placeholder 2">
            <a:extLst>
              <a:ext uri="{FF2B5EF4-FFF2-40B4-BE49-F238E27FC236}">
                <a16:creationId xmlns:a16="http://schemas.microsoft.com/office/drawing/2014/main" id="{EDDB2677-DC1C-E14A-B516-7573FA775B43}"/>
              </a:ext>
            </a:extLst>
          </p:cNvPr>
          <p:cNvSpPr>
            <a:spLocks noGrp="1"/>
          </p:cNvSpPr>
          <p:nvPr>
            <p:ph idx="1"/>
          </p:nvPr>
        </p:nvSpPr>
        <p:spPr>
          <a:xfrm>
            <a:off x="685800" y="1690687"/>
            <a:ext cx="8610600" cy="4486278"/>
          </a:xfrm>
        </p:spPr>
        <p:txBody>
          <a:bodyPr>
            <a:normAutofit/>
          </a:bodyPr>
          <a:lstStyle/>
          <a:p>
            <a:pPr marL="0" indent="0">
              <a:buNone/>
            </a:pPr>
            <a:r>
              <a:rPr lang="en-US" dirty="0">
                <a:solidFill>
                  <a:srgbClr val="0000FF"/>
                </a:solidFill>
                <a:latin typeface="Menlo" panose="020B0609030804020204" pitchFamily="49" charset="0"/>
              </a:rPr>
              <a:t>int</a:t>
            </a:r>
            <a:r>
              <a:rPr lang="en-US" dirty="0">
                <a:solidFill>
                  <a:srgbClr val="000000"/>
                </a:solidFill>
                <a:latin typeface="Menlo" panose="020B0609030804020204" pitchFamily="49" charset="0"/>
              </a:rPr>
              <a:t> main() {</a:t>
            </a:r>
          </a:p>
          <a:p>
            <a:pPr marL="0" indent="0">
              <a:buNone/>
            </a:pPr>
            <a:r>
              <a:rPr lang="en-US" dirty="0">
                <a:solidFill>
                  <a:srgbClr val="000000"/>
                </a:solidFill>
                <a:latin typeface="Menlo" panose="020B0609030804020204" pitchFamily="49" charset="0"/>
              </a:rPr>
              <a:t>  Circle c1;</a:t>
            </a:r>
          </a:p>
          <a:p>
            <a:pPr marL="0" indent="0">
              <a:buNone/>
            </a:pP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cout</a:t>
            </a:r>
            <a:r>
              <a:rPr lang="en-US" dirty="0">
                <a:solidFill>
                  <a:srgbClr val="000000"/>
                </a:solidFill>
                <a:latin typeface="Menlo" panose="020B0609030804020204" pitchFamily="49" charset="0"/>
              </a:rPr>
              <a:t> &lt;&lt; </a:t>
            </a:r>
            <a:r>
              <a:rPr lang="en-US" dirty="0">
                <a:solidFill>
                  <a:srgbClr val="A31515"/>
                </a:solidFill>
                <a:latin typeface="Menlo" panose="020B0609030804020204" pitchFamily="49" charset="0"/>
              </a:rPr>
              <a:t>"The area of c1 is "</a:t>
            </a: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	&lt;&lt; c1.getArea() &lt;&lt; </a:t>
            </a:r>
            <a:r>
              <a:rPr lang="en-US" dirty="0" err="1">
                <a:solidFill>
                  <a:srgbClr val="000000"/>
                </a:solidFill>
                <a:latin typeface="Menlo" panose="020B0609030804020204" pitchFamily="49" charset="0"/>
              </a:rPr>
              <a:t>endl</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  </a:t>
            </a:r>
            <a:r>
              <a:rPr lang="en-US" dirty="0">
                <a:solidFill>
                  <a:srgbClr val="AAAAAA"/>
                </a:solidFill>
                <a:latin typeface="Menlo" panose="020B0609030804020204" pitchFamily="49" charset="0"/>
              </a:rPr>
              <a:t>// The advanced "pointer" way</a:t>
            </a:r>
          </a:p>
          <a:p>
            <a:pPr marL="0" indent="0">
              <a:buNone/>
            </a:pPr>
            <a:r>
              <a:rPr lang="en-US" dirty="0">
                <a:solidFill>
                  <a:srgbClr val="000000"/>
                </a:solidFill>
                <a:latin typeface="Menlo" panose="020B0609030804020204" pitchFamily="49" charset="0"/>
              </a:rPr>
              <a:t>  Circle* c2;</a:t>
            </a:r>
          </a:p>
          <a:p>
            <a:pPr marL="0" indent="0">
              <a:buNone/>
            </a:pPr>
            <a:r>
              <a:rPr lang="en-US" dirty="0">
                <a:solidFill>
                  <a:srgbClr val="000000"/>
                </a:solidFill>
                <a:latin typeface="Menlo" panose="020B0609030804020204" pitchFamily="49" charset="0"/>
              </a:rPr>
              <a:t>  c2 = </a:t>
            </a:r>
            <a:r>
              <a:rPr lang="en-US" dirty="0">
                <a:solidFill>
                  <a:srgbClr val="0000FF"/>
                </a:solidFill>
                <a:latin typeface="Menlo" panose="020B0609030804020204" pitchFamily="49" charset="0"/>
              </a:rPr>
              <a:t>new</a:t>
            </a:r>
            <a:r>
              <a:rPr lang="en-US" dirty="0">
                <a:solidFill>
                  <a:srgbClr val="000000"/>
                </a:solidFill>
                <a:latin typeface="Menlo" panose="020B0609030804020204" pitchFamily="49" charset="0"/>
              </a:rPr>
              <a:t> Circle(</a:t>
            </a:r>
            <a:r>
              <a:rPr lang="en-US" dirty="0">
                <a:solidFill>
                  <a:srgbClr val="09885A"/>
                </a:solidFill>
                <a:latin typeface="Menlo" panose="020B0609030804020204" pitchFamily="49" charset="0"/>
              </a:rPr>
              <a:t>5</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cout</a:t>
            </a:r>
            <a:r>
              <a:rPr lang="en-US" dirty="0">
                <a:solidFill>
                  <a:srgbClr val="000000"/>
                </a:solidFill>
                <a:latin typeface="Menlo" panose="020B0609030804020204" pitchFamily="49" charset="0"/>
              </a:rPr>
              <a:t> &lt;&lt; </a:t>
            </a:r>
            <a:r>
              <a:rPr lang="en-US" dirty="0">
                <a:solidFill>
                  <a:srgbClr val="A31515"/>
                </a:solidFill>
                <a:latin typeface="Menlo" panose="020B0609030804020204" pitchFamily="49" charset="0"/>
              </a:rPr>
              <a:t>"The area of c2 is "</a:t>
            </a: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	&lt;&lt; c2-&gt;</a:t>
            </a:r>
            <a:r>
              <a:rPr lang="en-US" dirty="0" err="1">
                <a:solidFill>
                  <a:srgbClr val="000000"/>
                </a:solidFill>
                <a:latin typeface="Menlo" panose="020B0609030804020204" pitchFamily="49" charset="0"/>
              </a:rPr>
              <a:t>getArea</a:t>
            </a:r>
            <a:r>
              <a:rPr lang="en-US" dirty="0">
                <a:solidFill>
                  <a:srgbClr val="000000"/>
                </a:solidFill>
                <a:latin typeface="Menlo" panose="020B0609030804020204" pitchFamily="49" charset="0"/>
              </a:rPr>
              <a:t>() &lt;&lt; </a:t>
            </a:r>
            <a:r>
              <a:rPr lang="en-US" dirty="0" err="1">
                <a:solidFill>
                  <a:srgbClr val="000000"/>
                </a:solidFill>
                <a:latin typeface="Menlo" panose="020B0609030804020204" pitchFamily="49" charset="0"/>
              </a:rPr>
              <a:t>endl</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p:txBody>
      </p:sp>
      <p:sp>
        <p:nvSpPr>
          <p:cNvPr id="4" name="Date Placeholder 3">
            <a:extLst>
              <a:ext uri="{FF2B5EF4-FFF2-40B4-BE49-F238E27FC236}">
                <a16:creationId xmlns:a16="http://schemas.microsoft.com/office/drawing/2014/main" id="{017ABD63-A9D9-8442-AE40-EF32265C5323}"/>
              </a:ext>
            </a:extLst>
          </p:cNvPr>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a:extLst>
              <a:ext uri="{FF2B5EF4-FFF2-40B4-BE49-F238E27FC236}">
                <a16:creationId xmlns:a16="http://schemas.microsoft.com/office/drawing/2014/main" id="{B18A4CA5-AB74-B241-964A-A4FC1F14FA39}"/>
              </a:ext>
            </a:extLst>
          </p:cNvPr>
          <p:cNvSpPr>
            <a:spLocks noGrp="1"/>
          </p:cNvSpPr>
          <p:nvPr>
            <p:ph type="ftr" sz="quarter" idx="11"/>
          </p:nvPr>
        </p:nvSpPr>
        <p:spPr/>
        <p:txBody>
          <a:bodyPr/>
          <a:lstStyle/>
          <a:p>
            <a:pPr>
              <a:defRPr/>
            </a:pPr>
            <a:r>
              <a:rPr lang="en-US"/>
              <a:t>CSE 1321 Module 4</a:t>
            </a:r>
            <a:endParaRPr lang="en-US" dirty="0"/>
          </a:p>
        </p:txBody>
      </p:sp>
      <p:sp>
        <p:nvSpPr>
          <p:cNvPr id="6" name="Slide Number Placeholder 5">
            <a:extLst>
              <a:ext uri="{FF2B5EF4-FFF2-40B4-BE49-F238E27FC236}">
                <a16:creationId xmlns:a16="http://schemas.microsoft.com/office/drawing/2014/main" id="{89D2B267-CB5A-8D4E-8B45-FEC07B11CF54}"/>
              </a:ext>
            </a:extLst>
          </p:cNvPr>
          <p:cNvSpPr>
            <a:spLocks noGrp="1"/>
          </p:cNvSpPr>
          <p:nvPr>
            <p:ph type="sldNum" sz="quarter" idx="12"/>
          </p:nvPr>
        </p:nvSpPr>
        <p:spPr/>
        <p:txBody>
          <a:bodyPr/>
          <a:lstStyle/>
          <a:p>
            <a:fld id="{DCDCC0F0-3959-5643-A12E-98A206BA0E77}" type="slidenum">
              <a:rPr lang="en-US" altLang="en-US" smtClean="0"/>
              <a:pPr/>
              <a:t>14</a:t>
            </a:fld>
            <a:endParaRPr lang="en-US" altLang="en-US"/>
          </a:p>
        </p:txBody>
      </p:sp>
      <p:pic>
        <p:nvPicPr>
          <p:cNvPr id="7" name="Picture 6" descr="A logo showing C++" title="C++ Logo">
            <a:extLst>
              <a:ext uri="{FF2B5EF4-FFF2-40B4-BE49-F238E27FC236}">
                <a16:creationId xmlns:a16="http://schemas.microsoft.com/office/drawing/2014/main" id="{33F67F83-FB8A-3640-BB08-EB524FA9E97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707181" y="574281"/>
            <a:ext cx="808169" cy="907250"/>
          </a:xfrm>
          <a:prstGeom prst="rect">
            <a:avLst/>
          </a:prstGeom>
        </p:spPr>
      </p:pic>
    </p:spTree>
    <p:extLst>
      <p:ext uri="{BB962C8B-B14F-4D97-AF65-F5344CB8AC3E}">
        <p14:creationId xmlns:p14="http://schemas.microsoft.com/office/powerpoint/2010/main" val="361884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pPr eaLnBrk="1" hangingPunct="1"/>
            <a:r>
              <a:rPr lang="en-US" altLang="en-US" b="1" dirty="0"/>
              <a:t>Visibility of Class Content</a:t>
            </a:r>
          </a:p>
        </p:txBody>
      </p:sp>
      <p:sp>
        <p:nvSpPr>
          <p:cNvPr id="3" name="Content Placeholder 2"/>
          <p:cNvSpPr>
            <a:spLocks noGrp="1"/>
          </p:cNvSpPr>
          <p:nvPr>
            <p:ph idx="1"/>
          </p:nvPr>
        </p:nvSpPr>
        <p:spPr>
          <a:xfrm>
            <a:off x="628650" y="1825625"/>
            <a:ext cx="7886700" cy="4351339"/>
          </a:xfrm>
        </p:spPr>
        <p:txBody>
          <a:bodyPr/>
          <a:lstStyle/>
          <a:p>
            <a:pPr marL="0" indent="0" eaLnBrk="1" hangingPunct="1">
              <a:spcAft>
                <a:spcPts val="0"/>
              </a:spcAft>
              <a:buNone/>
            </a:pPr>
            <a:r>
              <a:rPr lang="en-US" altLang="en-US" sz="2800" dirty="0"/>
              <a:t>Problem: Imagine class “Person” with an “age” attribute</a:t>
            </a:r>
          </a:p>
          <a:p>
            <a:pPr marL="292100" lvl="1" indent="0">
              <a:spcAft>
                <a:spcPts val="0"/>
              </a:spcAft>
              <a:buFont typeface="Arial" charset="0"/>
              <a:buChar char="•"/>
            </a:pPr>
            <a:r>
              <a:rPr lang="en-US" altLang="en-US" sz="2600" dirty="0"/>
              <a:t> Then, a “bad guy” directly sets the age to -3!</a:t>
            </a:r>
          </a:p>
          <a:p>
            <a:pPr marL="0" indent="0" eaLnBrk="1" hangingPunct="1">
              <a:spcAft>
                <a:spcPts val="0"/>
              </a:spcAft>
              <a:buFont typeface="Arial" charset="0"/>
              <a:buChar char="•"/>
            </a:pPr>
            <a:r>
              <a:rPr lang="en-US" altLang="en-US" sz="2800" dirty="0"/>
              <a:t> We need protection/security</a:t>
            </a:r>
            <a:endParaRPr lang="en-US" altLang="en-US" sz="1000" dirty="0">
              <a:latin typeface="Calibri" charset="0"/>
            </a:endParaRPr>
          </a:p>
          <a:p>
            <a:pPr marL="0" indent="0" eaLnBrk="1" hangingPunct="1">
              <a:lnSpc>
                <a:spcPts val="1300"/>
              </a:lnSpc>
              <a:spcBef>
                <a:spcPts val="75"/>
              </a:spcBef>
              <a:spcAft>
                <a:spcPts val="0"/>
              </a:spcAft>
              <a:buFont typeface="Arial" charset="0"/>
              <a:buChar char="•"/>
            </a:pPr>
            <a:endParaRPr lang="en-US" altLang="en-US" sz="1100" dirty="0">
              <a:latin typeface="Calibri" charset="0"/>
            </a:endParaRPr>
          </a:p>
          <a:p>
            <a:pPr marL="0" indent="0" eaLnBrk="1" hangingPunct="1">
              <a:spcAft>
                <a:spcPts val="0"/>
              </a:spcAft>
              <a:buFont typeface="Arial" charset="0"/>
              <a:buChar char="•"/>
            </a:pPr>
            <a:r>
              <a:rPr lang="en-US" altLang="en-US" sz="2800" dirty="0"/>
              <a:t> We need a way of selectively “publishing” parts of a class and “hiding” other parts of the class</a:t>
            </a:r>
            <a:endParaRPr lang="en-US" altLang="en-US" sz="1000" dirty="0">
              <a:latin typeface="Calibri" charset="0"/>
            </a:endParaRPr>
          </a:p>
          <a:p>
            <a:pPr marL="0" indent="0" eaLnBrk="1" hangingPunct="1">
              <a:lnSpc>
                <a:spcPts val="1300"/>
              </a:lnSpc>
              <a:spcBef>
                <a:spcPts val="75"/>
              </a:spcBef>
              <a:spcAft>
                <a:spcPts val="0"/>
              </a:spcAft>
              <a:buFont typeface="Arial" charset="0"/>
              <a:buChar char="•"/>
            </a:pPr>
            <a:endParaRPr lang="en-US" altLang="en-US" sz="1100" dirty="0">
              <a:latin typeface="Calibri" charset="0"/>
            </a:endParaRPr>
          </a:p>
          <a:p>
            <a:pPr marL="0" indent="0" eaLnBrk="1" hangingPunct="1">
              <a:spcAft>
                <a:spcPts val="0"/>
              </a:spcAft>
              <a:buFont typeface="Arial" charset="0"/>
              <a:buChar char="•"/>
            </a:pPr>
            <a:r>
              <a:rPr lang="en-US" altLang="en-US" sz="2800" dirty="0"/>
              <a:t> Use </a:t>
            </a:r>
            <a:r>
              <a:rPr lang="en-US" altLang="en-US" sz="2800" dirty="0">
                <a:solidFill>
                  <a:srgbClr val="0432FF"/>
                </a:solidFill>
              </a:rPr>
              <a:t>public</a:t>
            </a:r>
            <a:r>
              <a:rPr lang="en-US" altLang="en-US" sz="2800" dirty="0"/>
              <a:t> &amp; </a:t>
            </a:r>
            <a:r>
              <a:rPr lang="en-US" altLang="en-US" sz="2800" dirty="0">
                <a:solidFill>
                  <a:srgbClr val="0432FF"/>
                </a:solidFill>
              </a:rPr>
              <a:t>private </a:t>
            </a:r>
            <a:r>
              <a:rPr lang="en-US" altLang="en-US" sz="2800" dirty="0">
                <a:solidFill>
                  <a:schemeClr val="tx1"/>
                </a:solidFill>
              </a:rPr>
              <a:t>keywords</a:t>
            </a:r>
          </a:p>
          <a:p>
            <a:pPr marL="0" indent="0">
              <a:spcAft>
                <a:spcPts val="0"/>
              </a:spcAft>
            </a:pPr>
            <a:endParaRPr lang="en-US" sz="2800" dirty="0"/>
          </a:p>
        </p:txBody>
      </p:sp>
      <p:sp>
        <p:nvSpPr>
          <p:cNvPr id="2" name="Date Placeholder 1"/>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EF627FB-64B3-2F43-B79B-C1E3767EF4E0}" type="datetime1">
              <a:rPr lang="en-US" altLang="en-US" sz="900">
                <a:solidFill>
                  <a:srgbClr val="898989"/>
                </a:solidFill>
                <a:latin typeface="Calibri" charset="0"/>
              </a:rPr>
              <a:pPr eaLnBrk="1" hangingPunct="1"/>
              <a:t>8/19/20</a:t>
            </a:fld>
            <a:endParaRPr lang="en-US" altLang="en-US" sz="900">
              <a:solidFill>
                <a:srgbClr val="898989"/>
              </a:solidFill>
              <a:latin typeface="Calibri" charset="0"/>
            </a:endParaRPr>
          </a:p>
        </p:txBody>
      </p:sp>
      <p:sp>
        <p:nvSpPr>
          <p:cNvPr id="18435"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8436"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fld id="{816A1039-3B67-B045-B3D8-945351D880C0}" type="slidenum">
              <a:rPr lang="en-US" altLang="en-US" sz="900">
                <a:solidFill>
                  <a:srgbClr val="898989"/>
                </a:solidFill>
              </a:rPr>
              <a:pPr algn="r" eaLnBrk="1" hangingPunct="1">
                <a:lnSpc>
                  <a:spcPct val="100000"/>
                </a:lnSpc>
                <a:spcBef>
                  <a:spcPct val="0"/>
                </a:spcBef>
                <a:buFontTx/>
                <a:buNone/>
              </a:pPr>
              <a:t>15</a:t>
            </a:fld>
            <a:endParaRPr lang="en-US" altLang="en-US" sz="900">
              <a:solidFill>
                <a:srgbClr val="898989"/>
              </a:solidFill>
            </a:endParaRPr>
          </a:p>
        </p:txBody>
      </p:sp>
    </p:spTree>
    <p:extLst>
      <p:ext uri="{BB962C8B-B14F-4D97-AF65-F5344CB8AC3E}">
        <p14:creationId xmlns:p14="http://schemas.microsoft.com/office/powerpoint/2010/main" val="174431028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Sloppy Definitions</a:t>
            </a:r>
          </a:p>
        </p:txBody>
      </p:sp>
      <p:sp>
        <p:nvSpPr>
          <p:cNvPr id="3" name="Content Placeholder 2"/>
          <p:cNvSpPr>
            <a:spLocks noGrp="1"/>
          </p:cNvSpPr>
          <p:nvPr>
            <p:ph idx="1"/>
          </p:nvPr>
        </p:nvSpPr>
        <p:spPr/>
        <p:txBody>
          <a:bodyPr/>
          <a:lstStyle/>
          <a:p>
            <a:pPr>
              <a:buFont typeface="Arial" charset="0"/>
              <a:buChar char="•"/>
            </a:pPr>
            <a:r>
              <a:rPr lang="en-US" sz="2800" dirty="0"/>
              <a:t> </a:t>
            </a:r>
            <a:r>
              <a:rPr lang="en-US" sz="2800" dirty="0">
                <a:solidFill>
                  <a:srgbClr val="0432FF"/>
                </a:solidFill>
              </a:rPr>
              <a:t>public</a:t>
            </a:r>
            <a:r>
              <a:rPr lang="en-US" sz="2800" dirty="0"/>
              <a:t>: anyone (or anything) can see it from anywhere!  That is, anything outside the class.</a:t>
            </a:r>
          </a:p>
          <a:p>
            <a:pPr>
              <a:buFont typeface="Arial" charset="0"/>
              <a:buChar char="•"/>
            </a:pPr>
            <a:r>
              <a:rPr lang="en-US" sz="2800" dirty="0"/>
              <a:t> </a:t>
            </a:r>
            <a:r>
              <a:rPr lang="en-US" sz="2800" dirty="0">
                <a:solidFill>
                  <a:srgbClr val="0432FF"/>
                </a:solidFill>
              </a:rPr>
              <a:t>private</a:t>
            </a:r>
            <a:r>
              <a:rPr lang="en-US" sz="2800" dirty="0"/>
              <a:t>: can only be seen/called inside the class.</a:t>
            </a:r>
          </a:p>
          <a:p>
            <a:pPr>
              <a:buFont typeface="Arial" charset="0"/>
              <a:buChar char="•"/>
            </a:pPr>
            <a:r>
              <a:rPr lang="en-US" sz="2800" dirty="0"/>
              <a:t> Note, variables, methods and even classes can be marked either </a:t>
            </a:r>
            <a:r>
              <a:rPr lang="en-US" sz="2800" dirty="0">
                <a:solidFill>
                  <a:srgbClr val="0432FF"/>
                </a:solidFill>
              </a:rPr>
              <a:t>public</a:t>
            </a:r>
            <a:r>
              <a:rPr lang="en-US" sz="2800" dirty="0"/>
              <a:t> or </a:t>
            </a:r>
            <a:r>
              <a:rPr lang="en-US" sz="2800" dirty="0">
                <a:solidFill>
                  <a:srgbClr val="0432FF"/>
                </a:solidFill>
              </a:rPr>
              <a:t>private</a:t>
            </a: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16</a:t>
            </a:fld>
            <a:endParaRPr lang="en-US" altLang="en-US"/>
          </a:p>
        </p:txBody>
      </p:sp>
    </p:spTree>
    <p:extLst>
      <p:ext uri="{BB962C8B-B14F-4D97-AF65-F5344CB8AC3E}">
        <p14:creationId xmlns:p14="http://schemas.microsoft.com/office/powerpoint/2010/main" val="179126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590550" y="228600"/>
            <a:ext cx="7924800" cy="1527175"/>
          </a:xfrm>
        </p:spPr>
        <p:txBody>
          <a:bodyPr>
            <a:normAutofit/>
          </a:bodyPr>
          <a:lstStyle/>
          <a:p>
            <a:pPr eaLnBrk="1" hangingPunct="1"/>
            <a:r>
              <a:rPr lang="en-US" altLang="en-US" sz="4000" dirty="0"/>
              <a:t>Implications of </a:t>
            </a:r>
            <a:r>
              <a:rPr lang="en-US" altLang="en-US" sz="4000" dirty="0">
                <a:solidFill>
                  <a:srgbClr val="0432FF"/>
                </a:solidFill>
              </a:rPr>
              <a:t>public</a:t>
            </a:r>
            <a:r>
              <a:rPr lang="en-US" altLang="en-US" sz="4000" dirty="0"/>
              <a:t> and </a:t>
            </a:r>
            <a:r>
              <a:rPr lang="en-US" altLang="en-US" sz="4000" dirty="0">
                <a:solidFill>
                  <a:srgbClr val="0432FF"/>
                </a:solidFill>
              </a:rPr>
              <a:t>private</a:t>
            </a:r>
            <a:br>
              <a:rPr lang="en-US" altLang="en-US" sz="4000" dirty="0"/>
            </a:br>
            <a:r>
              <a:rPr lang="en-US" altLang="en-US" sz="3200" dirty="0"/>
              <a:t>(this is a bit hard to understand</a:t>
            </a:r>
            <a:r>
              <a:rPr lang="mr-IN" altLang="en-US" sz="3200" dirty="0"/>
              <a:t>…</a:t>
            </a:r>
            <a:r>
              <a:rPr lang="en-US" altLang="en-US" sz="3200" dirty="0"/>
              <a:t>)</a:t>
            </a:r>
            <a:endParaRPr lang="en-US" altLang="en-US" sz="4000" dirty="0"/>
          </a:p>
        </p:txBody>
      </p:sp>
      <p:sp>
        <p:nvSpPr>
          <p:cNvPr id="2" name="Date Placeholder 1"/>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DCE8DC1-2A10-0D40-86B5-2E158E68FF24}" type="datetime1">
              <a:rPr lang="en-US" altLang="en-US" sz="900">
                <a:solidFill>
                  <a:srgbClr val="898989"/>
                </a:solidFill>
                <a:latin typeface="Calibri" charset="0"/>
              </a:rPr>
              <a:pPr eaLnBrk="1" hangingPunct="1"/>
              <a:t>8/19/20</a:t>
            </a:fld>
            <a:endParaRPr lang="en-US" altLang="en-US" sz="900">
              <a:solidFill>
                <a:srgbClr val="898989"/>
              </a:solidFill>
              <a:latin typeface="Calibri" charset="0"/>
            </a:endParaRPr>
          </a:p>
        </p:txBody>
      </p:sp>
      <p:sp>
        <p:nvSpPr>
          <p:cNvPr id="20483"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20484"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fld id="{42D4A17E-3FC5-4442-80A6-A0C3D809A115}" type="slidenum">
              <a:rPr lang="en-US" altLang="en-US" sz="900">
                <a:solidFill>
                  <a:srgbClr val="898989"/>
                </a:solidFill>
              </a:rPr>
              <a:pPr algn="r" eaLnBrk="1" hangingPunct="1">
                <a:lnSpc>
                  <a:spcPct val="100000"/>
                </a:lnSpc>
                <a:spcBef>
                  <a:spcPct val="0"/>
                </a:spcBef>
                <a:buFontTx/>
                <a:buNone/>
              </a:pPr>
              <a:t>17</a:t>
            </a:fld>
            <a:endParaRPr lang="en-US" altLang="en-US" sz="900">
              <a:solidFill>
                <a:srgbClr val="898989"/>
              </a:solidFill>
            </a:endParaRPr>
          </a:p>
        </p:txBody>
      </p:sp>
      <p:pic>
        <p:nvPicPr>
          <p:cNvPr id="4" name="Picture 3" descr="This image shows what happens when variables and methods are marked as public and private.  Public variables can be tampered with, so don't do it!  Private variables are much better.  Public methods can be called from outside the class, while private methods can only be called from other methods in the class." title="a public and private matri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133600"/>
            <a:ext cx="7467600" cy="3331086"/>
          </a:xfrm>
          <a:prstGeom prst="rect">
            <a:avLst/>
          </a:prstGeom>
        </p:spPr>
      </p:pic>
    </p:spTree>
    <p:extLst>
      <p:ext uri="{BB962C8B-B14F-4D97-AF65-F5344CB8AC3E}">
        <p14:creationId xmlns:p14="http://schemas.microsoft.com/office/powerpoint/2010/main" val="157161177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General Rules</a:t>
            </a:r>
          </a:p>
        </p:txBody>
      </p:sp>
      <p:sp>
        <p:nvSpPr>
          <p:cNvPr id="6" name="Content Placeholder 5"/>
          <p:cNvSpPr>
            <a:spLocks noGrp="1"/>
          </p:cNvSpPr>
          <p:nvPr>
            <p:ph idx="1"/>
          </p:nvPr>
        </p:nvSpPr>
        <p:spPr/>
        <p:txBody>
          <a:bodyPr/>
          <a:lstStyle/>
          <a:p>
            <a:r>
              <a:rPr lang="en-US" sz="3200" dirty="0"/>
              <a:t>Variables/attributes are normally marked </a:t>
            </a:r>
            <a:r>
              <a:rPr lang="en-US" sz="3200" dirty="0">
                <a:solidFill>
                  <a:srgbClr val="0432FF"/>
                </a:solidFill>
              </a:rPr>
              <a:t>private</a:t>
            </a:r>
          </a:p>
          <a:p>
            <a:pPr lvl="1"/>
            <a:r>
              <a:rPr lang="en-US" sz="2800" dirty="0">
                <a:solidFill>
                  <a:srgbClr val="0432FF"/>
                </a:solidFill>
              </a:rPr>
              <a:t>public</a:t>
            </a:r>
            <a:r>
              <a:rPr lang="en-US" sz="2800" dirty="0"/>
              <a:t> variables can be tampered with and abused!</a:t>
            </a:r>
          </a:p>
          <a:p>
            <a:r>
              <a:rPr lang="en-US" sz="3200" dirty="0"/>
              <a:t>Methods are most often marked </a:t>
            </a:r>
            <a:r>
              <a:rPr lang="en-US" sz="3200" dirty="0">
                <a:solidFill>
                  <a:srgbClr val="0432FF"/>
                </a:solidFill>
              </a:rPr>
              <a:t>public</a:t>
            </a:r>
          </a:p>
          <a:p>
            <a:pPr lvl="1"/>
            <a:r>
              <a:rPr lang="en-US" sz="2800" dirty="0"/>
              <a:t>However, some methods should be marked as </a:t>
            </a:r>
            <a:r>
              <a:rPr lang="en-US" sz="2800" dirty="0">
                <a:solidFill>
                  <a:srgbClr val="0432FF"/>
                </a:solidFill>
              </a:rPr>
              <a:t>private</a:t>
            </a:r>
          </a:p>
        </p:txBody>
      </p:sp>
      <p:sp>
        <p:nvSpPr>
          <p:cNvPr id="2" name="Date Placeholder 1"/>
          <p:cNvSpPr>
            <a:spLocks noGrp="1"/>
          </p:cNvSpPr>
          <p:nvPr>
            <p:ph type="dt" sz="half" idx="10"/>
          </p:nvPr>
        </p:nvSpPr>
        <p:spPr/>
        <p:txBody>
          <a:bodyPr/>
          <a:lstStyle/>
          <a:p>
            <a:fld id="{E74FEEAC-D3E0-154B-B539-84AC6912BF71}" type="datetime1">
              <a:rPr lang="en-US" altLang="en-US" smtClean="0"/>
              <a:pPr/>
              <a:t>8/19/20</a:t>
            </a:fld>
            <a:endParaRPr lang="en-US" altLang="en-US"/>
          </a:p>
        </p:txBody>
      </p:sp>
      <p:sp>
        <p:nvSpPr>
          <p:cNvPr id="3" name="Footer Placeholder 2"/>
          <p:cNvSpPr>
            <a:spLocks noGrp="1"/>
          </p:cNvSpPr>
          <p:nvPr>
            <p:ph type="ftr" sz="quarter" idx="11"/>
          </p:nvPr>
        </p:nvSpPr>
        <p:spPr/>
        <p:txBody>
          <a:bodyPr/>
          <a:lstStyle/>
          <a:p>
            <a:pPr>
              <a:defRPr/>
            </a:pPr>
            <a:r>
              <a:rPr lang="en-US"/>
              <a:t>CSE 1321 Module 4</a:t>
            </a:r>
            <a:endParaRPr lang="en-US" dirty="0"/>
          </a:p>
        </p:txBody>
      </p:sp>
      <p:sp>
        <p:nvSpPr>
          <p:cNvPr id="4" name="Slide Number Placeholder 3"/>
          <p:cNvSpPr>
            <a:spLocks noGrp="1"/>
          </p:cNvSpPr>
          <p:nvPr>
            <p:ph type="sldNum" sz="quarter" idx="12"/>
          </p:nvPr>
        </p:nvSpPr>
        <p:spPr/>
        <p:txBody>
          <a:bodyPr/>
          <a:lstStyle/>
          <a:p>
            <a:fld id="{BBBC508D-E372-B546-B6C5-BC075EF52ABA}" type="slidenum">
              <a:rPr lang="en-US" altLang="en-US" smtClean="0"/>
              <a:pPr/>
              <a:t>18</a:t>
            </a:fld>
            <a:endParaRPr lang="en-US" altLang="en-US"/>
          </a:p>
        </p:txBody>
      </p:sp>
    </p:spTree>
    <p:extLst>
      <p:ext uri="{BB962C8B-B14F-4D97-AF65-F5344CB8AC3E}">
        <p14:creationId xmlns:p14="http://schemas.microsoft.com/office/powerpoint/2010/main" val="75486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Wait! </a:t>
            </a:r>
            <a:br>
              <a:rPr lang="en-US" b="1" dirty="0"/>
            </a:br>
            <a:r>
              <a:rPr lang="en-US" sz="3200" b="1" dirty="0"/>
              <a:t>How do we change private variables?</a:t>
            </a:r>
            <a:endParaRPr lang="en-US" b="1" dirty="0"/>
          </a:p>
        </p:txBody>
      </p:sp>
      <p:sp>
        <p:nvSpPr>
          <p:cNvPr id="3" name="Content Placeholder 2"/>
          <p:cNvSpPr>
            <a:spLocks noGrp="1"/>
          </p:cNvSpPr>
          <p:nvPr>
            <p:ph idx="1"/>
          </p:nvPr>
        </p:nvSpPr>
        <p:spPr/>
        <p:txBody>
          <a:bodyPr anchor="ctr"/>
          <a:lstStyle/>
          <a:p>
            <a:pPr marL="0" indent="0" algn="ctr">
              <a:buNone/>
            </a:pPr>
            <a:r>
              <a:rPr lang="en-US" sz="4000" b="1" dirty="0"/>
              <a:t>Let’s review, shall we?</a:t>
            </a: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19</a:t>
            </a:fld>
            <a:endParaRPr lang="en-US" altLang="en-US"/>
          </a:p>
        </p:txBody>
      </p:sp>
    </p:spTree>
    <p:extLst>
      <p:ext uri="{BB962C8B-B14F-4D97-AF65-F5344CB8AC3E}">
        <p14:creationId xmlns:p14="http://schemas.microsoft.com/office/powerpoint/2010/main" val="195251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lIns="0" tIns="199135" rIns="0" bIns="0">
            <a:noAutofit/>
          </a:bodyPr>
          <a:lstStyle/>
          <a:p>
            <a:pPr marL="12700" eaLnBrk="1" hangingPunct="1">
              <a:lnSpc>
                <a:spcPts val="5238"/>
              </a:lnSpc>
            </a:pPr>
            <a:r>
              <a:rPr lang="en-US" altLang="en-US" sz="4400" b="1" dirty="0">
                <a:latin typeface="Arial" charset="0"/>
                <a:ea typeface="Arial" charset="0"/>
                <a:cs typeface="Arial" charset="0"/>
              </a:rPr>
              <a:t>  </a:t>
            </a:r>
            <a:r>
              <a:rPr lang="en-US" altLang="en-US" sz="3600" b="1" dirty="0"/>
              <a:t>Topics</a:t>
            </a:r>
            <a:endParaRPr lang="en-US" altLang="en-US" sz="4400" b="1" dirty="0">
              <a:latin typeface="Arial" charset="0"/>
              <a:ea typeface="Arial" charset="0"/>
              <a:cs typeface="Arial" charset="0"/>
            </a:endParaRPr>
          </a:p>
        </p:txBody>
      </p:sp>
      <p:sp>
        <p:nvSpPr>
          <p:cNvPr id="3" name="Content Placeholder 2"/>
          <p:cNvSpPr>
            <a:spLocks noGrp="1"/>
          </p:cNvSpPr>
          <p:nvPr>
            <p:ph idx="1"/>
          </p:nvPr>
        </p:nvSpPr>
        <p:spPr/>
        <p:txBody>
          <a:bodyPr/>
          <a:lstStyle/>
          <a:p>
            <a:pPr eaLnBrk="1" hangingPunct="1">
              <a:lnSpc>
                <a:spcPct val="100000"/>
              </a:lnSpc>
              <a:spcBef>
                <a:spcPct val="0"/>
              </a:spcBef>
              <a:buFontTx/>
              <a:buNone/>
            </a:pPr>
            <a:endParaRPr lang="en-US" altLang="en-US" sz="1050" dirty="0">
              <a:latin typeface="Arial" charset="0"/>
            </a:endParaRPr>
          </a:p>
          <a:p>
            <a:pPr eaLnBrk="1" hangingPunct="1">
              <a:lnSpc>
                <a:spcPct val="100000"/>
              </a:lnSpc>
              <a:spcBef>
                <a:spcPct val="0"/>
              </a:spcBef>
              <a:buFont typeface="Calibri Light" charset="0"/>
              <a:buAutoNum type="arabicPeriod"/>
            </a:pPr>
            <a:r>
              <a:rPr lang="en-US" altLang="en-US" sz="3200" dirty="0"/>
              <a:t> Default Constructors </a:t>
            </a:r>
          </a:p>
          <a:p>
            <a:pPr eaLnBrk="1" hangingPunct="1">
              <a:lnSpc>
                <a:spcPct val="100000"/>
              </a:lnSpc>
              <a:spcBef>
                <a:spcPct val="0"/>
              </a:spcBef>
              <a:buFont typeface="Calibri Light" charset="0"/>
              <a:buAutoNum type="arabicPeriod"/>
            </a:pPr>
            <a:r>
              <a:rPr lang="en-US" altLang="en-US" sz="3200" dirty="0"/>
              <a:t> Multiple Constructors (overloading)</a:t>
            </a:r>
          </a:p>
          <a:p>
            <a:pPr eaLnBrk="1" hangingPunct="1">
              <a:lnSpc>
                <a:spcPct val="100000"/>
              </a:lnSpc>
              <a:spcBef>
                <a:spcPct val="0"/>
              </a:spcBef>
              <a:buFont typeface="Calibri Light" charset="0"/>
              <a:buAutoNum type="arabicPeriod"/>
            </a:pPr>
            <a:r>
              <a:rPr lang="en-US" altLang="en-US" sz="3200" dirty="0"/>
              <a:t> Constructor “chaining”</a:t>
            </a:r>
          </a:p>
          <a:p>
            <a:pPr eaLnBrk="1" hangingPunct="1">
              <a:lnSpc>
                <a:spcPct val="100000"/>
              </a:lnSpc>
              <a:spcBef>
                <a:spcPct val="0"/>
              </a:spcBef>
              <a:buFont typeface="Calibri Light" charset="0"/>
              <a:buAutoNum type="arabicPeriod"/>
            </a:pPr>
            <a:r>
              <a:rPr lang="en-US" altLang="en-US" sz="3200" dirty="0"/>
              <a:t> Control of Properties</a:t>
            </a:r>
          </a:p>
          <a:p>
            <a:pPr lvl="1">
              <a:lnSpc>
                <a:spcPct val="100000"/>
              </a:lnSpc>
              <a:spcBef>
                <a:spcPct val="0"/>
              </a:spcBef>
              <a:buFont typeface="Calibri Light" charset="0"/>
              <a:buAutoNum type="arabicPeriod"/>
            </a:pPr>
            <a:r>
              <a:rPr lang="en-US" altLang="en-US" sz="3000" dirty="0"/>
              <a:t>“Getters” or “</a:t>
            </a:r>
            <a:r>
              <a:rPr lang="en-US" altLang="en-US" sz="3000" dirty="0" err="1"/>
              <a:t>Accessors</a:t>
            </a:r>
            <a:r>
              <a:rPr lang="en-US" altLang="en-US" sz="3000" dirty="0"/>
              <a:t>” </a:t>
            </a:r>
          </a:p>
          <a:p>
            <a:pPr lvl="1">
              <a:lnSpc>
                <a:spcPct val="100000"/>
              </a:lnSpc>
              <a:spcBef>
                <a:spcPct val="0"/>
              </a:spcBef>
              <a:buFont typeface="Calibri Light" charset="0"/>
              <a:buAutoNum type="arabicPeriod"/>
            </a:pPr>
            <a:r>
              <a:rPr lang="en-US" altLang="en-US" sz="3000" dirty="0"/>
              <a:t>“Setters” or “Modifiers”</a:t>
            </a:r>
          </a:p>
          <a:p>
            <a:endParaRPr lang="en-US" sz="3200" dirty="0"/>
          </a:p>
        </p:txBody>
      </p:sp>
      <p:sp>
        <p:nvSpPr>
          <p:cNvPr id="4" name="Date Placeholder 3"/>
          <p:cNvSpPr>
            <a:spLocks noGrp="1"/>
          </p:cNvSpPr>
          <p:nvPr>
            <p:ph type="dt" sz="half" idx="10"/>
          </p:nvPr>
        </p:nvSpPr>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0199249D-DBCF-B046-A865-343867EB8F76}" type="datetime1">
              <a:rPr lang="en-US" altLang="en-US">
                <a:solidFill>
                  <a:srgbClr val="898989"/>
                </a:solidFill>
                <a:latin typeface="Calibri" charset="0"/>
              </a:rPr>
              <a:pPr/>
              <a:t>8/19/20</a:t>
            </a:fld>
            <a:endParaRPr lang="en-US" altLang="en-US">
              <a:solidFill>
                <a:srgbClr val="898989"/>
              </a:solidFill>
              <a:latin typeface="Calibri" charset="0"/>
            </a:endParaRP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a:solidFill>
                  <a:srgbClr val="898989"/>
                </a:solidFill>
                <a:latin typeface="Calibri" charset="0"/>
              </a:rPr>
              <a:t>CSE 1321 Module 6</a:t>
            </a: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nSpc>
                <a:spcPct val="100000"/>
              </a:lnSpc>
              <a:spcBef>
                <a:spcPct val="0"/>
              </a:spcBef>
              <a:buFontTx/>
              <a:buNone/>
            </a:pPr>
            <a:fld id="{2EB0E6EF-EA0F-E94D-A20F-325395A20542}" type="slidenum">
              <a:rPr lang="en-US" altLang="en-US" sz="900">
                <a:solidFill>
                  <a:srgbClr val="898989"/>
                </a:solidFill>
              </a:rPr>
              <a:pPr>
                <a:lnSpc>
                  <a:spcPct val="100000"/>
                </a:lnSpc>
                <a:spcBef>
                  <a:spcPct val="0"/>
                </a:spcBef>
                <a:buFontTx/>
                <a:buNone/>
              </a:pPr>
              <a:t>2</a:t>
            </a:fld>
            <a:endParaRPr lang="en-US" altLang="en-US" sz="900">
              <a:solidFill>
                <a:srgbClr val="898989"/>
              </a:solidFill>
            </a:endParaRPr>
          </a:p>
        </p:txBody>
      </p:sp>
    </p:spTree>
    <p:extLst>
      <p:ext uri="{BB962C8B-B14F-4D97-AF65-F5344CB8AC3E}">
        <p14:creationId xmlns:p14="http://schemas.microsoft.com/office/powerpoint/2010/main" val="232828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376E9A9-3955-4E7A-B7E3-23036176497B}"/>
              </a:ext>
            </a:extLst>
          </p:cNvPr>
          <p:cNvSpPr>
            <a:spLocks noGrp="1" noChangeArrowheads="1"/>
          </p:cNvSpPr>
          <p:nvPr>
            <p:ph type="title"/>
          </p:nvPr>
        </p:nvSpPr>
        <p:spPr/>
        <p:txBody>
          <a:bodyPr/>
          <a:lstStyle/>
          <a:p>
            <a:r>
              <a:rPr lang="en-US" altLang="en-US" b="1" dirty="0"/>
              <a:t>Public Doggies</a:t>
            </a:r>
            <a:br>
              <a:rPr lang="en-US" altLang="en-US" b="1" dirty="0"/>
            </a:br>
            <a:r>
              <a:rPr lang="en-US" altLang="en-US" sz="2800" b="1" dirty="0"/>
              <a:t>(with private lives)</a:t>
            </a:r>
            <a:endParaRPr lang="en-US" altLang="en-US" b="1" dirty="0"/>
          </a:p>
        </p:txBody>
      </p:sp>
      <p:sp>
        <p:nvSpPr>
          <p:cNvPr id="22531" name="Rectangle 3">
            <a:extLst>
              <a:ext uri="{FF2B5EF4-FFF2-40B4-BE49-F238E27FC236}">
                <a16:creationId xmlns:a16="http://schemas.microsoft.com/office/drawing/2014/main" id="{539B0767-0E50-4F2A-84D2-A6F36A2021A9}"/>
              </a:ext>
            </a:extLst>
          </p:cNvPr>
          <p:cNvSpPr>
            <a:spLocks noGrp="1" noChangeArrowheads="1"/>
          </p:cNvSpPr>
          <p:nvPr>
            <p:ph idx="1"/>
          </p:nvPr>
        </p:nvSpPr>
        <p:spPr>
          <a:xfrm>
            <a:off x="822325" y="1846263"/>
            <a:ext cx="7543800" cy="4402137"/>
          </a:xfrm>
        </p:spPr>
        <p:txBody>
          <a:bodyPr/>
          <a:lstStyle/>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PUBLIC CLASS Dog </a:t>
            </a:r>
            <a:br>
              <a:rPr lang="en-US" altLang="en-US" sz="2400" dirty="0">
                <a:solidFill>
                  <a:schemeClr val="tx1"/>
                </a:solidFill>
                <a:latin typeface="Consolas" charset="0"/>
                <a:ea typeface="Consolas" charset="0"/>
                <a:cs typeface="Consolas" charset="0"/>
              </a:rPr>
            </a:br>
            <a:r>
              <a:rPr lang="en-US" altLang="en-US" sz="2400" dirty="0">
                <a:solidFill>
                  <a:schemeClr val="tx1"/>
                </a:solidFill>
                <a:latin typeface="Consolas" charset="0"/>
                <a:ea typeface="Consolas" charset="0"/>
                <a:cs typeface="Consolas" charset="0"/>
              </a:rPr>
              <a:t>BEGIN</a:t>
            </a:r>
          </a:p>
          <a:p>
            <a:pPr marL="0">
              <a:spcBef>
                <a:spcPts val="0"/>
              </a:spcBef>
              <a:spcAft>
                <a:spcPts val="0"/>
              </a:spcAft>
              <a:buFontTx/>
              <a:buNone/>
            </a:pPr>
            <a:r>
              <a:rPr lang="en-US" altLang="en-US" sz="2400" dirty="0">
                <a:solidFill>
                  <a:schemeClr val="tx1"/>
                </a:solidFill>
                <a:latin typeface="Consolas" charset="0"/>
                <a:ea typeface="Consolas" charset="0"/>
                <a:cs typeface="Consolas" charset="0"/>
              </a:rPr>
              <a:t>	PRIVATE CREATE rabid  </a:t>
            </a:r>
            <a:r>
              <a:rPr lang="en-US" altLang="en-US" sz="2400" dirty="0">
                <a:solidFill>
                  <a:srgbClr val="4E8F00"/>
                </a:solidFill>
                <a:latin typeface="Consolas" charset="0"/>
                <a:ea typeface="Consolas" charset="0"/>
                <a:cs typeface="Consolas" charset="0"/>
              </a:rPr>
              <a:t>// change this?</a:t>
            </a:r>
          </a:p>
          <a:p>
            <a:pPr marL="0">
              <a:spcBef>
                <a:spcPts val="0"/>
              </a:spcBef>
              <a:spcAft>
                <a:spcPts val="0"/>
              </a:spcAft>
              <a:buFontTx/>
              <a:buNone/>
            </a:pPr>
            <a:r>
              <a:rPr lang="en-US" altLang="en-US" sz="2400" dirty="0">
                <a:solidFill>
                  <a:schemeClr val="tx1"/>
                </a:solidFill>
                <a:latin typeface="Consolas" charset="0"/>
                <a:ea typeface="Consolas" charset="0"/>
                <a:cs typeface="Consolas" charset="0"/>
              </a:rPr>
              <a:t>	PRIVATE CREATE weight </a:t>
            </a:r>
            <a:r>
              <a:rPr lang="en-US" altLang="en-US" sz="2400" dirty="0">
                <a:solidFill>
                  <a:srgbClr val="4E8F00"/>
                </a:solidFill>
                <a:latin typeface="Consolas" charset="0"/>
                <a:ea typeface="Consolas" charset="0"/>
                <a:cs typeface="Consolas" charset="0"/>
              </a:rPr>
              <a:t>// and this?</a:t>
            </a:r>
          </a:p>
          <a:p>
            <a:pPr marL="0">
              <a:spcBef>
                <a:spcPts val="0"/>
              </a:spcBef>
              <a:spcAft>
                <a:spcPts val="0"/>
              </a:spcAft>
              <a:buFontTx/>
              <a:buNone/>
            </a:pPr>
            <a:r>
              <a:rPr lang="en-US" altLang="en-US" sz="2400" dirty="0">
                <a:solidFill>
                  <a:schemeClr val="tx1"/>
                </a:solidFill>
                <a:latin typeface="Consolas" charset="0"/>
                <a:ea typeface="Consolas" charset="0"/>
                <a:cs typeface="Consolas" charset="0"/>
              </a:rPr>
              <a:t>	PUBLIC CREATE name</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a:t>
            </a:r>
            <a:r>
              <a:rPr lang="en-US" altLang="en-US" sz="2400" dirty="0">
                <a:solidFill>
                  <a:srgbClr val="4E8F00"/>
                </a:solidFill>
                <a:latin typeface="Consolas" charset="0"/>
                <a:ea typeface="Consolas" charset="0"/>
                <a:cs typeface="Consolas" charset="0"/>
              </a:rPr>
              <a:t>// Boring constructor</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PUBLIC CONSTRUCTOR Dog ( ) </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rabid </a:t>
            </a:r>
            <a:r>
              <a:rPr lang="en-US" sz="2400" dirty="0">
                <a:solidFill>
                  <a:schemeClr val="tx1"/>
                </a:solidFill>
                <a:latin typeface="Consolas" charset="0"/>
                <a:ea typeface="Consolas" charset="0"/>
                <a:cs typeface="Consolas" charset="0"/>
              </a:rPr>
              <a:t>←</a:t>
            </a:r>
            <a:r>
              <a:rPr lang="en-US" altLang="en-US" sz="2400" dirty="0">
                <a:solidFill>
                  <a:schemeClr val="tx1"/>
                </a:solidFill>
                <a:latin typeface="Consolas" charset="0"/>
                <a:ea typeface="Consolas" charset="0"/>
                <a:cs typeface="Consolas" charset="0"/>
              </a:rPr>
              <a:t> false</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weight </a:t>
            </a:r>
            <a:r>
              <a:rPr lang="en-US" sz="2400" dirty="0">
                <a:solidFill>
                  <a:schemeClr val="tx1"/>
                </a:solidFill>
                <a:latin typeface="Consolas" charset="0"/>
                <a:ea typeface="Consolas" charset="0"/>
                <a:cs typeface="Consolas" charset="0"/>
              </a:rPr>
              <a:t>←</a:t>
            </a:r>
            <a:r>
              <a:rPr lang="en-US" altLang="en-US" sz="2400" dirty="0">
                <a:solidFill>
                  <a:schemeClr val="tx1"/>
                </a:solidFill>
                <a:latin typeface="Consolas" charset="0"/>
                <a:ea typeface="Consolas" charset="0"/>
                <a:cs typeface="Consolas" charset="0"/>
              </a:rPr>
              <a:t> 0</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name </a:t>
            </a:r>
            <a:r>
              <a:rPr lang="en-US" sz="2400" dirty="0">
                <a:solidFill>
                  <a:schemeClr val="tx1"/>
                </a:solidFill>
                <a:latin typeface="Consolas" charset="0"/>
                <a:ea typeface="Consolas" charset="0"/>
                <a:cs typeface="Consolas" charset="0"/>
              </a:rPr>
              <a:t>←</a:t>
            </a:r>
            <a:r>
              <a:rPr lang="en-US" altLang="en-US" sz="2400" dirty="0">
                <a:solidFill>
                  <a:schemeClr val="tx1"/>
                </a:solidFill>
                <a:latin typeface="Consolas" charset="0"/>
                <a:ea typeface="Consolas" charset="0"/>
                <a:cs typeface="Consolas" charset="0"/>
              </a:rPr>
              <a:t> NULL</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END CONSTRUCTOR</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END CLASS</a:t>
            </a:r>
            <a:endParaRPr lang="en-US" altLang="en-US" dirty="0">
              <a:solidFill>
                <a:schemeClr val="tx1"/>
              </a:solidFill>
              <a:latin typeface="Consolas" charset="0"/>
              <a:ea typeface="Consolas" charset="0"/>
              <a:cs typeface="Consolas" charset="0"/>
            </a:endParaRPr>
          </a:p>
        </p:txBody>
      </p:sp>
      <p:sp>
        <p:nvSpPr>
          <p:cNvPr id="6" name="Rectangle 5" title="Pseudo code logo">
            <a:extLst>
              <a:ext uri="{FF2B5EF4-FFF2-40B4-BE49-F238E27FC236}">
                <a16:creationId xmlns:a16="http://schemas.microsoft.com/office/drawing/2014/main" id="{266DBC5A-801D-0C4A-832D-12F0B78F9B64}"/>
              </a:ext>
            </a:extLst>
          </p:cNvPr>
          <p:cNvSpPr/>
          <p:nvPr/>
        </p:nvSpPr>
        <p:spPr>
          <a:xfrm>
            <a:off x="7543800" y="472440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2893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3E5042-B65C-7649-A002-29FB10B2CB4A}"/>
              </a:ext>
            </a:extLst>
          </p:cNvPr>
          <p:cNvSpPr txBox="1"/>
          <p:nvPr/>
        </p:nvSpPr>
        <p:spPr>
          <a:xfrm>
            <a:off x="6457950" y="5410200"/>
            <a:ext cx="2228850" cy="838200"/>
          </a:xfrm>
          <a:prstGeom prst="rect">
            <a:avLst/>
          </a:prstGeom>
          <a:solidFill>
            <a:schemeClr val="bg1"/>
          </a:solidFill>
        </p:spPr>
        <p:txBody>
          <a:bodyPr wrap="square" rtlCol="0">
            <a:spAutoFit/>
          </a:bodyPr>
          <a:lstStyle/>
          <a:p>
            <a:endParaRPr lang="en-US" dirty="0"/>
          </a:p>
        </p:txBody>
      </p:sp>
      <p:sp>
        <p:nvSpPr>
          <p:cNvPr id="19457" name="Rectangle 2"/>
          <p:cNvSpPr>
            <a:spLocks noGrp="1" noChangeArrowheads="1"/>
          </p:cNvSpPr>
          <p:nvPr>
            <p:ph type="title"/>
          </p:nvPr>
        </p:nvSpPr>
        <p:spPr/>
        <p:txBody>
          <a:bodyPr/>
          <a:lstStyle/>
          <a:p>
            <a:pPr eaLnBrk="1" hangingPunct="1"/>
            <a:r>
              <a:rPr lang="en-US" altLang="en-US" sz="3600" dirty="0">
                <a:latin typeface="Calibri" charset="0"/>
              </a:rPr>
              <a:t>Main idea</a:t>
            </a:r>
          </a:p>
        </p:txBody>
      </p:sp>
      <p:sp>
        <p:nvSpPr>
          <p:cNvPr id="3" name="Content Placeholder 2"/>
          <p:cNvSpPr>
            <a:spLocks noGrp="1"/>
          </p:cNvSpPr>
          <p:nvPr>
            <p:ph idx="1"/>
          </p:nvPr>
        </p:nvSpPr>
        <p:spPr/>
        <p:txBody>
          <a:bodyPr/>
          <a:lstStyle/>
          <a:p>
            <a:r>
              <a:rPr lang="en-US" altLang="en-US" u="sng" dirty="0">
                <a:latin typeface="Calibri" charset="0"/>
              </a:rPr>
              <a:t>Use methods</a:t>
            </a:r>
            <a:r>
              <a:rPr lang="en-US" altLang="en-US" dirty="0">
                <a:latin typeface="Calibri" charset="0"/>
              </a:rPr>
              <a:t> to access and change the variables/attributes.  Instead of direct access</a:t>
            </a:r>
          </a:p>
          <a:p>
            <a:endParaRPr lang="en-US" dirty="0"/>
          </a:p>
        </p:txBody>
      </p:sp>
      <p:sp>
        <p:nvSpPr>
          <p:cNvPr id="2" name="Date Placeholder 1"/>
          <p:cNvSpPr txBox="1">
            <a:spLocks noGrp="1"/>
          </p:cNvSpPr>
          <p:nvPr/>
        </p:nvSpPr>
        <p:spPr>
          <a:xfrm>
            <a:off x="628650" y="6356350"/>
            <a:ext cx="2057400" cy="365125"/>
          </a:xfrm>
          <a:prstGeom prst="rect">
            <a:avLst/>
          </a:prstGeom>
          <a:noFill/>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369CBE6-96E5-B44B-944A-031FDBED0CFB}" type="datetime1">
              <a:rPr lang="en-US" altLang="en-US" sz="900">
                <a:solidFill>
                  <a:srgbClr val="898989"/>
                </a:solidFill>
                <a:latin typeface="Calibri" charset="0"/>
              </a:rPr>
              <a:pPr eaLnBrk="1" hangingPunct="1"/>
              <a:t>8/19/20</a:t>
            </a:fld>
            <a:endParaRPr lang="en-US" altLang="en-US" sz="900">
              <a:solidFill>
                <a:srgbClr val="898989"/>
              </a:solidFill>
              <a:latin typeface="Calibri" charset="0"/>
            </a:endParaRPr>
          </a:p>
        </p:txBody>
      </p:sp>
      <p:sp>
        <p:nvSpPr>
          <p:cNvPr id="19459"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9460"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fld id="{AEB7D480-6C04-A140-B98F-4702384F7A3A}" type="slidenum">
              <a:rPr lang="en-US" altLang="en-US" sz="900">
                <a:solidFill>
                  <a:srgbClr val="898989"/>
                </a:solidFill>
              </a:rPr>
              <a:pPr algn="r" eaLnBrk="1" hangingPunct="1">
                <a:lnSpc>
                  <a:spcPct val="100000"/>
                </a:lnSpc>
                <a:spcBef>
                  <a:spcPct val="0"/>
                </a:spcBef>
                <a:buFontTx/>
                <a:buNone/>
              </a:pPr>
              <a:t>21</a:t>
            </a:fld>
            <a:endParaRPr lang="en-US" altLang="en-US" sz="900">
              <a:solidFill>
                <a:srgbClr val="898989"/>
              </a:solidFill>
            </a:endParaRPr>
          </a:p>
        </p:txBody>
      </p:sp>
      <p:pic>
        <p:nvPicPr>
          <p:cNvPr id="19461" name="Picture 7" descr="An image that shows the main algorithm accessing and changing data using methods instead of direct access" title="Accessors and Modifiers"/>
          <p:cNvPicPr>
            <a:picLocks noChangeAspect="1" noChangeArrowheads="1"/>
          </p:cNvPicPr>
          <p:nvPr/>
        </p:nvPicPr>
        <p:blipFill>
          <a:blip r:embed="rId2" cstate="hqprint">
            <a:extLst>
              <a:ext uri="{28A0092B-C50C-407E-A947-70E740481C1C}">
                <a14:useLocalDpi xmlns:a14="http://schemas.microsoft.com/office/drawing/2010/main" val="0"/>
              </a:ext>
            </a:extLst>
          </a:blip>
          <a:srcRect l="16953" r="13960" b="11102"/>
          <a:stretch>
            <a:fillRect/>
          </a:stretch>
        </p:blipFill>
        <p:spPr bwMode="auto">
          <a:xfrm>
            <a:off x="2609850" y="2540794"/>
            <a:ext cx="4876800" cy="3571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3787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Accessors</a:t>
            </a:r>
            <a:r>
              <a:rPr lang="en-US" dirty="0"/>
              <a:t>/Modifiers</a:t>
            </a:r>
          </a:p>
        </p:txBody>
      </p:sp>
      <p:sp>
        <p:nvSpPr>
          <p:cNvPr id="3" name="Content Placeholder 2"/>
          <p:cNvSpPr>
            <a:spLocks noGrp="1"/>
          </p:cNvSpPr>
          <p:nvPr>
            <p:ph idx="1"/>
          </p:nvPr>
        </p:nvSpPr>
        <p:spPr/>
        <p:txBody>
          <a:bodyPr/>
          <a:lstStyle/>
          <a:p>
            <a:pPr>
              <a:buFont typeface="Arial" charset="0"/>
              <a:buChar char="•"/>
            </a:pPr>
            <a:r>
              <a:rPr lang="en-US" dirty="0"/>
              <a:t> These are public methods that enable change to attributes</a:t>
            </a:r>
          </a:p>
          <a:p>
            <a:pPr>
              <a:buFont typeface="Arial" charset="0"/>
              <a:buChar char="•"/>
            </a:pPr>
            <a:r>
              <a:rPr lang="en-US" dirty="0"/>
              <a:t> Also called “getters” and “setters”</a:t>
            </a:r>
          </a:p>
          <a:p>
            <a:pPr>
              <a:buFont typeface="Arial" charset="0"/>
              <a:buChar char="•"/>
            </a:pPr>
            <a:r>
              <a:rPr lang="en-US" dirty="0"/>
              <a:t> Why is this cool? Can put in protections to prevent bad data</a:t>
            </a:r>
          </a:p>
          <a:p>
            <a:pPr>
              <a:buFont typeface="Arial" charset="0"/>
              <a:buChar char="•"/>
            </a:pPr>
            <a:endParaRPr lang="en-US" dirty="0"/>
          </a:p>
          <a:p>
            <a:pPr marL="0" indent="0">
              <a:buNone/>
            </a:pPr>
            <a:r>
              <a:rPr lang="en-US" dirty="0">
                <a:latin typeface="Consolas" charset="0"/>
                <a:ea typeface="Consolas" charset="0"/>
                <a:cs typeface="Consolas" charset="0"/>
              </a:rPr>
              <a:t>PUBLIC </a:t>
            </a:r>
            <a:r>
              <a:rPr lang="en-US" dirty="0" err="1">
                <a:latin typeface="Consolas" charset="0"/>
                <a:ea typeface="Consolas" charset="0"/>
                <a:cs typeface="Consolas" charset="0"/>
              </a:rPr>
              <a:t>setAge</a:t>
            </a:r>
            <a:r>
              <a:rPr lang="en-US" dirty="0">
                <a:latin typeface="Consolas" charset="0"/>
                <a:ea typeface="Consolas" charset="0"/>
                <a:cs typeface="Consolas" charset="0"/>
              </a:rPr>
              <a:t> (parameter: </a:t>
            </a:r>
            <a:r>
              <a:rPr lang="en-US" dirty="0" err="1">
                <a:latin typeface="Consolas" charset="0"/>
                <a:ea typeface="Consolas" charset="0"/>
                <a:cs typeface="Consolas" charset="0"/>
              </a:rPr>
              <a:t>newAge</a:t>
            </a:r>
            <a:r>
              <a:rPr lang="en-US" dirty="0">
                <a:latin typeface="Consolas" charset="0"/>
                <a:ea typeface="Consolas" charset="0"/>
                <a:cs typeface="Consolas" charset="0"/>
              </a:rPr>
              <a:t>) </a:t>
            </a:r>
            <a:br>
              <a:rPr lang="en-US" dirty="0">
                <a:latin typeface="Consolas" charset="0"/>
                <a:ea typeface="Consolas" charset="0"/>
                <a:cs typeface="Consolas" charset="0"/>
              </a:rPr>
            </a:br>
            <a:r>
              <a:rPr lang="en-US" dirty="0">
                <a:latin typeface="Consolas" charset="0"/>
                <a:ea typeface="Consolas" charset="0"/>
                <a:cs typeface="Consolas" charset="0"/>
              </a:rPr>
              <a:t>BEGIN</a:t>
            </a:r>
            <a:br>
              <a:rPr lang="en-US" dirty="0">
                <a:latin typeface="Consolas" charset="0"/>
                <a:ea typeface="Consolas" charset="0"/>
                <a:cs typeface="Consolas" charset="0"/>
              </a:rPr>
            </a:br>
            <a:r>
              <a:rPr lang="en-US" dirty="0">
                <a:latin typeface="Consolas" charset="0"/>
                <a:ea typeface="Consolas" charset="0"/>
                <a:cs typeface="Consolas" charset="0"/>
              </a:rPr>
              <a:t>   IF (</a:t>
            </a:r>
            <a:r>
              <a:rPr lang="en-US" dirty="0" err="1">
                <a:latin typeface="Consolas" charset="0"/>
                <a:ea typeface="Consolas" charset="0"/>
                <a:cs typeface="Consolas" charset="0"/>
              </a:rPr>
              <a:t>newAge</a:t>
            </a:r>
            <a:r>
              <a:rPr lang="en-US" dirty="0">
                <a:latin typeface="Consolas" charset="0"/>
                <a:ea typeface="Consolas" charset="0"/>
                <a:cs typeface="Consolas" charset="0"/>
              </a:rPr>
              <a:t> &gt; 110)  THEN</a:t>
            </a:r>
            <a:br>
              <a:rPr lang="en-US" dirty="0">
                <a:latin typeface="Consolas" charset="0"/>
                <a:ea typeface="Consolas" charset="0"/>
                <a:cs typeface="Consolas" charset="0"/>
              </a:rPr>
            </a:br>
            <a:r>
              <a:rPr lang="en-US" dirty="0">
                <a:latin typeface="Consolas" charset="0"/>
                <a:ea typeface="Consolas" charset="0"/>
                <a:cs typeface="Consolas" charset="0"/>
              </a:rPr>
              <a:t>      age = </a:t>
            </a:r>
            <a:r>
              <a:rPr lang="en-US" dirty="0" err="1">
                <a:latin typeface="Consolas" charset="0"/>
                <a:ea typeface="Consolas" charset="0"/>
                <a:cs typeface="Consolas" charset="0"/>
              </a:rPr>
              <a:t>newAge</a:t>
            </a:r>
            <a:br>
              <a:rPr lang="en-US" dirty="0">
                <a:latin typeface="Consolas" charset="0"/>
                <a:ea typeface="Consolas" charset="0"/>
                <a:cs typeface="Consolas" charset="0"/>
              </a:rPr>
            </a:br>
            <a:r>
              <a:rPr lang="en-US" dirty="0">
                <a:latin typeface="Consolas" charset="0"/>
                <a:ea typeface="Consolas" charset="0"/>
                <a:cs typeface="Consolas" charset="0"/>
              </a:rPr>
              <a:t>   ELSE</a:t>
            </a:r>
            <a:br>
              <a:rPr lang="en-US" dirty="0">
                <a:latin typeface="Consolas" charset="0"/>
                <a:ea typeface="Consolas" charset="0"/>
                <a:cs typeface="Consolas" charset="0"/>
              </a:rPr>
            </a:br>
            <a:r>
              <a:rPr lang="en-US" dirty="0">
                <a:latin typeface="Consolas" charset="0"/>
                <a:ea typeface="Consolas" charset="0"/>
                <a:cs typeface="Consolas" charset="0"/>
              </a:rPr>
              <a:t>      PRINT (“That’s too old!”)</a:t>
            </a:r>
            <a:br>
              <a:rPr lang="en-US" dirty="0">
                <a:latin typeface="Consolas" charset="0"/>
                <a:ea typeface="Consolas" charset="0"/>
                <a:cs typeface="Consolas" charset="0"/>
              </a:rPr>
            </a:br>
            <a:r>
              <a:rPr lang="en-US" dirty="0">
                <a:latin typeface="Consolas" charset="0"/>
                <a:ea typeface="Consolas" charset="0"/>
                <a:cs typeface="Consolas" charset="0"/>
              </a:rPr>
              <a:t>   ENDIF</a:t>
            </a:r>
            <a:br>
              <a:rPr lang="en-US" dirty="0">
                <a:latin typeface="Consolas" charset="0"/>
                <a:ea typeface="Consolas" charset="0"/>
                <a:cs typeface="Consolas" charset="0"/>
              </a:rPr>
            </a:br>
            <a:r>
              <a:rPr lang="en-US" dirty="0">
                <a:latin typeface="Consolas" charset="0"/>
                <a:ea typeface="Consolas" charset="0"/>
                <a:cs typeface="Consolas" charset="0"/>
              </a:rPr>
              <a:t>END</a:t>
            </a: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22</a:t>
            </a:fld>
            <a:endParaRPr lang="en-US" altLang="en-US"/>
          </a:p>
        </p:txBody>
      </p:sp>
    </p:spTree>
    <p:extLst>
      <p:ext uri="{BB962C8B-B14F-4D97-AF65-F5344CB8AC3E}">
        <p14:creationId xmlns:p14="http://schemas.microsoft.com/office/powerpoint/2010/main" val="530800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578D14-E1CF-DF42-B26B-CBE630BBBF49}"/>
              </a:ext>
            </a:extLst>
          </p:cNvPr>
          <p:cNvSpPr/>
          <p:nvPr/>
        </p:nvSpPr>
        <p:spPr>
          <a:xfrm>
            <a:off x="6477000" y="5334000"/>
            <a:ext cx="2209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2"/>
          <p:cNvSpPr>
            <a:spLocks noGrp="1"/>
          </p:cNvSpPr>
          <p:nvPr>
            <p:ph type="title"/>
          </p:nvPr>
        </p:nvSpPr>
        <p:spPr>
          <a:xfrm>
            <a:off x="628650" y="365125"/>
            <a:ext cx="7886700" cy="701675"/>
          </a:xfrm>
        </p:spPr>
        <p:txBody>
          <a:bodyPr>
            <a:normAutofit/>
          </a:bodyPr>
          <a:lstStyle/>
          <a:p>
            <a:r>
              <a:rPr lang="en-US" altLang="en-US" sz="3600" b="1" dirty="0"/>
              <a:t>Example</a:t>
            </a:r>
          </a:p>
        </p:txBody>
      </p:sp>
      <p:sp>
        <p:nvSpPr>
          <p:cNvPr id="29699" name="Rectangle 3"/>
          <p:cNvSpPr>
            <a:spLocks noGrp="1"/>
          </p:cNvSpPr>
          <p:nvPr>
            <p:ph idx="1"/>
          </p:nvPr>
        </p:nvSpPr>
        <p:spPr>
          <a:xfrm>
            <a:off x="299664" y="1066800"/>
            <a:ext cx="8839199" cy="5296400"/>
          </a:xfrm>
        </p:spPr>
        <p:txBody>
          <a:bodyPr>
            <a:noAutofit/>
          </a:bodyPr>
          <a:lstStyle/>
          <a:p>
            <a:pPr marL="0" indent="0">
              <a:lnSpc>
                <a:spcPct val="100000"/>
              </a:lnSpc>
              <a:spcBef>
                <a:spcPts val="150"/>
              </a:spcBef>
              <a:buNone/>
            </a:pPr>
            <a:r>
              <a:rPr lang="en-US" sz="1800" dirty="0">
                <a:solidFill>
                  <a:srgbClr val="0000FF"/>
                </a:solidFill>
                <a:latin typeface="Menlo" panose="020B0609030804020204" pitchFamily="49" charset="0"/>
              </a:rPr>
              <a:t>class</a:t>
            </a:r>
            <a:r>
              <a:rPr lang="en-US" sz="1800" dirty="0">
                <a:solidFill>
                  <a:srgbClr val="000000"/>
                </a:solidFill>
                <a:latin typeface="Menlo" panose="020B0609030804020204" pitchFamily="49" charset="0"/>
              </a:rPr>
              <a:t> Dog {</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private</a:t>
            </a: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int</a:t>
            </a:r>
            <a:r>
              <a:rPr lang="en-US" sz="1800" dirty="0">
                <a:solidFill>
                  <a:srgbClr val="000000"/>
                </a:solidFill>
                <a:latin typeface="Menlo" panose="020B0609030804020204" pitchFamily="49" charset="0"/>
              </a:rPr>
              <a:t> weight;</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private</a:t>
            </a:r>
            <a:r>
              <a:rPr lang="en-US" sz="1800" dirty="0">
                <a:solidFill>
                  <a:srgbClr val="000000"/>
                </a:solidFill>
                <a:latin typeface="Menlo" panose="020B0609030804020204" pitchFamily="49" charset="0"/>
              </a:rPr>
              <a:t> </a:t>
            </a:r>
            <a:r>
              <a:rPr lang="en-US" sz="1800" dirty="0" err="1">
                <a:solidFill>
                  <a:srgbClr val="0000FF"/>
                </a:solidFill>
                <a:latin typeface="Menlo" panose="020B0609030804020204" pitchFamily="49" charset="0"/>
              </a:rPr>
              <a:t>boolean</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isRabid</a:t>
            </a:r>
            <a:r>
              <a:rPr lang="en-US" sz="1800" dirty="0">
                <a:solidFill>
                  <a:srgbClr val="000000"/>
                </a:solidFill>
                <a:latin typeface="Menlo" panose="020B0609030804020204" pitchFamily="49" charset="0"/>
              </a:rPr>
              <a:t>;</a:t>
            </a:r>
            <a:endParaRPr lang="en-US" sz="1800" dirty="0">
              <a:solidFill>
                <a:srgbClr val="0000FF"/>
              </a:solidFill>
              <a:latin typeface="Menlo" panose="020B0609030804020204" pitchFamily="49" charset="0"/>
            </a:endParaRP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public</a:t>
            </a:r>
            <a:r>
              <a:rPr lang="en-US" sz="1800" dirty="0">
                <a:solidFill>
                  <a:srgbClr val="000000"/>
                </a:solidFill>
                <a:latin typeface="Menlo" panose="020B0609030804020204" pitchFamily="49" charset="0"/>
              </a:rPr>
              <a:t> String name;</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public</a:t>
            </a:r>
            <a:r>
              <a:rPr lang="en-US" sz="1800" dirty="0">
                <a:solidFill>
                  <a:srgbClr val="000000"/>
                </a:solidFill>
                <a:latin typeface="Menlo" panose="020B0609030804020204" pitchFamily="49" charset="0"/>
              </a:rPr>
              <a:t> Dog(</a:t>
            </a:r>
            <a:r>
              <a:rPr lang="en-US" sz="1800" dirty="0">
                <a:solidFill>
                  <a:srgbClr val="0000FF"/>
                </a:solidFill>
                <a:latin typeface="Menlo" panose="020B0609030804020204" pitchFamily="49" charset="0"/>
              </a:rPr>
              <a:t>int</a:t>
            </a:r>
            <a:r>
              <a:rPr lang="en-US" sz="1800" dirty="0">
                <a:solidFill>
                  <a:srgbClr val="000000"/>
                </a:solidFill>
                <a:latin typeface="Menlo" panose="020B0609030804020204" pitchFamily="49" charset="0"/>
              </a:rPr>
              <a:t> w, String n) {</a:t>
            </a:r>
          </a:p>
          <a:p>
            <a:pPr marL="0" indent="0">
              <a:lnSpc>
                <a:spcPct val="100000"/>
              </a:lnSpc>
              <a:spcBef>
                <a:spcPts val="150"/>
              </a:spcBef>
              <a:buNone/>
            </a:pPr>
            <a:r>
              <a:rPr lang="en-US" sz="1800" dirty="0">
                <a:solidFill>
                  <a:srgbClr val="000000"/>
                </a:solidFill>
                <a:latin typeface="Menlo" panose="020B0609030804020204" pitchFamily="49" charset="0"/>
              </a:rPr>
              <a:t>    weight = w;</a:t>
            </a:r>
          </a:p>
          <a:p>
            <a:pPr marL="0" indent="0">
              <a:lnSpc>
                <a:spcPct val="100000"/>
              </a:lnSpc>
              <a:spcBef>
                <a:spcPts val="150"/>
              </a:spcBef>
              <a:buNone/>
            </a:pPr>
            <a:r>
              <a:rPr lang="en-US" sz="1800" dirty="0">
                <a:solidFill>
                  <a:srgbClr val="000000"/>
                </a:solidFill>
                <a:latin typeface="Menlo" panose="020B0609030804020204" pitchFamily="49" charset="0"/>
              </a:rPr>
              <a:t>    name = n;</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isRabid</a:t>
            </a:r>
            <a:r>
              <a:rPr lang="en-US" sz="1800" dirty="0">
                <a:solidFill>
                  <a:srgbClr val="000000"/>
                </a:solidFill>
                <a:latin typeface="Menlo" panose="020B0609030804020204" pitchFamily="49" charset="0"/>
              </a:rPr>
              <a:t> = </a:t>
            </a:r>
            <a:r>
              <a:rPr lang="en-US" sz="1800" dirty="0">
                <a:solidFill>
                  <a:srgbClr val="0000FF"/>
                </a:solidFill>
                <a:latin typeface="Menlo" panose="020B0609030804020204" pitchFamily="49" charset="0"/>
              </a:rPr>
              <a:t>false</a:t>
            </a:r>
            <a:r>
              <a:rPr lang="en-US" sz="1800" dirty="0">
                <a:solidFill>
                  <a:srgbClr val="000000"/>
                </a:solidFill>
                <a:latin typeface="Menlo" panose="020B0609030804020204" pitchFamily="49" charset="0"/>
              </a:rPr>
              <a:t>;</a:t>
            </a:r>
          </a:p>
          <a:p>
            <a:pPr marL="0" indent="0">
              <a:lnSpc>
                <a:spcPct val="100000"/>
              </a:lnSpc>
              <a:spcBef>
                <a:spcPts val="150"/>
              </a:spcBef>
              <a:buNone/>
            </a:pPr>
            <a:r>
              <a:rPr lang="en-US" sz="1800" dirty="0">
                <a:solidFill>
                  <a:srgbClr val="000000"/>
                </a:solidFill>
                <a:latin typeface="Menlo" panose="020B0609030804020204" pitchFamily="49" charset="0"/>
              </a:rPr>
              <a:t>  }</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public</a:t>
            </a: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void</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setWeight</a:t>
            </a: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int</a:t>
            </a:r>
            <a:r>
              <a:rPr lang="en-US" sz="1800" dirty="0">
                <a:solidFill>
                  <a:srgbClr val="000000"/>
                </a:solidFill>
                <a:latin typeface="Menlo" panose="020B0609030804020204" pitchFamily="49" charset="0"/>
              </a:rPr>
              <a:t> w) {</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if</a:t>
            </a:r>
            <a:r>
              <a:rPr lang="en-US" sz="1800" dirty="0">
                <a:solidFill>
                  <a:srgbClr val="000000"/>
                </a:solidFill>
                <a:latin typeface="Menlo" panose="020B0609030804020204" pitchFamily="49" charset="0"/>
              </a:rPr>
              <a:t> (w &gt; </a:t>
            </a:r>
            <a:r>
              <a:rPr lang="en-US" sz="1800" dirty="0">
                <a:solidFill>
                  <a:srgbClr val="09885A"/>
                </a:solidFill>
                <a:latin typeface="Menlo" panose="020B0609030804020204" pitchFamily="49" charset="0"/>
              </a:rPr>
              <a:t>0</a:t>
            </a:r>
            <a:r>
              <a:rPr lang="en-US" sz="1800" dirty="0">
                <a:solidFill>
                  <a:srgbClr val="000000"/>
                </a:solidFill>
                <a:latin typeface="Menlo" panose="020B0609030804020204" pitchFamily="49" charset="0"/>
              </a:rPr>
              <a:t>) {weight = w;}</a:t>
            </a:r>
          </a:p>
          <a:p>
            <a:pPr marL="0" indent="0">
              <a:lnSpc>
                <a:spcPct val="100000"/>
              </a:lnSpc>
              <a:spcBef>
                <a:spcPts val="150"/>
              </a:spcBef>
              <a:buNone/>
            </a:pPr>
            <a:r>
              <a:rPr lang="en-US" sz="1800" dirty="0">
                <a:solidFill>
                  <a:srgbClr val="000000"/>
                </a:solidFill>
                <a:latin typeface="Menlo" panose="020B0609030804020204" pitchFamily="49" charset="0"/>
              </a:rPr>
              <a:t>  }</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public</a:t>
            </a: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void</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setRabid</a:t>
            </a:r>
            <a:r>
              <a:rPr lang="en-US" sz="1800" dirty="0">
                <a:solidFill>
                  <a:srgbClr val="000000"/>
                </a:solidFill>
                <a:latin typeface="Menlo" panose="020B0609030804020204" pitchFamily="49" charset="0"/>
              </a:rPr>
              <a:t> (String n) {name = n;} </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public</a:t>
            </a: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int</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getWeight</a:t>
            </a:r>
            <a:r>
              <a:rPr lang="en-US" sz="1800" dirty="0">
                <a:solidFill>
                  <a:srgbClr val="000000"/>
                </a:solidFill>
                <a:latin typeface="Menlo" panose="020B0609030804020204" pitchFamily="49" charset="0"/>
              </a:rPr>
              <a:t> () {</a:t>
            </a:r>
            <a:r>
              <a:rPr lang="en-US" sz="1800" dirty="0">
                <a:solidFill>
                  <a:srgbClr val="0000FF"/>
                </a:solidFill>
                <a:latin typeface="Menlo" panose="020B0609030804020204" pitchFamily="49" charset="0"/>
              </a:rPr>
              <a:t>return</a:t>
            </a:r>
            <a:r>
              <a:rPr lang="en-US" sz="1800" dirty="0">
                <a:solidFill>
                  <a:srgbClr val="000000"/>
                </a:solidFill>
                <a:latin typeface="Menlo" panose="020B0609030804020204" pitchFamily="49" charset="0"/>
              </a:rPr>
              <a:t> weight;}</a:t>
            </a:r>
          </a:p>
          <a:p>
            <a:pPr marL="0" indent="0">
              <a:lnSpc>
                <a:spcPct val="100000"/>
              </a:lnSpc>
              <a:spcBef>
                <a:spcPts val="150"/>
              </a:spcBef>
              <a:buNone/>
            </a:pP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public</a:t>
            </a:r>
            <a:r>
              <a:rPr lang="en-US" sz="1800" dirty="0">
                <a:solidFill>
                  <a:srgbClr val="000000"/>
                </a:solidFill>
                <a:latin typeface="Menlo" panose="020B0609030804020204" pitchFamily="49" charset="0"/>
              </a:rPr>
              <a:t> </a:t>
            </a:r>
            <a:r>
              <a:rPr lang="en-US" sz="1800" dirty="0" err="1">
                <a:solidFill>
                  <a:srgbClr val="0000FF"/>
                </a:solidFill>
                <a:latin typeface="Menlo" panose="020B0609030804020204" pitchFamily="49" charset="0"/>
              </a:rPr>
              <a:t>boolean</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getRabid</a:t>
            </a:r>
            <a:r>
              <a:rPr lang="en-US" sz="1800" dirty="0">
                <a:solidFill>
                  <a:srgbClr val="000000"/>
                </a:solidFill>
                <a:latin typeface="Menlo" panose="020B0609030804020204" pitchFamily="49" charset="0"/>
              </a:rPr>
              <a:t>() {</a:t>
            </a:r>
            <a:r>
              <a:rPr lang="en-US" sz="1800" dirty="0">
                <a:solidFill>
                  <a:srgbClr val="0000FF"/>
                </a:solidFill>
                <a:latin typeface="Menlo" panose="020B0609030804020204" pitchFamily="49" charset="0"/>
              </a:rPr>
              <a:t>return</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isRabid</a:t>
            </a:r>
            <a:r>
              <a:rPr lang="en-US" sz="1800" dirty="0">
                <a:solidFill>
                  <a:srgbClr val="000000"/>
                </a:solidFill>
                <a:latin typeface="Menlo" panose="020B0609030804020204" pitchFamily="49" charset="0"/>
              </a:rPr>
              <a:t>;}</a:t>
            </a:r>
          </a:p>
          <a:p>
            <a:pPr marL="0" indent="0">
              <a:lnSpc>
                <a:spcPct val="100000"/>
              </a:lnSpc>
              <a:spcBef>
                <a:spcPts val="150"/>
              </a:spcBef>
              <a:buNone/>
            </a:pPr>
            <a:r>
              <a:rPr lang="en-US" sz="1800" dirty="0">
                <a:solidFill>
                  <a:srgbClr val="000000"/>
                </a:solidFill>
                <a:latin typeface="Menlo" panose="020B0609030804020204" pitchFamily="49" charset="0"/>
              </a:rPr>
              <a:t>}</a:t>
            </a:r>
          </a:p>
          <a:p>
            <a:pPr marL="0" indent="0">
              <a:lnSpc>
                <a:spcPct val="100000"/>
              </a:lnSpc>
              <a:spcBef>
                <a:spcPts val="150"/>
              </a:spcBef>
              <a:buNone/>
            </a:pPr>
            <a:endParaRPr lang="en-US" altLang="en-US" sz="1800" dirty="0">
              <a:latin typeface="Consolas" charset="0"/>
              <a:ea typeface="Consolas" charset="0"/>
              <a:cs typeface="Consolas" charset="0"/>
            </a:endParaRPr>
          </a:p>
        </p:txBody>
      </p:sp>
      <p:sp>
        <p:nvSpPr>
          <p:cNvPr id="3" name="Date Placeholder 2"/>
          <p:cNvSpPr>
            <a:spLocks noGrp="1"/>
          </p:cNvSpPr>
          <p:nvPr>
            <p:ph type="dt" sz="half" idx="10"/>
          </p:nvPr>
        </p:nvSpPr>
        <p:spPr/>
        <p:txBody>
          <a:bodyPr rtlCol="0"/>
          <a:lstStyle/>
          <a:p>
            <a:pPr fontAlgn="auto">
              <a:spcBef>
                <a:spcPts val="0"/>
              </a:spcBef>
              <a:spcAft>
                <a:spcPts val="0"/>
              </a:spcAft>
              <a:defRPr/>
            </a:pPr>
            <a:r>
              <a:rPr lang="en-US">
                <a:solidFill>
                  <a:schemeClr val="tx1">
                    <a:tint val="75000"/>
                  </a:schemeClr>
                </a:solidFill>
                <a:latin typeface="+mn-lt"/>
                <a:ea typeface="+mn-ea"/>
                <a:cs typeface="+mn-cs"/>
              </a:rPr>
              <a:t>4/26/2018</a:t>
            </a:r>
          </a:p>
        </p:txBody>
      </p:sp>
      <p:sp>
        <p:nvSpPr>
          <p:cNvPr id="2970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a:solidFill>
                  <a:srgbClr val="898989"/>
                </a:solidFill>
                <a:latin typeface="Calibri" charset="0"/>
              </a:rPr>
              <a:t>CSE 1321 Module 6</a:t>
            </a:r>
          </a:p>
        </p:txBody>
      </p:sp>
      <p:sp>
        <p:nvSpPr>
          <p:cNvPr id="29702" name="Slide Number Placeholder 3"/>
          <p:cNvSpPr txBox="1">
            <a:spLocks noGrp="1"/>
          </p:cNvSpPr>
          <p:nvPr/>
        </p:nvSpPr>
        <p:spPr bwMode="auto">
          <a:xfrm>
            <a:off x="655320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r>
              <a:rPr lang="en-US" altLang="en-US" sz="900">
                <a:solidFill>
                  <a:srgbClr val="898989"/>
                </a:solidFill>
              </a:rPr>
              <a:t>6</a:t>
            </a:r>
          </a:p>
        </p:txBody>
      </p:sp>
      <p:pic>
        <p:nvPicPr>
          <p:cNvPr id="7"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1809" y="617372"/>
            <a:ext cx="1074856" cy="1073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19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normAutofit/>
          </a:bodyPr>
          <a:lstStyle/>
          <a:p>
            <a:r>
              <a:rPr lang="en-US" altLang="en-US" sz="3600" b="1" dirty="0"/>
              <a:t>Example</a:t>
            </a:r>
          </a:p>
        </p:txBody>
      </p:sp>
      <p:sp>
        <p:nvSpPr>
          <p:cNvPr id="2" name="Content Placeholder 1"/>
          <p:cNvSpPr>
            <a:spLocks noGrp="1"/>
          </p:cNvSpPr>
          <p:nvPr>
            <p:ph idx="1"/>
          </p:nvPr>
        </p:nvSpPr>
        <p:spPr>
          <a:xfrm>
            <a:off x="304800" y="1295401"/>
            <a:ext cx="8839199" cy="5197474"/>
          </a:xfrm>
        </p:spPr>
        <p:txBody>
          <a:bodyPr>
            <a:normAutofit lnSpcReduction="10000"/>
          </a:bodyPr>
          <a:lstStyle/>
          <a:p>
            <a:pPr marL="0" indent="0">
              <a:lnSpc>
                <a:spcPct val="120000"/>
              </a:lnSpc>
              <a:spcBef>
                <a:spcPts val="0"/>
              </a:spcBef>
              <a:buNone/>
            </a:pPr>
            <a:r>
              <a:rPr lang="en-US" sz="1600" dirty="0">
                <a:solidFill>
                  <a:srgbClr val="0000FF"/>
                </a:solidFill>
                <a:latin typeface="Menlo" panose="020B0609030804020204" pitchFamily="49" charset="0"/>
              </a:rPr>
              <a:t>class</a:t>
            </a:r>
            <a:r>
              <a:rPr lang="en-US" sz="1600" dirty="0">
                <a:solidFill>
                  <a:srgbClr val="000000"/>
                </a:solidFill>
                <a:latin typeface="Menlo" panose="020B0609030804020204" pitchFamily="49" charset="0"/>
              </a:rPr>
              <a:t> Dog {</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private</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int</a:t>
            </a:r>
            <a:r>
              <a:rPr lang="en-US" sz="1600" dirty="0">
                <a:solidFill>
                  <a:srgbClr val="000000"/>
                </a:solidFill>
                <a:latin typeface="Menlo" panose="020B0609030804020204" pitchFamily="49" charset="0"/>
              </a:rPr>
              <a:t> weight;</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private</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bool</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isRabid</a:t>
            </a:r>
            <a:r>
              <a:rPr lang="en-US" sz="1600" dirty="0">
                <a:solidFill>
                  <a:srgbClr val="000000"/>
                </a:solidFill>
                <a:latin typeface="Menlo" panose="020B0609030804020204" pitchFamily="49" charset="0"/>
              </a:rPr>
              <a:t>;</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public</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string</a:t>
            </a:r>
            <a:r>
              <a:rPr lang="en-US" sz="1600" dirty="0">
                <a:solidFill>
                  <a:srgbClr val="000000"/>
                </a:solidFill>
                <a:latin typeface="Menlo" panose="020B0609030804020204" pitchFamily="49" charset="0"/>
              </a:rPr>
              <a:t> name;</a:t>
            </a:r>
            <a:endParaRPr lang="en-US" sz="1600" dirty="0">
              <a:solidFill>
                <a:srgbClr val="0000FF"/>
              </a:solidFill>
              <a:latin typeface="Menlo" panose="020B0609030804020204" pitchFamily="49" charset="0"/>
            </a:endParaRP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public</a:t>
            </a:r>
            <a:r>
              <a:rPr lang="en-US" sz="1600" dirty="0">
                <a:solidFill>
                  <a:srgbClr val="000000"/>
                </a:solidFill>
                <a:latin typeface="Menlo" panose="020B0609030804020204" pitchFamily="49" charset="0"/>
              </a:rPr>
              <a:t> Dog(</a:t>
            </a:r>
            <a:r>
              <a:rPr lang="en-US" sz="1600" dirty="0">
                <a:solidFill>
                  <a:srgbClr val="0000FF"/>
                </a:solidFill>
                <a:latin typeface="Menlo" panose="020B0609030804020204" pitchFamily="49" charset="0"/>
              </a:rPr>
              <a:t>int</a:t>
            </a:r>
            <a:r>
              <a:rPr lang="en-US" sz="1600" dirty="0">
                <a:solidFill>
                  <a:srgbClr val="000000"/>
                </a:solidFill>
                <a:latin typeface="Menlo" panose="020B0609030804020204" pitchFamily="49" charset="0"/>
              </a:rPr>
              <a:t> w, </a:t>
            </a:r>
            <a:r>
              <a:rPr lang="en-US" sz="1600" dirty="0">
                <a:solidFill>
                  <a:srgbClr val="0000FF"/>
                </a:solidFill>
                <a:latin typeface="Menlo" panose="020B0609030804020204" pitchFamily="49" charset="0"/>
              </a:rPr>
              <a:t>string</a:t>
            </a:r>
            <a:r>
              <a:rPr lang="en-US" sz="1600" dirty="0">
                <a:solidFill>
                  <a:srgbClr val="000000"/>
                </a:solidFill>
                <a:latin typeface="Menlo" panose="020B0609030804020204" pitchFamily="49" charset="0"/>
              </a:rPr>
              <a:t> n) {</a:t>
            </a:r>
          </a:p>
          <a:p>
            <a:pPr marL="0" indent="0">
              <a:lnSpc>
                <a:spcPct val="120000"/>
              </a:lnSpc>
              <a:spcBef>
                <a:spcPts val="0"/>
              </a:spcBef>
              <a:buNone/>
            </a:pPr>
            <a:r>
              <a:rPr lang="en-US" sz="1600" dirty="0">
                <a:solidFill>
                  <a:srgbClr val="000000"/>
                </a:solidFill>
                <a:latin typeface="Menlo" panose="020B0609030804020204" pitchFamily="49" charset="0"/>
              </a:rPr>
              <a:t>    weight = w;</a:t>
            </a:r>
          </a:p>
          <a:p>
            <a:pPr marL="0" indent="0">
              <a:lnSpc>
                <a:spcPct val="120000"/>
              </a:lnSpc>
              <a:spcBef>
                <a:spcPts val="0"/>
              </a:spcBef>
              <a:buNone/>
            </a:pPr>
            <a:r>
              <a:rPr lang="en-US" sz="1600" dirty="0">
                <a:solidFill>
                  <a:srgbClr val="000000"/>
                </a:solidFill>
                <a:latin typeface="Menlo" panose="020B0609030804020204" pitchFamily="49" charset="0"/>
              </a:rPr>
              <a:t>    name = n;</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isRabid</a:t>
            </a:r>
            <a:r>
              <a:rPr lang="en-US" sz="1600" dirty="0">
                <a:solidFill>
                  <a:srgbClr val="000000"/>
                </a:solidFill>
                <a:latin typeface="Menlo" panose="020B0609030804020204" pitchFamily="49" charset="0"/>
              </a:rPr>
              <a:t> = </a:t>
            </a:r>
            <a:r>
              <a:rPr lang="en-US" sz="1600" dirty="0">
                <a:solidFill>
                  <a:srgbClr val="0000FF"/>
                </a:solidFill>
                <a:latin typeface="Menlo" panose="020B0609030804020204" pitchFamily="49" charset="0"/>
              </a:rPr>
              <a:t>false</a:t>
            </a:r>
            <a:r>
              <a:rPr lang="en-US" sz="1600" dirty="0">
                <a:solidFill>
                  <a:srgbClr val="000000"/>
                </a:solidFill>
                <a:latin typeface="Menlo" panose="020B0609030804020204" pitchFamily="49" charset="0"/>
              </a:rPr>
              <a:t>;</a:t>
            </a:r>
          </a:p>
          <a:p>
            <a:pPr marL="0" indent="0">
              <a:lnSpc>
                <a:spcPct val="120000"/>
              </a:lnSpc>
              <a:spcBef>
                <a:spcPts val="0"/>
              </a:spcBef>
              <a:buNone/>
            </a:pPr>
            <a:r>
              <a:rPr lang="en-US" sz="1600" dirty="0">
                <a:solidFill>
                  <a:srgbClr val="000000"/>
                </a:solidFill>
                <a:latin typeface="Menlo" panose="020B0609030804020204" pitchFamily="49" charset="0"/>
              </a:rPr>
              <a:t>  }</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public</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int</a:t>
            </a:r>
            <a:r>
              <a:rPr lang="en-US" sz="1600" dirty="0">
                <a:solidFill>
                  <a:srgbClr val="000000"/>
                </a:solidFill>
                <a:latin typeface="Menlo" panose="020B0609030804020204" pitchFamily="49" charset="0"/>
              </a:rPr>
              <a:t> Weight { </a:t>
            </a:r>
            <a:r>
              <a:rPr lang="en-US" sz="1600" dirty="0">
                <a:solidFill>
                  <a:srgbClr val="AAAAAA"/>
                </a:solidFill>
                <a:latin typeface="Menlo" panose="020B0609030804020204" pitchFamily="49" charset="0"/>
              </a:rPr>
              <a:t>// Access Weight, not weight</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get</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return</a:t>
            </a:r>
            <a:r>
              <a:rPr lang="en-US" sz="1600" dirty="0">
                <a:solidFill>
                  <a:srgbClr val="000000"/>
                </a:solidFill>
                <a:latin typeface="Menlo" panose="020B0609030804020204" pitchFamily="49" charset="0"/>
              </a:rPr>
              <a:t> weight;}</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set</a:t>
            </a:r>
            <a:r>
              <a:rPr lang="en-US" sz="1600" dirty="0">
                <a:solidFill>
                  <a:srgbClr val="000000"/>
                </a:solidFill>
                <a:latin typeface="Menlo" panose="020B0609030804020204" pitchFamily="49" charset="0"/>
              </a:rPr>
              <a:t> {weight = value;}</a:t>
            </a:r>
          </a:p>
          <a:p>
            <a:pPr marL="0" indent="0">
              <a:lnSpc>
                <a:spcPct val="120000"/>
              </a:lnSpc>
              <a:spcBef>
                <a:spcPts val="0"/>
              </a:spcBef>
              <a:buNone/>
            </a:pPr>
            <a:r>
              <a:rPr lang="en-US" sz="1600" dirty="0">
                <a:solidFill>
                  <a:srgbClr val="000000"/>
                </a:solidFill>
                <a:latin typeface="Menlo" panose="020B0609030804020204" pitchFamily="49" charset="0"/>
              </a:rPr>
              <a:t>  }</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public</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bool</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IsRabid</a:t>
            </a:r>
            <a:r>
              <a:rPr lang="en-US" sz="1600" dirty="0">
                <a:solidFill>
                  <a:srgbClr val="000000"/>
                </a:solidFill>
                <a:latin typeface="Menlo" panose="020B0609030804020204" pitchFamily="49" charset="0"/>
              </a:rPr>
              <a:t> { </a:t>
            </a:r>
            <a:r>
              <a:rPr lang="en-US" sz="1600" dirty="0">
                <a:solidFill>
                  <a:srgbClr val="AAAAAA"/>
                </a:solidFill>
                <a:latin typeface="Menlo" panose="020B0609030804020204" pitchFamily="49" charset="0"/>
              </a:rPr>
              <a:t>// </a:t>
            </a:r>
            <a:r>
              <a:rPr lang="en-US" sz="1600" dirty="0" err="1">
                <a:solidFill>
                  <a:srgbClr val="AAAAAA"/>
                </a:solidFill>
                <a:latin typeface="Menlo" panose="020B0609030804020204" pitchFamily="49" charset="0"/>
              </a:rPr>
              <a:t>IsRabid</a:t>
            </a:r>
            <a:r>
              <a:rPr lang="en-US" sz="1600" dirty="0">
                <a:solidFill>
                  <a:srgbClr val="AAAAAA"/>
                </a:solidFill>
                <a:latin typeface="Menlo" panose="020B0609030804020204" pitchFamily="49" charset="0"/>
              </a:rPr>
              <a:t>, not </a:t>
            </a:r>
            <a:r>
              <a:rPr lang="en-US" sz="1600" dirty="0" err="1">
                <a:solidFill>
                  <a:srgbClr val="AAAAAA"/>
                </a:solidFill>
                <a:latin typeface="Menlo" panose="020B0609030804020204" pitchFamily="49" charset="0"/>
              </a:rPr>
              <a:t>isRabid</a:t>
            </a:r>
            <a:endParaRPr lang="en-US" sz="1600" dirty="0">
              <a:solidFill>
                <a:srgbClr val="AAAAAA"/>
              </a:solidFill>
              <a:latin typeface="Menlo" panose="020B0609030804020204" pitchFamily="49" charset="0"/>
            </a:endParaRP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get</a:t>
            </a: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isRabid</a:t>
            </a:r>
            <a:r>
              <a:rPr lang="en-US" sz="1600" dirty="0">
                <a:solidFill>
                  <a:srgbClr val="000000"/>
                </a:solidFill>
                <a:latin typeface="Menlo" panose="020B0609030804020204" pitchFamily="49" charset="0"/>
              </a:rPr>
              <a:t>;}</a:t>
            </a:r>
          </a:p>
          <a:p>
            <a:pPr marL="0" indent="0">
              <a:lnSpc>
                <a:spcPct val="120000"/>
              </a:lnSpc>
              <a:spcBef>
                <a:spcPts val="0"/>
              </a:spcBef>
              <a:buNone/>
            </a:pPr>
            <a:r>
              <a:rPr lang="en-US" sz="1600" dirty="0">
                <a:solidFill>
                  <a:srgbClr val="000000"/>
                </a:solidFill>
                <a:latin typeface="Menlo" panose="020B0609030804020204" pitchFamily="49" charset="0"/>
              </a:rPr>
              <a:t>    </a:t>
            </a:r>
            <a:r>
              <a:rPr lang="en-US" sz="1600" dirty="0">
                <a:solidFill>
                  <a:srgbClr val="0000FF"/>
                </a:solidFill>
                <a:latin typeface="Menlo" panose="020B0609030804020204" pitchFamily="49" charset="0"/>
              </a:rPr>
              <a:t>set</a:t>
            </a:r>
            <a:r>
              <a:rPr lang="en-US" sz="1600" dirty="0">
                <a:solidFill>
                  <a:srgbClr val="000000"/>
                </a:solidFill>
                <a:latin typeface="Menlo" panose="020B0609030804020204" pitchFamily="49" charset="0"/>
              </a:rPr>
              <a:t> {</a:t>
            </a:r>
            <a:r>
              <a:rPr lang="en-US" sz="1600" dirty="0" err="1">
                <a:solidFill>
                  <a:srgbClr val="000000"/>
                </a:solidFill>
                <a:latin typeface="Menlo" panose="020B0609030804020204" pitchFamily="49" charset="0"/>
              </a:rPr>
              <a:t>isRabid</a:t>
            </a:r>
            <a:r>
              <a:rPr lang="en-US" sz="1600" dirty="0">
                <a:solidFill>
                  <a:srgbClr val="000000"/>
                </a:solidFill>
                <a:latin typeface="Menlo" panose="020B0609030804020204" pitchFamily="49" charset="0"/>
              </a:rPr>
              <a:t> = value;}</a:t>
            </a:r>
          </a:p>
          <a:p>
            <a:pPr marL="0" indent="0">
              <a:lnSpc>
                <a:spcPct val="120000"/>
              </a:lnSpc>
              <a:spcBef>
                <a:spcPts val="0"/>
              </a:spcBef>
              <a:buNone/>
            </a:pPr>
            <a:r>
              <a:rPr lang="en-US" sz="1600" dirty="0">
                <a:solidFill>
                  <a:srgbClr val="000000"/>
                </a:solidFill>
                <a:latin typeface="Menlo" panose="020B0609030804020204" pitchFamily="49" charset="0"/>
              </a:rPr>
              <a:t>  }</a:t>
            </a:r>
          </a:p>
          <a:p>
            <a:pPr marL="0" indent="0">
              <a:lnSpc>
                <a:spcPct val="120000"/>
              </a:lnSpc>
              <a:spcBef>
                <a:spcPts val="0"/>
              </a:spcBef>
              <a:buNone/>
            </a:pPr>
            <a:r>
              <a:rPr lang="en-US" sz="1600" dirty="0">
                <a:solidFill>
                  <a:srgbClr val="000000"/>
                </a:solidFill>
                <a:latin typeface="Menlo" panose="020B0609030804020204" pitchFamily="49" charset="0"/>
              </a:rPr>
              <a:t>}</a:t>
            </a:r>
          </a:p>
          <a:p>
            <a:pPr marL="0" indent="0">
              <a:lnSpc>
                <a:spcPct val="120000"/>
              </a:lnSpc>
              <a:spcBef>
                <a:spcPts val="0"/>
              </a:spcBef>
              <a:buNone/>
            </a:pPr>
            <a:endParaRPr lang="en-US" altLang="en-US" sz="1400" dirty="0">
              <a:latin typeface="Consolas" charset="0"/>
              <a:ea typeface="Consolas" charset="0"/>
              <a:cs typeface="Consolas" charset="0"/>
            </a:endParaRPr>
          </a:p>
          <a:p>
            <a:pPr marL="0" indent="0">
              <a:lnSpc>
                <a:spcPct val="120000"/>
              </a:lnSpc>
              <a:spcBef>
                <a:spcPts val="0"/>
              </a:spcBef>
              <a:spcAft>
                <a:spcPts val="0"/>
              </a:spcAft>
              <a:buNone/>
            </a:pPr>
            <a:endParaRPr lang="en-US" sz="1400" dirty="0">
              <a:latin typeface="Consolas" charset="0"/>
              <a:ea typeface="Consolas" charset="0"/>
              <a:cs typeface="Consolas" charset="0"/>
            </a:endParaRPr>
          </a:p>
        </p:txBody>
      </p:sp>
      <p:sp>
        <p:nvSpPr>
          <p:cNvPr id="3" name="Date Placeholder 2"/>
          <p:cNvSpPr>
            <a:spLocks noGrp="1"/>
          </p:cNvSpPr>
          <p:nvPr>
            <p:ph type="dt" sz="half" idx="10"/>
          </p:nvPr>
        </p:nvSpPr>
        <p:spPr/>
        <p:txBody>
          <a:bodyPr rtlCol="0"/>
          <a:lstStyle/>
          <a:p>
            <a:pPr fontAlgn="auto">
              <a:spcBef>
                <a:spcPts val="0"/>
              </a:spcBef>
              <a:spcAft>
                <a:spcPts val="0"/>
              </a:spcAft>
              <a:defRPr/>
            </a:pPr>
            <a:r>
              <a:rPr lang="en-US">
                <a:solidFill>
                  <a:schemeClr val="tx1">
                    <a:tint val="75000"/>
                  </a:schemeClr>
                </a:solidFill>
                <a:latin typeface="+mn-lt"/>
                <a:ea typeface="+mn-ea"/>
                <a:cs typeface="+mn-cs"/>
              </a:rPr>
              <a:t>4/26/2018</a:t>
            </a:r>
          </a:p>
        </p:txBody>
      </p:sp>
      <p:sp>
        <p:nvSpPr>
          <p:cNvPr id="3072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a:solidFill>
                  <a:srgbClr val="898989"/>
                </a:solidFill>
                <a:latin typeface="Calibri" charset="0"/>
              </a:rPr>
              <a:t>CSE 1321 Module 6</a:t>
            </a:r>
          </a:p>
        </p:txBody>
      </p:sp>
      <p:sp>
        <p:nvSpPr>
          <p:cNvPr id="30725" name="Slide Number Placeholder 3"/>
          <p:cNvSpPr txBox="1">
            <a:spLocks noGrp="1"/>
          </p:cNvSpPr>
          <p:nvPr/>
        </p:nvSpPr>
        <p:spPr bwMode="auto">
          <a:xfrm>
            <a:off x="655320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r>
              <a:rPr lang="en-US" altLang="en-US" sz="900">
                <a:solidFill>
                  <a:srgbClr val="898989"/>
                </a:solidFill>
              </a:rPr>
              <a:t>7</a:t>
            </a:r>
          </a:p>
        </p:txBody>
      </p:sp>
      <p:pic>
        <p:nvPicPr>
          <p:cNvPr id="8" name="Picture 7" descr="C Sharp Logo">
            <a:extLst>
              <a:ext uri="{FF2B5EF4-FFF2-40B4-BE49-F238E27FC236}">
                <a16:creationId xmlns:a16="http://schemas.microsoft.com/office/drawing/2014/main" id="{3A0B6E3C-A598-C844-9BA3-B042B78169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3579" y="735633"/>
            <a:ext cx="994848" cy="95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209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CFE8-F46E-8C40-BD68-A43522923420}"/>
              </a:ext>
            </a:extLst>
          </p:cNvPr>
          <p:cNvSpPr>
            <a:spLocks noGrp="1"/>
          </p:cNvSpPr>
          <p:nvPr>
            <p:ph type="title"/>
          </p:nvPr>
        </p:nvSpPr>
        <p:spPr>
          <a:xfrm>
            <a:off x="628650" y="365125"/>
            <a:ext cx="7886700" cy="777875"/>
          </a:xfrm>
        </p:spPr>
        <p:txBody>
          <a:bodyPr>
            <a:normAutofit/>
          </a:bodyPr>
          <a:lstStyle/>
          <a:p>
            <a:r>
              <a:rPr lang="en-US" sz="3600" b="1" dirty="0"/>
              <a:t>Example</a:t>
            </a:r>
          </a:p>
        </p:txBody>
      </p:sp>
      <p:sp>
        <p:nvSpPr>
          <p:cNvPr id="3" name="Content Placeholder 2">
            <a:extLst>
              <a:ext uri="{FF2B5EF4-FFF2-40B4-BE49-F238E27FC236}">
                <a16:creationId xmlns:a16="http://schemas.microsoft.com/office/drawing/2014/main" id="{51B22128-D0A6-EC48-8B64-8A335626BA21}"/>
              </a:ext>
            </a:extLst>
          </p:cNvPr>
          <p:cNvSpPr>
            <a:spLocks noGrp="1"/>
          </p:cNvSpPr>
          <p:nvPr>
            <p:ph idx="1"/>
          </p:nvPr>
        </p:nvSpPr>
        <p:spPr>
          <a:xfrm>
            <a:off x="628650" y="958849"/>
            <a:ext cx="7886700" cy="5441951"/>
          </a:xfrm>
        </p:spPr>
        <p:txBody>
          <a:bodyPr>
            <a:normAutofit fontScale="77500" lnSpcReduction="20000"/>
          </a:bodyPr>
          <a:lstStyle/>
          <a:p>
            <a:pPr marL="0" indent="0">
              <a:buNone/>
            </a:pPr>
            <a:r>
              <a:rPr lang="en-US" dirty="0">
                <a:solidFill>
                  <a:srgbClr val="0000FF"/>
                </a:solidFill>
                <a:latin typeface="Menlo" panose="020B0609030804020204" pitchFamily="49" charset="0"/>
              </a:rPr>
              <a:t>class</a:t>
            </a:r>
            <a:r>
              <a:rPr lang="en-US" dirty="0">
                <a:solidFill>
                  <a:srgbClr val="000000"/>
                </a:solidFill>
                <a:latin typeface="Menlo" panose="020B0609030804020204" pitchFamily="49" charset="0"/>
              </a:rPr>
              <a:t> Dog {</a:t>
            </a:r>
          </a:p>
          <a:p>
            <a:pPr marL="0" indent="0">
              <a:buNone/>
            </a:pPr>
            <a:r>
              <a:rPr lang="en-US" dirty="0">
                <a:solidFill>
                  <a:srgbClr val="0000FF"/>
                </a:solidFill>
                <a:latin typeface="Menlo" panose="020B0609030804020204" pitchFamily="49" charset="0"/>
              </a:rPr>
              <a:t>private</a:t>
            </a:r>
            <a:r>
              <a:rPr lang="en-US" dirty="0">
                <a:solidFill>
                  <a:srgbClr val="000000"/>
                </a:solidFill>
                <a:latin typeface="Menlo" panose="020B0609030804020204" pitchFamily="49" charset="0"/>
              </a:rPr>
              <a:t>: </a:t>
            </a:r>
            <a:endParaRPr lang="en-US" dirty="0">
              <a:solidFill>
                <a:srgbClr val="0000FF"/>
              </a:solidFill>
              <a:latin typeface="Menlo" panose="020B0609030804020204" pitchFamily="49" charset="0"/>
            </a:endParaRP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bool</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isRabid</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float</a:t>
            </a:r>
            <a:r>
              <a:rPr lang="en-US" dirty="0">
                <a:solidFill>
                  <a:srgbClr val="000000"/>
                </a:solidFill>
                <a:latin typeface="Menlo" panose="020B0609030804020204" pitchFamily="49" charset="0"/>
              </a:rPr>
              <a:t> weight;</a:t>
            </a:r>
          </a:p>
          <a:p>
            <a:pPr marL="0" indent="0">
              <a:buNone/>
            </a:pPr>
            <a:r>
              <a:rPr lang="en-US" dirty="0">
                <a:solidFill>
                  <a:srgbClr val="0000FF"/>
                </a:solidFill>
                <a:latin typeface="Menlo" panose="020B0609030804020204" pitchFamily="49" charset="0"/>
              </a:rPr>
              <a:t>public</a:t>
            </a:r>
            <a:r>
              <a:rPr lang="en-US" dirty="0">
                <a:solidFill>
                  <a:srgbClr val="000000"/>
                </a:solidFill>
                <a:latin typeface="Menlo" panose="020B0609030804020204" pitchFamily="49" charset="0"/>
              </a:rPr>
              <a:t>:</a:t>
            </a:r>
            <a:endParaRPr lang="en-US" dirty="0">
              <a:solidFill>
                <a:srgbClr val="0000FF"/>
              </a:solidFill>
              <a:latin typeface="Menlo" panose="020B0609030804020204" pitchFamily="49" charset="0"/>
            </a:endParaRPr>
          </a:p>
          <a:p>
            <a:pPr marL="0" indent="0">
              <a:buNone/>
            </a:pPr>
            <a:r>
              <a:rPr lang="en-US" dirty="0">
                <a:solidFill>
                  <a:srgbClr val="000000"/>
                </a:solidFill>
                <a:latin typeface="Menlo" panose="020B0609030804020204" pitchFamily="49" charset="0"/>
              </a:rPr>
              <a:t>  string name;</a:t>
            </a:r>
          </a:p>
          <a:p>
            <a:pPr marL="0" indent="0">
              <a:buNone/>
            </a:pPr>
            <a:endParaRPr lang="en-US" dirty="0">
              <a:solidFill>
                <a:srgbClr val="000000"/>
              </a:solidFill>
              <a:latin typeface="Menlo" panose="020B0609030804020204" pitchFamily="49" charset="0"/>
            </a:endParaRPr>
          </a:p>
          <a:p>
            <a:pPr marL="0" indent="0">
              <a:buNone/>
            </a:pPr>
            <a:r>
              <a:rPr lang="en-US" dirty="0">
                <a:solidFill>
                  <a:srgbClr val="000000"/>
                </a:solidFill>
                <a:latin typeface="Menlo" panose="020B0609030804020204" pitchFamily="49" charset="0"/>
              </a:rPr>
              <a:t>  Dog(</a:t>
            </a:r>
            <a:r>
              <a:rPr lang="en-US" dirty="0">
                <a:solidFill>
                  <a:srgbClr val="0000FF"/>
                </a:solidFill>
                <a:latin typeface="Menlo" panose="020B0609030804020204" pitchFamily="49" charset="0"/>
              </a:rPr>
              <a:t>float</a:t>
            </a:r>
            <a:r>
              <a:rPr lang="en-US" dirty="0">
                <a:solidFill>
                  <a:srgbClr val="000000"/>
                </a:solidFill>
                <a:latin typeface="Menlo" panose="020B0609030804020204" pitchFamily="49" charset="0"/>
              </a:rPr>
              <a:t> w, string n);</a:t>
            </a: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bool</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getRabid</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float</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getWeight</a:t>
            </a:r>
            <a:r>
              <a:rPr lang="en-US" dirty="0">
                <a:solidFill>
                  <a:srgbClr val="000000"/>
                </a:solidFill>
                <a:latin typeface="Menlo" panose="020B0609030804020204" pitchFamily="49" charset="0"/>
              </a:rPr>
              <a:t>(); </a:t>
            </a: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void</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setRabid</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bool</a:t>
            </a:r>
            <a:r>
              <a:rPr lang="en-US" dirty="0">
                <a:solidFill>
                  <a:srgbClr val="000000"/>
                </a:solidFill>
                <a:latin typeface="Menlo" panose="020B0609030804020204" pitchFamily="49" charset="0"/>
              </a:rPr>
              <a:t> r);</a:t>
            </a:r>
          </a:p>
          <a:p>
            <a:pPr marL="0" indent="0">
              <a:buNone/>
            </a:pP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void</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setWeight</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float</a:t>
            </a:r>
            <a:r>
              <a:rPr lang="en-US" dirty="0">
                <a:solidFill>
                  <a:srgbClr val="000000"/>
                </a:solidFill>
                <a:latin typeface="Menlo" panose="020B0609030804020204" pitchFamily="49" charset="0"/>
              </a:rPr>
              <a:t> w); </a:t>
            </a:r>
          </a:p>
          <a:p>
            <a:pPr marL="0" indent="0">
              <a:buNone/>
            </a:pP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Dog::Dog(</a:t>
            </a:r>
            <a:r>
              <a:rPr lang="en-US" dirty="0">
                <a:solidFill>
                  <a:srgbClr val="0000FF"/>
                </a:solidFill>
                <a:latin typeface="Menlo" panose="020B0609030804020204" pitchFamily="49" charset="0"/>
              </a:rPr>
              <a:t>float</a:t>
            </a:r>
            <a:r>
              <a:rPr lang="en-US" dirty="0">
                <a:solidFill>
                  <a:srgbClr val="000000"/>
                </a:solidFill>
                <a:latin typeface="Menlo" panose="020B0609030804020204" pitchFamily="49" charset="0"/>
              </a:rPr>
              <a:t> w, string n) {</a:t>
            </a:r>
          </a:p>
          <a:p>
            <a:pPr marL="0" indent="0">
              <a:buNone/>
            </a:pP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isRabid</a:t>
            </a:r>
            <a:r>
              <a:rPr lang="en-US" dirty="0">
                <a:solidFill>
                  <a:srgbClr val="000000"/>
                </a:solidFill>
                <a:latin typeface="Menlo" panose="020B0609030804020204" pitchFamily="49" charset="0"/>
              </a:rPr>
              <a:t> = </a:t>
            </a:r>
            <a:r>
              <a:rPr lang="en-US" dirty="0">
                <a:solidFill>
                  <a:srgbClr val="0000FF"/>
                </a:solidFill>
                <a:latin typeface="Menlo" panose="020B0609030804020204" pitchFamily="49" charset="0"/>
              </a:rPr>
              <a:t>false</a:t>
            </a:r>
            <a:r>
              <a:rPr lang="en-US" dirty="0">
                <a:solidFill>
                  <a:srgbClr val="000000"/>
                </a:solidFill>
                <a:latin typeface="Menlo" panose="020B0609030804020204" pitchFamily="49" charset="0"/>
              </a:rPr>
              <a:t>; weight = w; name = n;</a:t>
            </a:r>
          </a:p>
          <a:p>
            <a:pPr marL="0" indent="0">
              <a:buNone/>
            </a:pPr>
            <a:r>
              <a:rPr lang="en-US" dirty="0">
                <a:solidFill>
                  <a:srgbClr val="000000"/>
                </a:solidFill>
                <a:latin typeface="Menlo" panose="020B0609030804020204" pitchFamily="49" charset="0"/>
              </a:rPr>
              <a:t>}</a:t>
            </a:r>
          </a:p>
          <a:p>
            <a:pPr marL="0" indent="0">
              <a:buNone/>
            </a:pPr>
            <a:r>
              <a:rPr lang="en-US" dirty="0">
                <a:solidFill>
                  <a:srgbClr val="0000FF"/>
                </a:solidFill>
                <a:latin typeface="Menlo" panose="020B0609030804020204" pitchFamily="49" charset="0"/>
              </a:rPr>
              <a:t>bool</a:t>
            </a:r>
            <a:r>
              <a:rPr lang="en-US" dirty="0">
                <a:solidFill>
                  <a:srgbClr val="000000"/>
                </a:solidFill>
                <a:latin typeface="Menlo" panose="020B0609030804020204" pitchFamily="49" charset="0"/>
              </a:rPr>
              <a:t> Dog::</a:t>
            </a:r>
            <a:r>
              <a:rPr lang="en-US" dirty="0" err="1">
                <a:solidFill>
                  <a:srgbClr val="000000"/>
                </a:solidFill>
                <a:latin typeface="Menlo" panose="020B0609030804020204" pitchFamily="49" charset="0"/>
              </a:rPr>
              <a:t>getRabid</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return</a:t>
            </a:r>
            <a:r>
              <a:rPr lang="en-US" dirty="0">
                <a:solidFill>
                  <a:srgbClr val="000000"/>
                </a:solidFill>
                <a:latin typeface="Menlo" panose="020B0609030804020204" pitchFamily="49" charset="0"/>
              </a:rPr>
              <a:t> </a:t>
            </a:r>
            <a:r>
              <a:rPr lang="en-US" dirty="0" err="1">
                <a:solidFill>
                  <a:srgbClr val="000000"/>
                </a:solidFill>
                <a:latin typeface="Menlo" panose="020B0609030804020204" pitchFamily="49" charset="0"/>
              </a:rPr>
              <a:t>isRabid</a:t>
            </a:r>
            <a:r>
              <a:rPr lang="en-US" dirty="0">
                <a:solidFill>
                  <a:srgbClr val="000000"/>
                </a:solidFill>
                <a:latin typeface="Menlo" panose="020B0609030804020204" pitchFamily="49" charset="0"/>
              </a:rPr>
              <a:t>;}</a:t>
            </a:r>
          </a:p>
          <a:p>
            <a:pPr marL="0" indent="0">
              <a:buNone/>
            </a:pPr>
            <a:r>
              <a:rPr lang="en-US" dirty="0">
                <a:solidFill>
                  <a:srgbClr val="0000FF"/>
                </a:solidFill>
                <a:latin typeface="Menlo" panose="020B0609030804020204" pitchFamily="49" charset="0"/>
              </a:rPr>
              <a:t>float</a:t>
            </a:r>
            <a:r>
              <a:rPr lang="en-US" dirty="0">
                <a:solidFill>
                  <a:srgbClr val="000000"/>
                </a:solidFill>
                <a:latin typeface="Menlo" panose="020B0609030804020204" pitchFamily="49" charset="0"/>
              </a:rPr>
              <a:t> Dog::</a:t>
            </a:r>
            <a:r>
              <a:rPr lang="en-US" dirty="0" err="1">
                <a:solidFill>
                  <a:srgbClr val="000000"/>
                </a:solidFill>
                <a:latin typeface="Menlo" panose="020B0609030804020204" pitchFamily="49" charset="0"/>
              </a:rPr>
              <a:t>getWeight</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return</a:t>
            </a:r>
            <a:r>
              <a:rPr lang="en-US" dirty="0">
                <a:solidFill>
                  <a:srgbClr val="000000"/>
                </a:solidFill>
                <a:latin typeface="Menlo" panose="020B0609030804020204" pitchFamily="49" charset="0"/>
              </a:rPr>
              <a:t> weight;}</a:t>
            </a:r>
          </a:p>
          <a:p>
            <a:pPr marL="0" indent="0">
              <a:buNone/>
            </a:pPr>
            <a:r>
              <a:rPr lang="en-US" dirty="0">
                <a:solidFill>
                  <a:srgbClr val="0000FF"/>
                </a:solidFill>
                <a:latin typeface="Menlo" panose="020B0609030804020204" pitchFamily="49" charset="0"/>
              </a:rPr>
              <a:t>void</a:t>
            </a:r>
            <a:r>
              <a:rPr lang="en-US" dirty="0">
                <a:solidFill>
                  <a:srgbClr val="000000"/>
                </a:solidFill>
                <a:latin typeface="Menlo" panose="020B0609030804020204" pitchFamily="49" charset="0"/>
              </a:rPr>
              <a:t> Dog::</a:t>
            </a:r>
            <a:r>
              <a:rPr lang="en-US" dirty="0" err="1">
                <a:solidFill>
                  <a:srgbClr val="000000"/>
                </a:solidFill>
                <a:latin typeface="Menlo" panose="020B0609030804020204" pitchFamily="49" charset="0"/>
              </a:rPr>
              <a:t>setRabid</a:t>
            </a:r>
            <a:r>
              <a:rPr lang="en-US" dirty="0">
                <a:solidFill>
                  <a:srgbClr val="000000"/>
                </a:solidFill>
                <a:latin typeface="Menlo" panose="020B0609030804020204" pitchFamily="49" charset="0"/>
              </a:rPr>
              <a:t>(</a:t>
            </a:r>
            <a:r>
              <a:rPr lang="en-US" dirty="0">
                <a:solidFill>
                  <a:srgbClr val="0000FF"/>
                </a:solidFill>
                <a:latin typeface="Menlo" panose="020B0609030804020204" pitchFamily="49" charset="0"/>
              </a:rPr>
              <a:t>bool</a:t>
            </a:r>
            <a:r>
              <a:rPr lang="en-US" dirty="0">
                <a:solidFill>
                  <a:srgbClr val="000000"/>
                </a:solidFill>
                <a:latin typeface="Menlo" panose="020B0609030804020204" pitchFamily="49" charset="0"/>
              </a:rPr>
              <a:t> r) {</a:t>
            </a:r>
            <a:r>
              <a:rPr lang="en-US" dirty="0" err="1">
                <a:solidFill>
                  <a:srgbClr val="000000"/>
                </a:solidFill>
                <a:latin typeface="Menlo" panose="020B0609030804020204" pitchFamily="49" charset="0"/>
              </a:rPr>
              <a:t>isRabid</a:t>
            </a:r>
            <a:r>
              <a:rPr lang="en-US" dirty="0">
                <a:solidFill>
                  <a:srgbClr val="000000"/>
                </a:solidFill>
                <a:latin typeface="Menlo" panose="020B0609030804020204" pitchFamily="49" charset="0"/>
              </a:rPr>
              <a:t> = r;}</a:t>
            </a:r>
          </a:p>
          <a:p>
            <a:pPr marL="0" indent="0">
              <a:buNone/>
            </a:pPr>
            <a:r>
              <a:rPr lang="en-US" dirty="0">
                <a:solidFill>
                  <a:srgbClr val="0000FF"/>
                </a:solidFill>
                <a:latin typeface="Menlo" panose="020B0609030804020204" pitchFamily="49" charset="0"/>
              </a:rPr>
              <a:t>void</a:t>
            </a:r>
            <a:r>
              <a:rPr lang="en-US" dirty="0">
                <a:solidFill>
                  <a:srgbClr val="000000"/>
                </a:solidFill>
                <a:latin typeface="Menlo" panose="020B0609030804020204" pitchFamily="49" charset="0"/>
              </a:rPr>
              <a:t> Dog::</a:t>
            </a:r>
            <a:r>
              <a:rPr lang="en-US" dirty="0" err="1">
                <a:solidFill>
                  <a:srgbClr val="000000"/>
                </a:solidFill>
                <a:latin typeface="Menlo" panose="020B0609030804020204" pitchFamily="49" charset="0"/>
              </a:rPr>
              <a:t>setWeight</a:t>
            </a:r>
            <a:r>
              <a:rPr lang="en-US" dirty="0">
                <a:solidFill>
                  <a:srgbClr val="000000"/>
                </a:solidFill>
                <a:latin typeface="Menlo" panose="020B0609030804020204" pitchFamily="49" charset="0"/>
              </a:rPr>
              <a:t>(</a:t>
            </a:r>
            <a:r>
              <a:rPr lang="en-US" dirty="0">
                <a:solidFill>
                  <a:srgbClr val="0000FF"/>
                </a:solidFill>
                <a:latin typeface="Menlo" panose="020B0609030804020204" pitchFamily="49" charset="0"/>
              </a:rPr>
              <a:t>float</a:t>
            </a:r>
            <a:r>
              <a:rPr lang="en-US" dirty="0">
                <a:solidFill>
                  <a:srgbClr val="000000"/>
                </a:solidFill>
                <a:latin typeface="Menlo" panose="020B0609030804020204" pitchFamily="49" charset="0"/>
              </a:rPr>
              <a:t> w) {weight = w;}</a:t>
            </a:r>
          </a:p>
          <a:p>
            <a:pPr marL="0" indent="0">
              <a:buNone/>
            </a:pPr>
            <a:endParaRPr lang="en-US" dirty="0"/>
          </a:p>
        </p:txBody>
      </p:sp>
      <p:sp>
        <p:nvSpPr>
          <p:cNvPr id="4" name="Date Placeholder 3">
            <a:extLst>
              <a:ext uri="{FF2B5EF4-FFF2-40B4-BE49-F238E27FC236}">
                <a16:creationId xmlns:a16="http://schemas.microsoft.com/office/drawing/2014/main" id="{1A0BA78C-B0D4-D948-B766-67B1C179B488}"/>
              </a:ext>
            </a:extLst>
          </p:cNvPr>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a:extLst>
              <a:ext uri="{FF2B5EF4-FFF2-40B4-BE49-F238E27FC236}">
                <a16:creationId xmlns:a16="http://schemas.microsoft.com/office/drawing/2014/main" id="{DBB32F3E-4F34-9342-9955-143584E1E425}"/>
              </a:ext>
            </a:extLst>
          </p:cNvPr>
          <p:cNvSpPr>
            <a:spLocks noGrp="1"/>
          </p:cNvSpPr>
          <p:nvPr>
            <p:ph type="ftr" sz="quarter" idx="11"/>
          </p:nvPr>
        </p:nvSpPr>
        <p:spPr/>
        <p:txBody>
          <a:bodyPr/>
          <a:lstStyle/>
          <a:p>
            <a:pPr>
              <a:defRPr/>
            </a:pPr>
            <a:r>
              <a:rPr lang="en-US"/>
              <a:t>CSE 1321 Module 4</a:t>
            </a:r>
            <a:endParaRPr lang="en-US" dirty="0"/>
          </a:p>
        </p:txBody>
      </p:sp>
      <p:sp>
        <p:nvSpPr>
          <p:cNvPr id="6" name="Slide Number Placeholder 5">
            <a:extLst>
              <a:ext uri="{FF2B5EF4-FFF2-40B4-BE49-F238E27FC236}">
                <a16:creationId xmlns:a16="http://schemas.microsoft.com/office/drawing/2014/main" id="{8308F955-D355-0E43-B60C-EA2F48E7CFB8}"/>
              </a:ext>
            </a:extLst>
          </p:cNvPr>
          <p:cNvSpPr>
            <a:spLocks noGrp="1"/>
          </p:cNvSpPr>
          <p:nvPr>
            <p:ph type="sldNum" sz="quarter" idx="12"/>
          </p:nvPr>
        </p:nvSpPr>
        <p:spPr/>
        <p:txBody>
          <a:bodyPr/>
          <a:lstStyle/>
          <a:p>
            <a:fld id="{DCDCC0F0-3959-5643-A12E-98A206BA0E77}" type="slidenum">
              <a:rPr lang="en-US" altLang="en-US" smtClean="0"/>
              <a:pPr/>
              <a:t>25</a:t>
            </a:fld>
            <a:endParaRPr lang="en-US" altLang="en-US"/>
          </a:p>
        </p:txBody>
      </p:sp>
      <p:pic>
        <p:nvPicPr>
          <p:cNvPr id="7" name="Picture 6" descr="A logo showing C++" title="C++ Logo">
            <a:extLst>
              <a:ext uri="{FF2B5EF4-FFF2-40B4-BE49-F238E27FC236}">
                <a16:creationId xmlns:a16="http://schemas.microsoft.com/office/drawing/2014/main" id="{33F00430-4585-4848-ADA7-C525AC15673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707181" y="574281"/>
            <a:ext cx="808169" cy="907250"/>
          </a:xfrm>
          <a:prstGeom prst="rect">
            <a:avLst/>
          </a:prstGeom>
        </p:spPr>
      </p:pic>
    </p:spTree>
    <p:extLst>
      <p:ext uri="{BB962C8B-B14F-4D97-AF65-F5344CB8AC3E}">
        <p14:creationId xmlns:p14="http://schemas.microsoft.com/office/powerpoint/2010/main" val="133576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common point of confusion</a:t>
            </a:r>
          </a:p>
        </p:txBody>
      </p:sp>
      <p:sp>
        <p:nvSpPr>
          <p:cNvPr id="3" name="Content Placeholder 2"/>
          <p:cNvSpPr>
            <a:spLocks noGrp="1"/>
          </p:cNvSpPr>
          <p:nvPr>
            <p:ph idx="1"/>
          </p:nvPr>
        </p:nvSpPr>
        <p:spPr/>
        <p:txBody>
          <a:bodyPr/>
          <a:lstStyle/>
          <a:p>
            <a:r>
              <a:rPr lang="en-US" sz="2800" dirty="0"/>
              <a:t>We see a lot of keywords like </a:t>
            </a:r>
            <a:r>
              <a:rPr lang="en-US" sz="2800" dirty="0">
                <a:solidFill>
                  <a:srgbClr val="0432FF"/>
                </a:solidFill>
              </a:rPr>
              <a:t>this</a:t>
            </a:r>
            <a:r>
              <a:rPr lang="en-US" sz="2800" dirty="0"/>
              <a:t> and </a:t>
            </a:r>
            <a:r>
              <a:rPr lang="en-US" sz="2800" dirty="0">
                <a:solidFill>
                  <a:srgbClr val="0432FF"/>
                </a:solidFill>
              </a:rPr>
              <a:t>self</a:t>
            </a:r>
          </a:p>
          <a:p>
            <a:r>
              <a:rPr lang="en-US" sz="2800" dirty="0"/>
              <a:t>What is that?  </a:t>
            </a:r>
          </a:p>
          <a:p>
            <a:r>
              <a:rPr lang="en-US" sz="2800" dirty="0"/>
              <a:t>A reference to something </a:t>
            </a:r>
            <a:r>
              <a:rPr lang="en-US" sz="2800" u="sng" dirty="0"/>
              <a:t>inside the class</a:t>
            </a:r>
            <a:r>
              <a:rPr lang="en-US" sz="2800" dirty="0"/>
              <a:t> we’re coding in</a:t>
            </a:r>
          </a:p>
          <a:p>
            <a:r>
              <a:rPr lang="en-US" sz="2800" dirty="0"/>
              <a:t>Commonly used to resolve ambiguity of variables:</a:t>
            </a:r>
          </a:p>
          <a:p>
            <a:pPr marL="0" indent="0">
              <a:lnSpc>
                <a:spcPct val="100000"/>
              </a:lnSpc>
              <a:spcBef>
                <a:spcPts val="0"/>
              </a:spcBef>
              <a:spcAft>
                <a:spcPts val="0"/>
              </a:spcAft>
              <a:buFontTx/>
              <a:buNone/>
            </a:pPr>
            <a:endParaRPr lang="en-US" altLang="en-US" sz="2800" dirty="0">
              <a:solidFill>
                <a:schemeClr val="tx1"/>
              </a:solidFill>
              <a:latin typeface="Consolas" charset="0"/>
              <a:ea typeface="Consolas" charset="0"/>
              <a:cs typeface="Consolas" charset="0"/>
            </a:endParaRP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26</a:t>
            </a:fld>
            <a:endParaRPr lang="en-US" altLang="en-US"/>
          </a:p>
        </p:txBody>
      </p:sp>
    </p:spTree>
    <p:extLst>
      <p:ext uri="{BB962C8B-B14F-4D97-AF65-F5344CB8AC3E}">
        <p14:creationId xmlns:p14="http://schemas.microsoft.com/office/powerpoint/2010/main" val="1174746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point of confusion</a:t>
            </a:r>
          </a:p>
        </p:txBody>
      </p:sp>
      <p:sp>
        <p:nvSpPr>
          <p:cNvPr id="3" name="Content Placeholder 2"/>
          <p:cNvSpPr>
            <a:spLocks noGrp="1"/>
          </p:cNvSpPr>
          <p:nvPr>
            <p:ph idx="1"/>
          </p:nvPr>
        </p:nvSpPr>
        <p:spPr>
          <a:xfrm>
            <a:off x="304800" y="1846263"/>
            <a:ext cx="9143999" cy="4022725"/>
          </a:xfrm>
        </p:spPr>
        <p:txBody>
          <a:bodyPr/>
          <a:lstStyle/>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PUBLIC CLASS Dog </a:t>
            </a:r>
            <a:br>
              <a:rPr lang="en-US" altLang="en-US" dirty="0">
                <a:solidFill>
                  <a:schemeClr val="tx1"/>
                </a:solidFill>
                <a:latin typeface="Consolas" charset="0"/>
                <a:ea typeface="Consolas" charset="0"/>
                <a:cs typeface="Consolas" charset="0"/>
              </a:rPr>
            </a:br>
            <a:r>
              <a:rPr lang="en-US" altLang="en-US" dirty="0">
                <a:solidFill>
                  <a:schemeClr val="tx1"/>
                </a:solidFill>
                <a:latin typeface="Consolas" charset="0"/>
                <a:ea typeface="Consolas" charset="0"/>
                <a:cs typeface="Consolas" charset="0"/>
              </a:rPr>
              <a:t>BEGIN</a:t>
            </a:r>
          </a:p>
          <a:p>
            <a:pPr marL="0">
              <a:spcBef>
                <a:spcPts val="0"/>
              </a:spcBef>
              <a:spcAft>
                <a:spcPts val="0"/>
              </a:spcAft>
              <a:buFontTx/>
              <a:buNone/>
            </a:pPr>
            <a:r>
              <a:rPr lang="en-US" altLang="en-US" dirty="0">
                <a:solidFill>
                  <a:schemeClr val="tx1"/>
                </a:solidFill>
                <a:latin typeface="Consolas" charset="0"/>
                <a:ea typeface="Consolas" charset="0"/>
                <a:cs typeface="Consolas" charset="0"/>
              </a:rPr>
              <a:t>	PRIVATE CREATE rabid</a:t>
            </a:r>
            <a:endParaRPr lang="en-US" altLang="en-US" dirty="0">
              <a:solidFill>
                <a:srgbClr val="4E8F00"/>
              </a:solidFill>
              <a:latin typeface="Consolas" charset="0"/>
              <a:ea typeface="Consolas" charset="0"/>
              <a:cs typeface="Consolas" charset="0"/>
            </a:endParaRPr>
          </a:p>
          <a:p>
            <a:pPr marL="0">
              <a:spcBef>
                <a:spcPts val="0"/>
              </a:spcBef>
              <a:spcAft>
                <a:spcPts val="0"/>
              </a:spcAft>
              <a:buFontTx/>
              <a:buNone/>
            </a:pPr>
            <a:r>
              <a:rPr lang="en-US" altLang="en-US" dirty="0">
                <a:solidFill>
                  <a:schemeClr val="tx1"/>
                </a:solidFill>
                <a:latin typeface="Consolas" charset="0"/>
                <a:ea typeface="Consolas" charset="0"/>
                <a:cs typeface="Consolas" charset="0"/>
              </a:rPr>
              <a:t>	PRIVATE CREATE weight</a:t>
            </a:r>
            <a:endParaRPr lang="en-US" altLang="en-US" dirty="0">
              <a:solidFill>
                <a:srgbClr val="4E8F00"/>
              </a:solidFill>
              <a:latin typeface="Consolas" charset="0"/>
              <a:ea typeface="Consolas" charset="0"/>
              <a:cs typeface="Consolas" charset="0"/>
            </a:endParaRPr>
          </a:p>
          <a:p>
            <a:pPr marL="0">
              <a:spcBef>
                <a:spcPts val="0"/>
              </a:spcBef>
              <a:spcAft>
                <a:spcPts val="0"/>
              </a:spcAft>
              <a:buFontTx/>
              <a:buNone/>
            </a:pPr>
            <a:r>
              <a:rPr lang="en-US" altLang="en-US" dirty="0">
                <a:solidFill>
                  <a:schemeClr val="tx1"/>
                </a:solidFill>
                <a:latin typeface="Consolas" charset="0"/>
                <a:ea typeface="Consolas" charset="0"/>
                <a:cs typeface="Consolas" charset="0"/>
              </a:rPr>
              <a:t>	PUBLIC CREATE name</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endParaRPr lang="en-US" altLang="en-US" dirty="0">
              <a:solidFill>
                <a:srgbClr val="4E8F00"/>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PUBLIC CONSTRUCTOR Dog (parameter: rabid, weight, name) </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rabid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rabid 		</a:t>
            </a:r>
            <a:r>
              <a:rPr lang="en-US" altLang="en-US" dirty="0">
                <a:solidFill>
                  <a:srgbClr val="4E8F00"/>
                </a:solidFill>
                <a:latin typeface="Consolas" charset="0"/>
                <a:ea typeface="Consolas" charset="0"/>
                <a:cs typeface="Consolas" charset="0"/>
              </a:rPr>
              <a:t>// what?</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weight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weight 	</a:t>
            </a:r>
            <a:r>
              <a:rPr lang="en-US" altLang="en-US" dirty="0">
                <a:solidFill>
                  <a:srgbClr val="4E8F00"/>
                </a:solidFill>
                <a:latin typeface="Consolas" charset="0"/>
                <a:ea typeface="Consolas" charset="0"/>
                <a:cs typeface="Consolas" charset="0"/>
              </a:rPr>
              <a:t>// huh?</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name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name 		</a:t>
            </a:r>
            <a:r>
              <a:rPr lang="en-US" altLang="en-US" dirty="0">
                <a:solidFill>
                  <a:srgbClr val="4E8F00"/>
                </a:solidFill>
                <a:latin typeface="Consolas" charset="0"/>
                <a:ea typeface="Consolas" charset="0"/>
                <a:cs typeface="Consolas" charset="0"/>
              </a:rPr>
              <a:t>// </a:t>
            </a:r>
            <a:r>
              <a:rPr lang="en-US" altLang="en-US" dirty="0" err="1">
                <a:solidFill>
                  <a:srgbClr val="4E8F00"/>
                </a:solidFill>
                <a:latin typeface="Consolas" charset="0"/>
                <a:ea typeface="Consolas" charset="0"/>
                <a:cs typeface="Consolas" charset="0"/>
              </a:rPr>
              <a:t>wuh</a:t>
            </a:r>
            <a:r>
              <a:rPr lang="en-US" altLang="en-US" dirty="0">
                <a:solidFill>
                  <a:srgbClr val="4E8F00"/>
                </a:solidFill>
                <a:latin typeface="Consolas" charset="0"/>
                <a:ea typeface="Consolas" charset="0"/>
                <a:cs typeface="Consolas" charset="0"/>
              </a:rPr>
              <a:t>?</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END CONSTRUCTOR</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END CLASS</a:t>
            </a:r>
            <a:endParaRPr lang="en-US" dirty="0"/>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27</a:t>
            </a:fld>
            <a:endParaRPr lang="en-US" altLang="en-US"/>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471239" y="791331"/>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515609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2CB60D-9D83-7E41-88F9-CF0296CA078A}"/>
              </a:ext>
            </a:extLst>
          </p:cNvPr>
          <p:cNvSpPr/>
          <p:nvPr/>
        </p:nvSpPr>
        <p:spPr>
          <a:xfrm>
            <a:off x="6477000" y="5334000"/>
            <a:ext cx="2209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a:t>Better</a:t>
            </a:r>
          </a:p>
        </p:txBody>
      </p:sp>
      <p:sp>
        <p:nvSpPr>
          <p:cNvPr id="3" name="Content Placeholder 2"/>
          <p:cNvSpPr>
            <a:spLocks noGrp="1"/>
          </p:cNvSpPr>
          <p:nvPr>
            <p:ph idx="1"/>
          </p:nvPr>
        </p:nvSpPr>
        <p:spPr>
          <a:xfrm>
            <a:off x="304800" y="1295401"/>
            <a:ext cx="9143999" cy="4573588"/>
          </a:xfrm>
        </p:spPr>
        <p:txBody>
          <a:bodyPr>
            <a:normAutofit/>
          </a:bodyPr>
          <a:lstStyle/>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PUBLIC CLASS Dog </a:t>
            </a:r>
            <a:br>
              <a:rPr lang="en-US" altLang="en-US" dirty="0">
                <a:solidFill>
                  <a:schemeClr val="tx1"/>
                </a:solidFill>
                <a:latin typeface="Consolas" charset="0"/>
                <a:ea typeface="Consolas" charset="0"/>
                <a:cs typeface="Consolas" charset="0"/>
              </a:rPr>
            </a:br>
            <a:r>
              <a:rPr lang="en-US" altLang="en-US" dirty="0">
                <a:solidFill>
                  <a:schemeClr val="tx1"/>
                </a:solidFill>
                <a:latin typeface="Consolas" charset="0"/>
                <a:ea typeface="Consolas" charset="0"/>
                <a:cs typeface="Consolas" charset="0"/>
              </a:rPr>
              <a:t>BEGIN</a:t>
            </a:r>
          </a:p>
          <a:p>
            <a:pPr marL="0">
              <a:spcBef>
                <a:spcPts val="0"/>
              </a:spcBef>
              <a:spcAft>
                <a:spcPts val="0"/>
              </a:spcAft>
              <a:buFontTx/>
              <a:buNone/>
            </a:pPr>
            <a:r>
              <a:rPr lang="en-US" altLang="en-US" dirty="0">
                <a:solidFill>
                  <a:schemeClr val="tx1"/>
                </a:solidFill>
                <a:latin typeface="Consolas" charset="0"/>
                <a:ea typeface="Consolas" charset="0"/>
                <a:cs typeface="Consolas" charset="0"/>
              </a:rPr>
              <a:t>	PRIVATE CREATE rabid</a:t>
            </a:r>
            <a:endParaRPr lang="en-US" altLang="en-US" dirty="0">
              <a:solidFill>
                <a:srgbClr val="4E8F00"/>
              </a:solidFill>
              <a:latin typeface="Consolas" charset="0"/>
              <a:ea typeface="Consolas" charset="0"/>
              <a:cs typeface="Consolas" charset="0"/>
            </a:endParaRPr>
          </a:p>
          <a:p>
            <a:pPr marL="0">
              <a:spcBef>
                <a:spcPts val="0"/>
              </a:spcBef>
              <a:spcAft>
                <a:spcPts val="0"/>
              </a:spcAft>
              <a:buFontTx/>
              <a:buNone/>
            </a:pPr>
            <a:r>
              <a:rPr lang="en-US" altLang="en-US" dirty="0">
                <a:solidFill>
                  <a:schemeClr val="tx1"/>
                </a:solidFill>
                <a:latin typeface="Consolas" charset="0"/>
                <a:ea typeface="Consolas" charset="0"/>
                <a:cs typeface="Consolas" charset="0"/>
              </a:rPr>
              <a:t>	PRIVATE CREATE weight</a:t>
            </a:r>
            <a:endParaRPr lang="en-US" altLang="en-US" dirty="0">
              <a:solidFill>
                <a:srgbClr val="4E8F00"/>
              </a:solidFill>
              <a:latin typeface="Consolas" charset="0"/>
              <a:ea typeface="Consolas" charset="0"/>
              <a:cs typeface="Consolas" charset="0"/>
            </a:endParaRPr>
          </a:p>
          <a:p>
            <a:pPr marL="0">
              <a:spcBef>
                <a:spcPts val="0"/>
              </a:spcBef>
              <a:spcAft>
                <a:spcPts val="0"/>
              </a:spcAft>
              <a:buFontTx/>
              <a:buNone/>
            </a:pPr>
            <a:r>
              <a:rPr lang="en-US" altLang="en-US" dirty="0">
                <a:solidFill>
                  <a:schemeClr val="tx1"/>
                </a:solidFill>
                <a:latin typeface="Consolas" charset="0"/>
                <a:ea typeface="Consolas" charset="0"/>
                <a:cs typeface="Consolas" charset="0"/>
              </a:rPr>
              <a:t>	PUBLIC CREATE name</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endParaRPr lang="en-US" altLang="en-US" dirty="0">
              <a:solidFill>
                <a:srgbClr val="4E8F00"/>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PUBLIC CONSTRUCTOR Dog (parameter: rabid, weight, name) </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err="1">
                <a:solidFill>
                  <a:srgbClr val="0432FF"/>
                </a:solidFill>
                <a:latin typeface="Consolas" charset="0"/>
                <a:ea typeface="Consolas" charset="0"/>
                <a:cs typeface="Consolas" charset="0"/>
              </a:rPr>
              <a:t>this</a:t>
            </a:r>
            <a:r>
              <a:rPr lang="en-US" altLang="en-US" dirty="0" err="1">
                <a:solidFill>
                  <a:schemeClr val="tx1"/>
                </a:solidFill>
                <a:latin typeface="Consolas" charset="0"/>
                <a:ea typeface="Consolas" charset="0"/>
                <a:cs typeface="Consolas" charset="0"/>
              </a:rPr>
              <a:t>.rabid</a:t>
            </a:r>
            <a:r>
              <a:rPr lang="en-US" altLang="en-US" dirty="0">
                <a:solidFill>
                  <a:schemeClr val="tx1"/>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rabid 	</a:t>
            </a:r>
            <a:r>
              <a:rPr lang="en-US" altLang="en-US" dirty="0">
                <a:solidFill>
                  <a:srgbClr val="4E8F00"/>
                </a:solidFill>
                <a:latin typeface="Consolas" charset="0"/>
                <a:ea typeface="Consolas" charset="0"/>
                <a:cs typeface="Consolas" charset="0"/>
              </a:rPr>
              <a:t>// assign attributes</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err="1">
                <a:solidFill>
                  <a:srgbClr val="0432FF"/>
                </a:solidFill>
                <a:latin typeface="Consolas" charset="0"/>
                <a:ea typeface="Consolas" charset="0"/>
                <a:cs typeface="Consolas" charset="0"/>
              </a:rPr>
              <a:t>this</a:t>
            </a:r>
            <a:r>
              <a:rPr lang="en-US" altLang="en-US" dirty="0" err="1">
                <a:solidFill>
                  <a:schemeClr val="tx1"/>
                </a:solidFill>
                <a:latin typeface="Consolas" charset="0"/>
                <a:ea typeface="Consolas" charset="0"/>
                <a:cs typeface="Consolas" charset="0"/>
              </a:rPr>
              <a:t>.weight</a:t>
            </a:r>
            <a:r>
              <a:rPr lang="en-US" altLang="en-US" dirty="0">
                <a:solidFill>
                  <a:schemeClr val="tx1"/>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weight	</a:t>
            </a:r>
            <a:r>
              <a:rPr lang="en-US" altLang="en-US" dirty="0">
                <a:solidFill>
                  <a:srgbClr val="4E8F00"/>
                </a:solidFill>
                <a:latin typeface="Consolas" charset="0"/>
                <a:ea typeface="Consolas" charset="0"/>
                <a:cs typeface="Consolas" charset="0"/>
              </a:rPr>
              <a:t>// the parameters</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err="1">
                <a:solidFill>
                  <a:srgbClr val="0432FF"/>
                </a:solidFill>
                <a:latin typeface="Consolas" charset="0"/>
                <a:ea typeface="Consolas" charset="0"/>
                <a:cs typeface="Consolas" charset="0"/>
              </a:rPr>
              <a:t>this</a:t>
            </a:r>
            <a:r>
              <a:rPr lang="en-US" altLang="en-US" dirty="0" err="1">
                <a:solidFill>
                  <a:schemeClr val="tx1"/>
                </a:solidFill>
                <a:latin typeface="Consolas" charset="0"/>
                <a:ea typeface="Consolas" charset="0"/>
                <a:cs typeface="Consolas" charset="0"/>
              </a:rPr>
              <a:t>.name</a:t>
            </a:r>
            <a:r>
              <a:rPr lang="en-US" altLang="en-US" dirty="0">
                <a:solidFill>
                  <a:schemeClr val="tx1"/>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name 		</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END CONSTRUCTOR</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END CLASS</a:t>
            </a:r>
          </a:p>
          <a:p>
            <a:pPr marL="0" indent="0">
              <a:lnSpc>
                <a:spcPct val="100000"/>
              </a:lnSpc>
              <a:spcBef>
                <a:spcPts val="0"/>
              </a:spcBef>
              <a:spcAft>
                <a:spcPts val="0"/>
              </a:spcAft>
              <a:buFontTx/>
              <a:buNone/>
            </a:pPr>
            <a:endParaRPr lang="en-US" dirty="0">
              <a:latin typeface="Consolas" charset="0"/>
              <a:cs typeface="Consolas" charset="0"/>
            </a:endParaRPr>
          </a:p>
          <a:p>
            <a:pPr marL="0" indent="0">
              <a:lnSpc>
                <a:spcPct val="100000"/>
              </a:lnSpc>
              <a:spcBef>
                <a:spcPts val="0"/>
              </a:spcBef>
              <a:spcAft>
                <a:spcPts val="0"/>
              </a:spcAft>
              <a:buFontTx/>
              <a:buNone/>
            </a:pPr>
            <a:r>
              <a:rPr lang="en-US" dirty="0">
                <a:solidFill>
                  <a:srgbClr val="4E8F00"/>
                </a:solidFill>
                <a:latin typeface="Consolas" charset="0"/>
                <a:cs typeface="Consolas" charset="0"/>
              </a:rPr>
              <a:t>// Note – in C++, you’ll use the arrow (e.g. this-&gt;name)</a:t>
            </a:r>
            <a:endParaRPr lang="en-US" dirty="0">
              <a:solidFill>
                <a:srgbClr val="4E8F00"/>
              </a:solidFill>
            </a:endParaRP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28</a:t>
            </a:fld>
            <a:endParaRPr lang="en-US" altLang="en-US"/>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471239" y="590055"/>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929327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Last thing: Constructor Chaining</a:t>
            </a:r>
          </a:p>
        </p:txBody>
      </p:sp>
      <p:sp>
        <p:nvSpPr>
          <p:cNvPr id="3" name="Content Placeholder 2"/>
          <p:cNvSpPr>
            <a:spLocks noGrp="1"/>
          </p:cNvSpPr>
          <p:nvPr>
            <p:ph idx="1"/>
          </p:nvPr>
        </p:nvSpPr>
        <p:spPr/>
        <p:txBody>
          <a:bodyPr/>
          <a:lstStyle/>
          <a:p>
            <a:pPr>
              <a:buFont typeface="Arial" charset="0"/>
              <a:buChar char="•"/>
            </a:pPr>
            <a:r>
              <a:rPr lang="en-US" sz="2800" dirty="0"/>
              <a:t> It’s possible for one constructor to leverages/calls another</a:t>
            </a:r>
          </a:p>
          <a:p>
            <a:pPr>
              <a:buFont typeface="Arial" charset="0"/>
              <a:buChar char="•"/>
            </a:pPr>
            <a:r>
              <a:rPr lang="en-US" sz="2800" dirty="0"/>
              <a:t> You can do this as many times as you want</a:t>
            </a:r>
          </a:p>
          <a:p>
            <a:pPr>
              <a:buFont typeface="Arial" charset="0"/>
              <a:buChar char="•"/>
            </a:pPr>
            <a:r>
              <a:rPr lang="en-US" sz="2800" dirty="0"/>
              <a:t> Let’s see an example</a:t>
            </a: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29</a:t>
            </a:fld>
            <a:endParaRPr lang="en-US" altLang="en-US"/>
          </a:p>
        </p:txBody>
      </p:sp>
    </p:spTree>
    <p:extLst>
      <p:ext uri="{BB962C8B-B14F-4D97-AF65-F5344CB8AC3E}">
        <p14:creationId xmlns:p14="http://schemas.microsoft.com/office/powerpoint/2010/main" val="210190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Default Constructors</a:t>
            </a:r>
          </a:p>
        </p:txBody>
      </p:sp>
      <p:sp>
        <p:nvSpPr>
          <p:cNvPr id="3" name="Content Placeholder 2"/>
          <p:cNvSpPr>
            <a:spLocks noGrp="1"/>
          </p:cNvSpPr>
          <p:nvPr>
            <p:ph idx="1"/>
          </p:nvPr>
        </p:nvSpPr>
        <p:spPr/>
        <p:txBody>
          <a:bodyPr/>
          <a:lstStyle/>
          <a:p>
            <a:r>
              <a:rPr lang="en-US" sz="2800" dirty="0"/>
              <a:t>In many languages, there’s a default constructor</a:t>
            </a:r>
          </a:p>
          <a:p>
            <a:pPr>
              <a:buFont typeface="Arial" charset="0"/>
              <a:buChar char="•"/>
            </a:pPr>
            <a:r>
              <a:rPr lang="en-US" sz="2800" dirty="0"/>
              <a:t> If you don’t create one, it’s created for you AND</a:t>
            </a:r>
          </a:p>
          <a:p>
            <a:pPr>
              <a:buFont typeface="Arial" charset="0"/>
              <a:buChar char="•"/>
            </a:pPr>
            <a:r>
              <a:rPr lang="en-US" sz="2800" dirty="0"/>
              <a:t> IT’S </a:t>
            </a:r>
            <a:r>
              <a:rPr lang="en-US" sz="2800" u="sng" dirty="0"/>
              <a:t>INVISIBLE</a:t>
            </a:r>
            <a:r>
              <a:rPr lang="en-US" sz="2800" dirty="0"/>
              <a:t>!  AND</a:t>
            </a:r>
          </a:p>
          <a:p>
            <a:pPr>
              <a:buFont typeface="Arial" charset="0"/>
              <a:buChar char="•"/>
            </a:pPr>
            <a:r>
              <a:rPr lang="en-US" sz="2800" dirty="0"/>
              <a:t> It takes no parameters AND</a:t>
            </a:r>
          </a:p>
          <a:p>
            <a:pPr>
              <a:buFont typeface="Arial" charset="0"/>
              <a:buChar char="•"/>
            </a:pPr>
            <a:r>
              <a:rPr lang="en-US" sz="2800" dirty="0"/>
              <a:t> It sets variables/attributes:</a:t>
            </a:r>
          </a:p>
          <a:p>
            <a:pPr lvl="1">
              <a:buFont typeface="Arial" charset="0"/>
              <a:buChar char="•"/>
            </a:pPr>
            <a:r>
              <a:rPr lang="en-US" sz="2600" dirty="0"/>
              <a:t>To zero (0) for numbers</a:t>
            </a:r>
          </a:p>
          <a:p>
            <a:pPr lvl="1">
              <a:buFont typeface="Arial" charset="0"/>
              <a:buChar char="•"/>
            </a:pPr>
            <a:r>
              <a:rPr lang="en-US" sz="2600" dirty="0"/>
              <a:t>To FALSE for </a:t>
            </a:r>
            <a:r>
              <a:rPr lang="en-US" sz="2600" dirty="0" err="1"/>
              <a:t>booleans</a:t>
            </a:r>
            <a:endParaRPr lang="en-US" sz="2600" dirty="0"/>
          </a:p>
          <a:p>
            <a:pPr lvl="1">
              <a:buFont typeface="Arial" charset="0"/>
              <a:buChar char="•"/>
            </a:pPr>
            <a:r>
              <a:rPr lang="en-US" sz="2600" dirty="0"/>
              <a:t>To NULL (empty) for objects like strings</a:t>
            </a:r>
          </a:p>
        </p:txBody>
      </p:sp>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3</a:t>
            </a:fld>
            <a:endParaRPr lang="en-US" altLang="en-US"/>
          </a:p>
        </p:txBody>
      </p:sp>
    </p:spTree>
    <p:extLst>
      <p:ext uri="{BB962C8B-B14F-4D97-AF65-F5344CB8AC3E}">
        <p14:creationId xmlns:p14="http://schemas.microsoft.com/office/powerpoint/2010/main" val="1260970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A8DEFB-EF04-D840-9173-389A8AD819DB}" type="datetime1">
              <a:rPr lang="en-US" altLang="en-US" smtClean="0"/>
              <a:pPr/>
              <a:t>8/19/20</a:t>
            </a:fld>
            <a:endParaRPr lang="en-US" altLang="en-US"/>
          </a:p>
        </p:txBody>
      </p:sp>
      <p:sp>
        <p:nvSpPr>
          <p:cNvPr id="5" name="Footer Placeholder 4"/>
          <p:cNvSpPr>
            <a:spLocks noGrp="1"/>
          </p:cNvSpPr>
          <p:nvPr>
            <p:ph type="ftr" sz="quarter" idx="11"/>
          </p:nvPr>
        </p:nvSpPr>
        <p:spPr/>
        <p:txBody>
          <a:bodyPr/>
          <a:lstStyle/>
          <a:p>
            <a:pPr>
              <a:defRPr/>
            </a:pPr>
            <a:r>
              <a:rPr lang="en-US"/>
              <a:t>CSE 1321 Module 4</a:t>
            </a:r>
            <a:endParaRPr lang="en-US" dirty="0"/>
          </a:p>
        </p:txBody>
      </p:sp>
      <p:sp>
        <p:nvSpPr>
          <p:cNvPr id="6" name="Slide Number Placeholder 5"/>
          <p:cNvSpPr>
            <a:spLocks noGrp="1"/>
          </p:cNvSpPr>
          <p:nvPr>
            <p:ph type="sldNum" sz="quarter" idx="12"/>
          </p:nvPr>
        </p:nvSpPr>
        <p:spPr/>
        <p:txBody>
          <a:bodyPr/>
          <a:lstStyle/>
          <a:p>
            <a:fld id="{DCDCC0F0-3959-5643-A12E-98A206BA0E77}" type="slidenum">
              <a:rPr lang="en-US" altLang="en-US" smtClean="0"/>
              <a:pPr/>
              <a:t>30</a:t>
            </a:fld>
            <a:endParaRPr lang="en-US" altLang="en-US"/>
          </a:p>
        </p:txBody>
      </p:sp>
      <p:sp>
        <p:nvSpPr>
          <p:cNvPr id="3" name="Content Placeholder 2"/>
          <p:cNvSpPr>
            <a:spLocks noGrp="1"/>
          </p:cNvSpPr>
          <p:nvPr>
            <p:ph idx="4294967295"/>
          </p:nvPr>
        </p:nvSpPr>
        <p:spPr>
          <a:xfrm>
            <a:off x="342900" y="533400"/>
            <a:ext cx="9029700" cy="5822950"/>
          </a:xfrm>
        </p:spPr>
        <p:txBody>
          <a:bodyPr>
            <a:normAutofit/>
          </a:bodyPr>
          <a:lstStyle/>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PUBLIC CLASS Dog </a:t>
            </a:r>
            <a:br>
              <a:rPr lang="en-US" altLang="en-US" dirty="0">
                <a:solidFill>
                  <a:schemeClr val="tx1"/>
                </a:solidFill>
                <a:latin typeface="Consolas" charset="0"/>
                <a:ea typeface="Consolas" charset="0"/>
                <a:cs typeface="Consolas" charset="0"/>
              </a:rPr>
            </a:br>
            <a:r>
              <a:rPr lang="en-US" altLang="en-US" dirty="0">
                <a:solidFill>
                  <a:schemeClr val="tx1"/>
                </a:solidFill>
                <a:latin typeface="Consolas" charset="0"/>
                <a:ea typeface="Consolas" charset="0"/>
                <a:cs typeface="Consolas" charset="0"/>
              </a:rPr>
              <a:t>BEGIN</a:t>
            </a:r>
          </a:p>
          <a:p>
            <a:pPr marL="0">
              <a:spcBef>
                <a:spcPts val="0"/>
              </a:spcBef>
              <a:spcAft>
                <a:spcPts val="0"/>
              </a:spcAft>
              <a:buFontTx/>
              <a:buNone/>
            </a:pPr>
            <a:r>
              <a:rPr lang="en-US" altLang="en-US" dirty="0">
                <a:solidFill>
                  <a:schemeClr val="tx1"/>
                </a:solidFill>
                <a:latin typeface="Consolas" charset="0"/>
                <a:ea typeface="Consolas" charset="0"/>
                <a:cs typeface="Consolas" charset="0"/>
              </a:rPr>
              <a:t>	PRIVATE CREATE rabid</a:t>
            </a:r>
            <a:endParaRPr lang="en-US" altLang="en-US" dirty="0">
              <a:solidFill>
                <a:srgbClr val="4E8F00"/>
              </a:solidFill>
              <a:latin typeface="Consolas" charset="0"/>
              <a:ea typeface="Consolas" charset="0"/>
              <a:cs typeface="Consolas" charset="0"/>
            </a:endParaRPr>
          </a:p>
          <a:p>
            <a:pPr marL="0">
              <a:spcBef>
                <a:spcPts val="0"/>
              </a:spcBef>
              <a:spcAft>
                <a:spcPts val="0"/>
              </a:spcAft>
              <a:buFontTx/>
              <a:buNone/>
            </a:pPr>
            <a:r>
              <a:rPr lang="en-US" altLang="en-US" dirty="0">
                <a:solidFill>
                  <a:schemeClr val="tx1"/>
                </a:solidFill>
                <a:latin typeface="Consolas" charset="0"/>
                <a:ea typeface="Consolas" charset="0"/>
                <a:cs typeface="Consolas" charset="0"/>
              </a:rPr>
              <a:t>	PRIVATE CREATE weight</a:t>
            </a:r>
            <a:endParaRPr lang="en-US" altLang="en-US" dirty="0">
              <a:solidFill>
                <a:srgbClr val="4E8F00"/>
              </a:solidFill>
              <a:latin typeface="Consolas" charset="0"/>
              <a:ea typeface="Consolas" charset="0"/>
              <a:cs typeface="Consolas" charset="0"/>
            </a:endParaRPr>
          </a:p>
          <a:p>
            <a:pPr marL="0">
              <a:spcBef>
                <a:spcPts val="0"/>
              </a:spcBef>
              <a:spcAft>
                <a:spcPts val="0"/>
              </a:spcAft>
              <a:buFontTx/>
              <a:buNone/>
            </a:pPr>
            <a:r>
              <a:rPr lang="en-US" altLang="en-US" dirty="0">
                <a:solidFill>
                  <a:schemeClr val="tx1"/>
                </a:solidFill>
                <a:latin typeface="Consolas" charset="0"/>
                <a:ea typeface="Consolas" charset="0"/>
                <a:cs typeface="Consolas" charset="0"/>
              </a:rPr>
              <a:t>	PUBLIC CREATE name</a:t>
            </a:r>
          </a:p>
          <a:p>
            <a:pPr marL="0">
              <a:spcBef>
                <a:spcPts val="0"/>
              </a:spcBef>
              <a:spcAft>
                <a:spcPts val="0"/>
              </a:spcAft>
              <a:buFontTx/>
              <a:buNone/>
            </a:pPr>
            <a:endParaRPr lang="en-US" altLang="en-US" dirty="0">
              <a:solidFill>
                <a:schemeClr val="tx1"/>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PUBLIC CONSTRUCTOR Dog ( ) // Default constructor</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a:solidFill>
                  <a:srgbClr val="4E8F00"/>
                </a:solidFill>
                <a:latin typeface="Consolas" charset="0"/>
                <a:ea typeface="Consolas" charset="0"/>
                <a:cs typeface="Consolas" charset="0"/>
              </a:rPr>
              <a:t>// Call the constructor below</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a:solidFill>
                  <a:srgbClr val="0432FF"/>
                </a:solidFill>
                <a:latin typeface="Consolas" charset="0"/>
                <a:ea typeface="Consolas" charset="0"/>
                <a:cs typeface="Consolas" charset="0"/>
              </a:rPr>
              <a:t>this</a:t>
            </a:r>
            <a:r>
              <a:rPr lang="en-US" altLang="en-US" dirty="0">
                <a:solidFill>
                  <a:schemeClr val="tx1"/>
                </a:solidFill>
                <a:latin typeface="Consolas" charset="0"/>
                <a:ea typeface="Consolas" charset="0"/>
                <a:cs typeface="Consolas" charset="0"/>
              </a:rPr>
              <a:t> (FALSE, 4, “Fluffy”)</a:t>
            </a:r>
            <a:endParaRPr lang="en-US" altLang="en-US" dirty="0">
              <a:solidFill>
                <a:srgbClr val="4E8F00"/>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END CONSTRUCTOR</a:t>
            </a:r>
          </a:p>
          <a:p>
            <a:pPr marL="0" indent="0">
              <a:lnSpc>
                <a:spcPct val="100000"/>
              </a:lnSpc>
              <a:spcBef>
                <a:spcPts val="0"/>
              </a:spcBef>
              <a:spcAft>
                <a:spcPts val="0"/>
              </a:spcAft>
              <a:buFontTx/>
              <a:buNone/>
            </a:pPr>
            <a:endParaRPr lang="en-US" altLang="en-US" dirty="0">
              <a:solidFill>
                <a:srgbClr val="4E8F00"/>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PUBLIC CONSTRUCTOR Dog (parameter: rabid, weight, name) </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err="1">
                <a:solidFill>
                  <a:schemeClr val="tx1"/>
                </a:solidFill>
                <a:latin typeface="Consolas" charset="0"/>
                <a:ea typeface="Consolas" charset="0"/>
                <a:cs typeface="Consolas" charset="0"/>
              </a:rPr>
              <a:t>this.rabid</a:t>
            </a:r>
            <a:r>
              <a:rPr lang="en-US" altLang="en-US" dirty="0">
                <a:solidFill>
                  <a:schemeClr val="tx1"/>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rabid 	</a:t>
            </a:r>
            <a:endParaRPr lang="en-US" altLang="en-US" dirty="0">
              <a:solidFill>
                <a:srgbClr val="4E8F00"/>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err="1">
                <a:solidFill>
                  <a:schemeClr val="tx1"/>
                </a:solidFill>
                <a:latin typeface="Consolas" charset="0"/>
                <a:ea typeface="Consolas" charset="0"/>
                <a:cs typeface="Consolas" charset="0"/>
              </a:rPr>
              <a:t>this.weight</a:t>
            </a:r>
            <a:r>
              <a:rPr lang="en-US" altLang="en-US" dirty="0">
                <a:solidFill>
                  <a:schemeClr val="tx1"/>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weight 	</a:t>
            </a:r>
            <a:endParaRPr lang="en-US" altLang="en-US" dirty="0">
              <a:solidFill>
                <a:srgbClr val="4E8F00"/>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a:t>
            </a:r>
            <a:r>
              <a:rPr lang="en-US" altLang="en-US" dirty="0" err="1">
                <a:solidFill>
                  <a:schemeClr val="tx1"/>
                </a:solidFill>
                <a:latin typeface="Consolas" charset="0"/>
                <a:ea typeface="Consolas" charset="0"/>
                <a:cs typeface="Consolas" charset="0"/>
              </a:rPr>
              <a:t>this.name</a:t>
            </a:r>
            <a:r>
              <a:rPr lang="en-US" altLang="en-US" dirty="0">
                <a:solidFill>
                  <a:schemeClr val="tx1"/>
                </a:solidFill>
                <a:latin typeface="Consolas" charset="0"/>
                <a:ea typeface="Consolas" charset="0"/>
                <a:cs typeface="Consolas" charset="0"/>
              </a:rPr>
              <a:t> </a:t>
            </a:r>
            <a:r>
              <a:rPr lang="en-US" dirty="0">
                <a:solidFill>
                  <a:schemeClr val="tx1"/>
                </a:solidFill>
                <a:latin typeface="Consolas" charset="0"/>
                <a:ea typeface="Consolas" charset="0"/>
                <a:cs typeface="Consolas" charset="0"/>
              </a:rPr>
              <a:t>←</a:t>
            </a:r>
            <a:r>
              <a:rPr lang="en-US" altLang="en-US" dirty="0">
                <a:solidFill>
                  <a:schemeClr val="tx1"/>
                </a:solidFill>
                <a:latin typeface="Consolas" charset="0"/>
                <a:ea typeface="Consolas" charset="0"/>
                <a:cs typeface="Consolas" charset="0"/>
              </a:rPr>
              <a:t> name 		</a:t>
            </a:r>
            <a:endParaRPr lang="en-US" altLang="en-US" dirty="0">
              <a:solidFill>
                <a:srgbClr val="4E8F00"/>
              </a:solidFill>
              <a:latin typeface="Consolas" charset="0"/>
              <a:ea typeface="Consolas" charset="0"/>
              <a:cs typeface="Consolas" charset="0"/>
            </a:endParaRP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	END CONSTRUCTOR</a:t>
            </a:r>
          </a:p>
          <a:p>
            <a:pPr marL="0" indent="0">
              <a:lnSpc>
                <a:spcPct val="100000"/>
              </a:lnSpc>
              <a:spcBef>
                <a:spcPts val="0"/>
              </a:spcBef>
              <a:spcAft>
                <a:spcPts val="0"/>
              </a:spcAft>
              <a:buFontTx/>
              <a:buNone/>
            </a:pPr>
            <a:r>
              <a:rPr lang="en-US" altLang="en-US" dirty="0">
                <a:solidFill>
                  <a:schemeClr val="tx1"/>
                </a:solidFill>
                <a:latin typeface="Consolas" charset="0"/>
                <a:ea typeface="Consolas" charset="0"/>
                <a:cs typeface="Consolas" charset="0"/>
              </a:rPr>
              <a:t>END CLASS</a:t>
            </a:r>
            <a:endParaRPr lang="en-US" dirty="0"/>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511479" y="525693"/>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57823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object 2"/>
          <p:cNvSpPr>
            <a:spLocks noGrp="1"/>
          </p:cNvSpPr>
          <p:nvPr>
            <p:ph type="title"/>
          </p:nvPr>
        </p:nvSpPr>
        <p:spPr/>
        <p:txBody>
          <a:bodyPr lIns="0" tIns="199135" rIns="0" bIns="0"/>
          <a:lstStyle/>
          <a:p>
            <a:pPr marL="12700" eaLnBrk="1" hangingPunct="1">
              <a:lnSpc>
                <a:spcPct val="100000"/>
              </a:lnSpc>
            </a:pPr>
            <a:r>
              <a:rPr lang="en-US" altLang="en-US" sz="5400" dirty="0">
                <a:ea typeface="Arial" charset="0"/>
                <a:cs typeface="Arial" charset="0"/>
              </a:rPr>
              <a:t>Summary</a:t>
            </a:r>
            <a:endParaRPr lang="en-US" altLang="en-US" sz="3600" dirty="0">
              <a:ea typeface="Arial" charset="0"/>
              <a:cs typeface="Arial" charset="0"/>
            </a:endParaRPr>
          </a:p>
        </p:txBody>
      </p:sp>
      <p:sp>
        <p:nvSpPr>
          <p:cNvPr id="2" name="Content Placeholder 1"/>
          <p:cNvSpPr>
            <a:spLocks noGrp="1"/>
          </p:cNvSpPr>
          <p:nvPr>
            <p:ph idx="1"/>
          </p:nvPr>
        </p:nvSpPr>
        <p:spPr/>
        <p:txBody>
          <a:bodyPr/>
          <a:lstStyle/>
          <a:p>
            <a:pPr eaLnBrk="1" hangingPunct="1">
              <a:lnSpc>
                <a:spcPct val="100000"/>
              </a:lnSpc>
              <a:spcBef>
                <a:spcPct val="0"/>
              </a:spcBef>
              <a:buFont typeface="Arial" charset="0"/>
              <a:buChar char="•"/>
            </a:pPr>
            <a:r>
              <a:rPr lang="en-US" altLang="en-US" sz="2400" dirty="0"/>
              <a:t> A class is made of variables and methods. </a:t>
            </a:r>
          </a:p>
          <a:p>
            <a:pPr eaLnBrk="1" hangingPunct="1">
              <a:lnSpc>
                <a:spcPct val="100000"/>
              </a:lnSpc>
              <a:spcBef>
                <a:spcPct val="0"/>
              </a:spcBef>
              <a:buFont typeface="Arial" charset="0"/>
              <a:buChar char="•"/>
            </a:pPr>
            <a:r>
              <a:rPr lang="en-US" altLang="en-US" sz="2400" dirty="0"/>
              <a:t> Variables represent the state of the class objects;</a:t>
            </a:r>
          </a:p>
          <a:p>
            <a:pPr eaLnBrk="1" hangingPunct="1">
              <a:lnSpc>
                <a:spcPct val="100000"/>
              </a:lnSpc>
              <a:spcBef>
                <a:spcPct val="0"/>
              </a:spcBef>
              <a:buFont typeface="Arial" charset="0"/>
              <a:buChar char="•"/>
            </a:pPr>
            <a:r>
              <a:rPr lang="en-US" altLang="en-US" sz="2400" dirty="0"/>
              <a:t> Variables should (almost) always be declared </a:t>
            </a:r>
            <a:r>
              <a:rPr lang="en-US" altLang="en-US" sz="2400" dirty="0">
                <a:solidFill>
                  <a:srgbClr val="0432FF"/>
                </a:solidFill>
              </a:rPr>
              <a:t>private</a:t>
            </a:r>
          </a:p>
          <a:p>
            <a:pPr eaLnBrk="1" hangingPunct="1">
              <a:lnSpc>
                <a:spcPct val="100000"/>
              </a:lnSpc>
              <a:spcBef>
                <a:spcPct val="0"/>
              </a:spcBef>
              <a:buFont typeface="Arial" charset="0"/>
              <a:buChar char="•"/>
            </a:pPr>
            <a:r>
              <a:rPr lang="en-US" altLang="en-US" sz="2400" dirty="0"/>
              <a:t> Method provide controlled access to variables</a:t>
            </a:r>
          </a:p>
          <a:p>
            <a:pPr eaLnBrk="1" hangingPunct="1">
              <a:lnSpc>
                <a:spcPct val="100000"/>
              </a:lnSpc>
              <a:spcBef>
                <a:spcPct val="0"/>
              </a:spcBef>
              <a:buFont typeface="Arial" charset="0"/>
              <a:buChar char="•"/>
            </a:pPr>
            <a:r>
              <a:rPr lang="en-US" altLang="en-US" sz="2400" dirty="0"/>
              <a:t> Methods intended for class client should be </a:t>
            </a:r>
            <a:r>
              <a:rPr lang="en-US" altLang="en-US" sz="2400" dirty="0">
                <a:solidFill>
                  <a:srgbClr val="0432FF"/>
                </a:solidFill>
              </a:rPr>
              <a:t>public</a:t>
            </a:r>
            <a:r>
              <a:rPr lang="en-US" altLang="en-US" sz="2400" dirty="0"/>
              <a:t>. </a:t>
            </a:r>
          </a:p>
          <a:p>
            <a:pPr eaLnBrk="1" hangingPunct="1">
              <a:lnSpc>
                <a:spcPct val="100000"/>
              </a:lnSpc>
              <a:spcBef>
                <a:spcPct val="0"/>
              </a:spcBef>
              <a:buFont typeface="Arial" charset="0"/>
              <a:buChar char="•"/>
            </a:pPr>
            <a:r>
              <a:rPr lang="en-US" altLang="en-US" sz="2400" dirty="0"/>
              <a:t> Other methods for local use should be </a:t>
            </a:r>
            <a:r>
              <a:rPr lang="en-US" altLang="en-US" sz="2400" dirty="0">
                <a:solidFill>
                  <a:srgbClr val="0432FF"/>
                </a:solidFill>
              </a:rPr>
              <a:t>private</a:t>
            </a:r>
            <a:r>
              <a:rPr lang="en-US" altLang="en-US" sz="2400" dirty="0"/>
              <a:t>.</a:t>
            </a:r>
          </a:p>
          <a:p>
            <a:pPr eaLnBrk="1" hangingPunct="1">
              <a:lnSpc>
                <a:spcPct val="100000"/>
              </a:lnSpc>
              <a:spcBef>
                <a:spcPct val="0"/>
              </a:spcBef>
              <a:buFont typeface="Arial" charset="0"/>
              <a:buChar char="•"/>
            </a:pPr>
            <a:r>
              <a:rPr lang="en-US" altLang="en-US" sz="2400" dirty="0"/>
              <a:t> Controlled access to the variables promotes encapsulation.</a:t>
            </a:r>
          </a:p>
          <a:p>
            <a:pPr>
              <a:buFont typeface="Arial" charset="0"/>
              <a:buChar char="•"/>
            </a:pPr>
            <a:endParaRPr lang="en-US" sz="2400" dirty="0"/>
          </a:p>
        </p:txBody>
      </p:sp>
      <p:sp>
        <p:nvSpPr>
          <p:cNvPr id="4" name="Date Placeholder 3"/>
          <p:cNvSpPr>
            <a:spLocks noGrp="1"/>
          </p:cNvSpPr>
          <p:nvPr>
            <p:ph type="dt" sz="half" idx="10"/>
          </p:nvPr>
        </p:nvSpPr>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ED96DDB5-9849-E24F-99AD-8BEC8E84A606}" type="datetime1">
              <a:rPr lang="en-US" altLang="en-US">
                <a:solidFill>
                  <a:srgbClr val="898989"/>
                </a:solidFill>
                <a:latin typeface="Calibri" charset="0"/>
              </a:rPr>
              <a:pPr/>
              <a:t>8/19/20</a:t>
            </a:fld>
            <a:endParaRPr lang="en-US" altLang="en-US">
              <a:solidFill>
                <a:srgbClr val="898989"/>
              </a:solidFill>
              <a:latin typeface="Calibri" charset="0"/>
            </a:endParaRPr>
          </a:p>
        </p:txBody>
      </p:sp>
      <p:sp>
        <p:nvSpPr>
          <p:cNvPr id="471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a:solidFill>
                  <a:srgbClr val="898989"/>
                </a:solidFill>
                <a:latin typeface="Calibri" charset="0"/>
              </a:rPr>
              <a:t>CSE 1321 Module 6</a:t>
            </a:r>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nSpc>
                <a:spcPct val="100000"/>
              </a:lnSpc>
              <a:spcBef>
                <a:spcPct val="0"/>
              </a:spcBef>
              <a:buFontTx/>
              <a:buNone/>
            </a:pPr>
            <a:fld id="{BAB1B4D6-8755-B240-96D6-91F30BC9DFC0}" type="slidenum">
              <a:rPr lang="en-US" altLang="en-US" sz="900">
                <a:solidFill>
                  <a:srgbClr val="898989"/>
                </a:solidFill>
              </a:rPr>
              <a:pPr>
                <a:lnSpc>
                  <a:spcPct val="100000"/>
                </a:lnSpc>
                <a:spcBef>
                  <a:spcPct val="0"/>
                </a:spcBef>
                <a:buFontTx/>
                <a:buNone/>
              </a:pPr>
              <a:t>31</a:t>
            </a:fld>
            <a:endParaRPr lang="en-US" altLang="en-US" sz="900">
              <a:solidFill>
                <a:srgbClr val="898989"/>
              </a:solidFill>
            </a:endParaRPr>
          </a:p>
        </p:txBody>
      </p:sp>
    </p:spTree>
    <p:extLst>
      <p:ext uri="{BB962C8B-B14F-4D97-AF65-F5344CB8AC3E}">
        <p14:creationId xmlns:p14="http://schemas.microsoft.com/office/powerpoint/2010/main" val="15230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376E9A9-3955-4E7A-B7E3-23036176497B}"/>
              </a:ext>
            </a:extLst>
          </p:cNvPr>
          <p:cNvSpPr>
            <a:spLocks noGrp="1" noChangeArrowheads="1"/>
          </p:cNvSpPr>
          <p:nvPr>
            <p:ph type="title"/>
          </p:nvPr>
        </p:nvSpPr>
        <p:spPr/>
        <p:txBody>
          <a:bodyPr/>
          <a:lstStyle/>
          <a:p>
            <a:r>
              <a:rPr lang="en-US" altLang="en-US" b="1" dirty="0"/>
              <a:t>What it would look like</a:t>
            </a:r>
            <a:br>
              <a:rPr lang="en-US" altLang="en-US" b="1" dirty="0"/>
            </a:br>
            <a:r>
              <a:rPr lang="en-US" altLang="en-US" sz="3200" b="1" dirty="0"/>
              <a:t>(if you could see it)</a:t>
            </a:r>
            <a:endParaRPr lang="en-US" altLang="en-US" b="1" dirty="0"/>
          </a:p>
        </p:txBody>
      </p:sp>
      <p:sp>
        <p:nvSpPr>
          <p:cNvPr id="22531" name="Rectangle 3">
            <a:extLst>
              <a:ext uri="{FF2B5EF4-FFF2-40B4-BE49-F238E27FC236}">
                <a16:creationId xmlns:a16="http://schemas.microsoft.com/office/drawing/2014/main" id="{539B0767-0E50-4F2A-84D2-A6F36A2021A9}"/>
              </a:ext>
            </a:extLst>
          </p:cNvPr>
          <p:cNvSpPr>
            <a:spLocks noGrp="1" noChangeArrowheads="1"/>
          </p:cNvSpPr>
          <p:nvPr>
            <p:ph idx="1"/>
          </p:nvPr>
        </p:nvSpPr>
        <p:spPr>
          <a:xfrm>
            <a:off x="822325" y="1846263"/>
            <a:ext cx="7543800" cy="4402137"/>
          </a:xfrm>
        </p:spPr>
        <p:txBody>
          <a:bodyPr/>
          <a:lstStyle/>
          <a:p>
            <a:pPr marL="0" indent="0">
              <a:lnSpc>
                <a:spcPct val="100000"/>
              </a:lnSpc>
              <a:spcBef>
                <a:spcPts val="0"/>
              </a:spcBef>
              <a:spcAft>
                <a:spcPts val="0"/>
              </a:spcAft>
              <a:buFontTx/>
              <a:buNone/>
            </a:pPr>
            <a:r>
              <a:rPr lang="en-US" altLang="en-US" sz="2400" dirty="0">
                <a:latin typeface="Consolas" charset="0"/>
                <a:ea typeface="Consolas" charset="0"/>
                <a:cs typeface="Consolas" charset="0"/>
              </a:rPr>
              <a:t>CLASS Dog </a:t>
            </a:r>
            <a:br>
              <a:rPr lang="en-US" altLang="en-US" sz="2400" dirty="0">
                <a:latin typeface="Consolas" charset="0"/>
                <a:ea typeface="Consolas" charset="0"/>
                <a:cs typeface="Consolas" charset="0"/>
              </a:rPr>
            </a:br>
            <a:r>
              <a:rPr lang="en-US" altLang="en-US" sz="2400" dirty="0">
                <a:latin typeface="Consolas" charset="0"/>
                <a:ea typeface="Consolas" charset="0"/>
                <a:cs typeface="Consolas" charset="0"/>
              </a:rPr>
              <a:t>BEGIN</a:t>
            </a:r>
          </a:p>
          <a:p>
            <a:pPr marL="0">
              <a:spcBef>
                <a:spcPts val="0"/>
              </a:spcBef>
              <a:spcAft>
                <a:spcPts val="0"/>
              </a:spcAft>
              <a:buFontTx/>
              <a:buNone/>
            </a:pPr>
            <a:r>
              <a:rPr lang="en-US" altLang="en-US" sz="2400" dirty="0">
                <a:latin typeface="Consolas" charset="0"/>
                <a:ea typeface="Consolas" charset="0"/>
                <a:cs typeface="Consolas" charset="0"/>
              </a:rPr>
              <a:t>	</a:t>
            </a:r>
            <a:r>
              <a:rPr lang="en-US" altLang="en-US" sz="2400" dirty="0">
                <a:solidFill>
                  <a:schemeClr val="tx1"/>
                </a:solidFill>
                <a:latin typeface="Consolas" charset="0"/>
                <a:ea typeface="Consolas" charset="0"/>
                <a:cs typeface="Consolas" charset="0"/>
              </a:rPr>
              <a:t>CREATE rabid</a:t>
            </a:r>
          </a:p>
          <a:p>
            <a:pPr marL="0">
              <a:spcBef>
                <a:spcPts val="0"/>
              </a:spcBef>
              <a:spcAft>
                <a:spcPts val="0"/>
              </a:spcAft>
              <a:buFontTx/>
              <a:buNone/>
            </a:pPr>
            <a:r>
              <a:rPr lang="en-US" altLang="en-US" sz="2400" dirty="0">
                <a:solidFill>
                  <a:schemeClr val="tx1"/>
                </a:solidFill>
                <a:latin typeface="Consolas" charset="0"/>
                <a:ea typeface="Consolas" charset="0"/>
                <a:cs typeface="Consolas" charset="0"/>
              </a:rPr>
              <a:t>	CREATE weight</a:t>
            </a:r>
          </a:p>
          <a:p>
            <a:pPr marL="0">
              <a:spcBef>
                <a:spcPts val="0"/>
              </a:spcBef>
              <a:spcAft>
                <a:spcPts val="0"/>
              </a:spcAft>
              <a:buFontTx/>
              <a:buNone/>
            </a:pPr>
            <a:r>
              <a:rPr lang="en-US" altLang="en-US" sz="2400" dirty="0">
                <a:solidFill>
                  <a:schemeClr val="tx1"/>
                </a:solidFill>
                <a:latin typeface="Consolas" charset="0"/>
                <a:ea typeface="Consolas" charset="0"/>
                <a:cs typeface="Consolas" charset="0"/>
              </a:rPr>
              <a:t>	CREATE name</a:t>
            </a:r>
          </a:p>
          <a:p>
            <a:pPr marL="0" indent="0">
              <a:lnSpc>
                <a:spcPct val="100000"/>
              </a:lnSpc>
              <a:spcBef>
                <a:spcPts val="0"/>
              </a:spcBef>
              <a:spcAft>
                <a:spcPts val="0"/>
              </a:spcAft>
              <a:buFontTx/>
              <a:buNone/>
            </a:pPr>
            <a:r>
              <a:rPr lang="en-US" altLang="en-US" sz="2400" dirty="0">
                <a:latin typeface="Consolas" charset="0"/>
                <a:ea typeface="Consolas" charset="0"/>
                <a:cs typeface="Consolas" charset="0"/>
              </a:rPr>
              <a:t>	</a:t>
            </a:r>
            <a:r>
              <a:rPr lang="en-US" altLang="en-US" sz="2400" dirty="0">
                <a:solidFill>
                  <a:srgbClr val="4E8F00"/>
                </a:solidFill>
                <a:latin typeface="Consolas" charset="0"/>
                <a:ea typeface="Consolas" charset="0"/>
                <a:cs typeface="Consolas" charset="0"/>
              </a:rPr>
              <a:t>// It’s INVISIBLE!</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CONSTRUCTOR Dog ( ) </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rabid </a:t>
            </a:r>
            <a:r>
              <a:rPr lang="en-US" sz="2400" dirty="0">
                <a:solidFill>
                  <a:schemeClr val="tx1"/>
                </a:solidFill>
                <a:latin typeface="Consolas" charset="0"/>
                <a:ea typeface="Consolas" charset="0"/>
                <a:cs typeface="Consolas" charset="0"/>
              </a:rPr>
              <a:t>←</a:t>
            </a:r>
            <a:r>
              <a:rPr lang="en-US" altLang="en-US" sz="2400" dirty="0">
                <a:solidFill>
                  <a:schemeClr val="tx1"/>
                </a:solidFill>
                <a:latin typeface="Consolas" charset="0"/>
                <a:ea typeface="Consolas" charset="0"/>
                <a:cs typeface="Consolas" charset="0"/>
              </a:rPr>
              <a:t> false</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weight </a:t>
            </a:r>
            <a:r>
              <a:rPr lang="en-US" sz="2400" dirty="0">
                <a:solidFill>
                  <a:schemeClr val="tx1"/>
                </a:solidFill>
                <a:latin typeface="Consolas" charset="0"/>
                <a:ea typeface="Consolas" charset="0"/>
                <a:cs typeface="Consolas" charset="0"/>
              </a:rPr>
              <a:t>←</a:t>
            </a:r>
            <a:r>
              <a:rPr lang="en-US" altLang="en-US" sz="2400" dirty="0">
                <a:solidFill>
                  <a:schemeClr val="tx1"/>
                </a:solidFill>
                <a:latin typeface="Consolas" charset="0"/>
                <a:ea typeface="Consolas" charset="0"/>
                <a:cs typeface="Consolas" charset="0"/>
              </a:rPr>
              <a:t> 0</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name </a:t>
            </a:r>
            <a:r>
              <a:rPr lang="en-US" sz="2400" dirty="0">
                <a:solidFill>
                  <a:schemeClr val="tx1"/>
                </a:solidFill>
                <a:latin typeface="Consolas" charset="0"/>
                <a:ea typeface="Consolas" charset="0"/>
                <a:cs typeface="Consolas" charset="0"/>
              </a:rPr>
              <a:t>←</a:t>
            </a:r>
            <a:r>
              <a:rPr lang="en-US" altLang="en-US" sz="2400" dirty="0">
                <a:solidFill>
                  <a:schemeClr val="tx1"/>
                </a:solidFill>
                <a:latin typeface="Consolas" charset="0"/>
                <a:ea typeface="Consolas" charset="0"/>
                <a:cs typeface="Consolas" charset="0"/>
              </a:rPr>
              <a:t> NULL</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	END CONSTRUCTOR</a:t>
            </a:r>
          </a:p>
          <a:p>
            <a:pPr marL="0" indent="0">
              <a:lnSpc>
                <a:spcPct val="100000"/>
              </a:lnSpc>
              <a:spcBef>
                <a:spcPts val="0"/>
              </a:spcBef>
              <a:spcAft>
                <a:spcPts val="0"/>
              </a:spcAft>
              <a:buFontTx/>
              <a:buNone/>
            </a:pPr>
            <a:r>
              <a:rPr lang="en-US" altLang="en-US" sz="2400" dirty="0">
                <a:solidFill>
                  <a:schemeClr val="tx1"/>
                </a:solidFill>
                <a:latin typeface="Consolas" charset="0"/>
                <a:ea typeface="Consolas" charset="0"/>
                <a:cs typeface="Consolas" charset="0"/>
              </a:rPr>
              <a:t>END CLASS</a:t>
            </a:r>
            <a:endParaRPr lang="en-US" altLang="en-US" dirty="0">
              <a:solidFill>
                <a:schemeClr val="tx1"/>
              </a:solidFill>
              <a:latin typeface="Consolas" charset="0"/>
              <a:ea typeface="Consolas" charset="0"/>
              <a:cs typeface="Consolas" charset="0"/>
            </a:endParaRPr>
          </a:p>
        </p:txBody>
      </p:sp>
      <p:sp>
        <p:nvSpPr>
          <p:cNvPr id="6" name="Rectangle 5" title="Pseudo code logo">
            <a:extLst>
              <a:ext uri="{FF2B5EF4-FFF2-40B4-BE49-F238E27FC236}">
                <a16:creationId xmlns:a16="http://schemas.microsoft.com/office/drawing/2014/main" id="{266DBC5A-801D-0C4A-832D-12F0B78F9B64}"/>
              </a:ext>
            </a:extLst>
          </p:cNvPr>
          <p:cNvSpPr/>
          <p:nvPr/>
        </p:nvSpPr>
        <p:spPr>
          <a:xfrm>
            <a:off x="7543800" y="480060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6113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nvSpPr>
        <p:spPr>
          <a:xfrm>
            <a:off x="609600" y="6324600"/>
            <a:ext cx="2057400" cy="365125"/>
          </a:xfrm>
          <a:prstGeom prst="rect">
            <a:avLst/>
          </a:prstGeom>
          <a:noFill/>
        </p:spPr>
        <p:txBody>
          <a:bodyPr anchor="ctr"/>
          <a:lstStyle/>
          <a:p>
            <a:pPr eaLnBrk="1" fontAlgn="auto" hangingPunct="1">
              <a:spcBef>
                <a:spcPts val="0"/>
              </a:spcBef>
              <a:spcAft>
                <a:spcPts val="0"/>
              </a:spcAft>
              <a:defRPr/>
            </a:pPr>
            <a:fld id="{00BC54BB-66C3-48E1-B0EE-6D6190BFD002}" type="datetime1">
              <a:rPr lang="en-US" sz="900">
                <a:solidFill>
                  <a:schemeClr val="tx1">
                    <a:tint val="75000"/>
                  </a:schemeClr>
                </a:solidFill>
                <a:latin typeface="+mn-lt"/>
                <a:ea typeface="+mn-ea"/>
                <a:cs typeface="+mn-cs"/>
              </a:rPr>
              <a:pPr eaLnBrk="1" fontAlgn="auto" hangingPunct="1">
                <a:spcBef>
                  <a:spcPts val="0"/>
                </a:spcBef>
                <a:spcAft>
                  <a:spcPts val="0"/>
                </a:spcAft>
                <a:defRPr/>
              </a:pPr>
              <a:t>8/19/20</a:t>
            </a:fld>
            <a:endParaRPr lang="en-US" sz="900" dirty="0">
              <a:solidFill>
                <a:schemeClr val="tx1">
                  <a:tint val="75000"/>
                </a:schemeClr>
              </a:solidFill>
              <a:latin typeface="+mn-lt"/>
              <a:ea typeface="+mn-ea"/>
              <a:cs typeface="+mn-cs"/>
            </a:endParaRPr>
          </a:p>
        </p:txBody>
      </p:sp>
      <p:sp>
        <p:nvSpPr>
          <p:cNvPr id="10245" name="Footer Placeholder 4"/>
          <p:cNvSpPr txBox="1">
            <a:spLocks noGrp="1"/>
          </p:cNvSpPr>
          <p:nvPr/>
        </p:nvSpPr>
        <p:spPr bwMode="auto">
          <a:xfrm>
            <a:off x="3009900" y="632460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0246" name="Slide Number Placeholder 5"/>
          <p:cNvSpPr txBox="1">
            <a:spLocks noGrp="1"/>
          </p:cNvSpPr>
          <p:nvPr/>
        </p:nvSpPr>
        <p:spPr bwMode="auto">
          <a:xfrm>
            <a:off x="645795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9630879E-0823-0F4D-9284-ABE9ACD3B56C}" type="slidenum">
              <a:rPr lang="en-US" altLang="en-US" sz="900">
                <a:solidFill>
                  <a:srgbClr val="898989"/>
                </a:solidFill>
                <a:latin typeface="Calibri" charset="0"/>
              </a:rPr>
              <a:pPr algn="r" eaLnBrk="1" hangingPunct="1"/>
              <a:t>5</a:t>
            </a:fld>
            <a:endParaRPr lang="en-US" altLang="en-US" sz="900">
              <a:solidFill>
                <a:srgbClr val="898989"/>
              </a:solidFill>
              <a:latin typeface="Calibri" charset="0"/>
            </a:endParaRPr>
          </a:p>
        </p:txBody>
      </p:sp>
      <p:sp>
        <p:nvSpPr>
          <p:cNvPr id="3" name="Title 2"/>
          <p:cNvSpPr>
            <a:spLocks noGrp="1"/>
          </p:cNvSpPr>
          <p:nvPr>
            <p:ph type="title"/>
          </p:nvPr>
        </p:nvSpPr>
        <p:spPr/>
        <p:txBody>
          <a:bodyPr>
            <a:normAutofit/>
          </a:bodyPr>
          <a:lstStyle/>
          <a:p>
            <a:r>
              <a:rPr lang="en-US" b="1" dirty="0">
                <a:cs typeface="Arial"/>
              </a:rPr>
              <a:t>Multip</a:t>
            </a:r>
            <a:r>
              <a:rPr lang="en-US" b="1" spc="10" dirty="0">
                <a:cs typeface="Arial"/>
              </a:rPr>
              <a:t>l</a:t>
            </a:r>
            <a:r>
              <a:rPr lang="en-US" b="1" dirty="0">
                <a:cs typeface="Arial"/>
              </a:rPr>
              <a:t>e</a:t>
            </a:r>
            <a:r>
              <a:rPr lang="en-US" b="1" spc="-15" dirty="0">
                <a:cs typeface="Arial"/>
              </a:rPr>
              <a:t> </a:t>
            </a:r>
            <a:r>
              <a:rPr lang="en-US" b="1" dirty="0">
                <a:cs typeface="Arial"/>
              </a:rPr>
              <a:t>Constructors (a.k.a. overload</a:t>
            </a:r>
            <a:r>
              <a:rPr lang="en-US" b="1" spc="10" dirty="0">
                <a:cs typeface="Arial"/>
              </a:rPr>
              <a:t>i</a:t>
            </a:r>
            <a:r>
              <a:rPr lang="en-US" b="1" dirty="0">
                <a:cs typeface="Arial"/>
              </a:rPr>
              <a:t>ng)</a:t>
            </a:r>
            <a:endParaRPr lang="en-US" b="1" dirty="0"/>
          </a:p>
        </p:txBody>
      </p:sp>
      <p:sp>
        <p:nvSpPr>
          <p:cNvPr id="5" name="Content Placeholder 4"/>
          <p:cNvSpPr>
            <a:spLocks noGrp="1"/>
          </p:cNvSpPr>
          <p:nvPr>
            <p:ph idx="1"/>
          </p:nvPr>
        </p:nvSpPr>
        <p:spPr/>
        <p:txBody>
          <a:bodyPr/>
          <a:lstStyle/>
          <a:p>
            <a:pPr eaLnBrk="1" hangingPunct="1">
              <a:buFont typeface="Arial" charset="0"/>
              <a:buChar char="•"/>
            </a:pPr>
            <a:r>
              <a:rPr lang="en-US" altLang="en-US" sz="2400" dirty="0"/>
              <a:t> We can have more than one constructor</a:t>
            </a:r>
          </a:p>
          <a:p>
            <a:pPr eaLnBrk="1" hangingPunct="1">
              <a:buFont typeface="Arial" charset="0"/>
              <a:buChar char="•"/>
            </a:pPr>
            <a:r>
              <a:rPr lang="en-US" altLang="en-US" sz="2400" dirty="0"/>
              <a:t> Remember, constructors are used to initialize our objects</a:t>
            </a:r>
          </a:p>
          <a:p>
            <a:pPr eaLnBrk="1" hangingPunct="1">
              <a:lnSpc>
                <a:spcPts val="750"/>
              </a:lnSpc>
              <a:spcBef>
                <a:spcPts val="13"/>
              </a:spcBef>
            </a:pPr>
            <a:endParaRPr lang="en-US" altLang="en-US" sz="2400" dirty="0">
              <a:latin typeface="Calibri" charset="0"/>
            </a:endParaRPr>
          </a:p>
          <a:p>
            <a:pPr eaLnBrk="1" hangingPunct="1">
              <a:buFont typeface="Arial" charset="0"/>
              <a:buChar char="•"/>
            </a:pPr>
            <a:r>
              <a:rPr lang="en-US" altLang="en-US" sz="2400" dirty="0"/>
              <a:t> We can use parameters with the constructor to customize the initialization</a:t>
            </a:r>
          </a:p>
          <a:p>
            <a:pPr eaLnBrk="1" hangingPunct="1">
              <a:lnSpc>
                <a:spcPts val="750"/>
              </a:lnSpc>
              <a:spcBef>
                <a:spcPts val="13"/>
              </a:spcBef>
            </a:pPr>
            <a:endParaRPr lang="en-US" altLang="en-US" sz="2400" dirty="0">
              <a:latin typeface="Calibri" charset="0"/>
            </a:endParaRPr>
          </a:p>
          <a:p>
            <a:pPr eaLnBrk="1" hangingPunct="1">
              <a:buFont typeface="Arial" charset="0"/>
              <a:buChar char="•"/>
            </a:pPr>
            <a:r>
              <a:rPr lang="en-US" altLang="en-US" sz="2400" dirty="0"/>
              <a:t> Sometimes we have more or less data to use in the customization</a:t>
            </a:r>
          </a:p>
          <a:p>
            <a:pPr eaLnBrk="1" hangingPunct="1">
              <a:lnSpc>
                <a:spcPts val="750"/>
              </a:lnSpc>
              <a:spcBef>
                <a:spcPts val="25"/>
              </a:spcBef>
              <a:buFont typeface="Arial" charset="0"/>
              <a:buChar char="•"/>
            </a:pPr>
            <a:endParaRPr lang="en-US" altLang="en-US" sz="2400" dirty="0">
              <a:latin typeface="Calibri" charset="0"/>
            </a:endParaRPr>
          </a:p>
          <a:p>
            <a:pPr eaLnBrk="1" hangingPunct="1">
              <a:buFont typeface="Arial" charset="0"/>
              <a:buChar char="•"/>
            </a:pPr>
            <a:r>
              <a:rPr lang="en-US" altLang="en-US" sz="2400" dirty="0"/>
              <a:t> We’d like to be able to pass in only what we know</a:t>
            </a:r>
          </a:p>
          <a:p>
            <a:endParaRPr lang="en-US" sz="2400" dirty="0"/>
          </a:p>
        </p:txBody>
      </p:sp>
    </p:spTree>
    <p:extLst>
      <p:ext uri="{BB962C8B-B14F-4D97-AF65-F5344CB8AC3E}">
        <p14:creationId xmlns:p14="http://schemas.microsoft.com/office/powerpoint/2010/main" val="433730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2"/>
          <p:cNvSpPr>
            <a:spLocks noGrp="1"/>
          </p:cNvSpPr>
          <p:nvPr>
            <p:ph type="title"/>
          </p:nvPr>
        </p:nvSpPr>
        <p:spPr/>
        <p:txBody>
          <a:bodyPr lIns="0" tIns="0" rIns="0" bIns="0">
            <a:normAutofit/>
          </a:bodyPr>
          <a:lstStyle/>
          <a:p>
            <a:pPr marL="12700" eaLnBrk="1" hangingPunct="1">
              <a:lnSpc>
                <a:spcPts val="5238"/>
              </a:lnSpc>
            </a:pPr>
            <a:r>
              <a:rPr lang="en-US" altLang="en-US" b="1" dirty="0">
                <a:ea typeface="Arial" charset="0"/>
                <a:cs typeface="Arial" charset="0"/>
              </a:rPr>
              <a:t>Implementation</a:t>
            </a:r>
          </a:p>
        </p:txBody>
      </p:sp>
      <p:sp>
        <p:nvSpPr>
          <p:cNvPr id="2" name="Content Placeholder 1"/>
          <p:cNvSpPr>
            <a:spLocks noGrp="1"/>
          </p:cNvSpPr>
          <p:nvPr>
            <p:ph idx="1"/>
          </p:nvPr>
        </p:nvSpPr>
        <p:spPr/>
        <p:txBody>
          <a:bodyPr/>
          <a:lstStyle/>
          <a:p>
            <a:pPr eaLnBrk="1" hangingPunct="1">
              <a:buFont typeface="Arial" charset="0"/>
              <a:buChar char="•"/>
            </a:pPr>
            <a:r>
              <a:rPr lang="en-US" altLang="en-US" sz="3200" dirty="0">
                <a:latin typeface="Calibri" charset="0"/>
              </a:rPr>
              <a:t> Overloading the constructor involves using the same method/function name</a:t>
            </a:r>
            <a:br>
              <a:rPr lang="en-US" altLang="en-US" sz="3200" dirty="0">
                <a:latin typeface="Calibri" charset="0"/>
              </a:rPr>
            </a:br>
            <a:endParaRPr lang="en-US" altLang="en-US" sz="3200" dirty="0">
              <a:latin typeface="Calibri" charset="0"/>
            </a:endParaRPr>
          </a:p>
          <a:p>
            <a:pPr lvl="1" eaLnBrk="1" hangingPunct="1">
              <a:spcBef>
                <a:spcPts val="350"/>
              </a:spcBef>
              <a:buFont typeface="Arial" charset="0"/>
              <a:buChar char="–"/>
            </a:pPr>
            <a:r>
              <a:rPr lang="en-US" altLang="en-US" sz="2800" dirty="0">
                <a:latin typeface="Calibri" charset="0"/>
              </a:rPr>
              <a:t> Vary the number of parameters; AND/OR</a:t>
            </a:r>
          </a:p>
          <a:p>
            <a:pPr lvl="1" eaLnBrk="1" hangingPunct="1">
              <a:spcBef>
                <a:spcPts val="338"/>
              </a:spcBef>
              <a:buFont typeface="Arial" charset="0"/>
              <a:buChar char="–"/>
            </a:pPr>
            <a:r>
              <a:rPr lang="en-US" altLang="en-US" sz="2800" dirty="0">
                <a:latin typeface="Calibri" charset="0"/>
              </a:rPr>
              <a:t> Vary the type of parameters</a:t>
            </a:r>
          </a:p>
          <a:p>
            <a:pPr lvl="1" eaLnBrk="1" hangingPunct="1">
              <a:lnSpc>
                <a:spcPts val="700"/>
              </a:lnSpc>
              <a:spcBef>
                <a:spcPts val="25"/>
              </a:spcBef>
              <a:buFont typeface="Arial" charset="0"/>
              <a:buChar char="–"/>
            </a:pPr>
            <a:endParaRPr lang="en-US" altLang="en-US" sz="700" dirty="0">
              <a:latin typeface="Calibri" charset="0"/>
            </a:endParaRPr>
          </a:p>
          <a:p>
            <a:endParaRPr lang="en-US" dirty="0"/>
          </a:p>
        </p:txBody>
      </p:sp>
      <p:sp>
        <p:nvSpPr>
          <p:cNvPr id="4" name="Date Placeholder 3"/>
          <p:cNvSpPr txBox="1">
            <a:spLocks noGrp="1"/>
          </p:cNvSpPr>
          <p:nvPr/>
        </p:nvSpPr>
        <p:spPr>
          <a:xfrm>
            <a:off x="609600" y="6324600"/>
            <a:ext cx="2057400" cy="365125"/>
          </a:xfrm>
          <a:prstGeom prst="rect">
            <a:avLst/>
          </a:prstGeom>
          <a:noFill/>
        </p:spPr>
        <p:txBody>
          <a:bodyPr anchor="ctr"/>
          <a:lstStyle/>
          <a:p>
            <a:pPr eaLnBrk="1" fontAlgn="auto" hangingPunct="1">
              <a:spcBef>
                <a:spcPts val="0"/>
              </a:spcBef>
              <a:spcAft>
                <a:spcPts val="0"/>
              </a:spcAft>
              <a:defRPr/>
            </a:pPr>
            <a:fld id="{00BC54BB-66C3-48E1-B0EE-6D6190BFD002}" type="datetime1">
              <a:rPr lang="en-US" sz="900">
                <a:solidFill>
                  <a:schemeClr val="tx1">
                    <a:tint val="75000"/>
                  </a:schemeClr>
                </a:solidFill>
                <a:latin typeface="+mn-lt"/>
                <a:ea typeface="+mn-ea"/>
                <a:cs typeface="+mn-cs"/>
              </a:rPr>
              <a:pPr eaLnBrk="1" fontAlgn="auto" hangingPunct="1">
                <a:spcBef>
                  <a:spcPts val="0"/>
                </a:spcBef>
                <a:spcAft>
                  <a:spcPts val="0"/>
                </a:spcAft>
                <a:defRPr/>
              </a:pPr>
              <a:t>8/19/20</a:t>
            </a:fld>
            <a:endParaRPr lang="en-US" sz="900" dirty="0">
              <a:solidFill>
                <a:schemeClr val="tx1">
                  <a:tint val="75000"/>
                </a:schemeClr>
              </a:solidFill>
              <a:latin typeface="+mn-lt"/>
              <a:ea typeface="+mn-ea"/>
              <a:cs typeface="+mn-cs"/>
            </a:endParaRPr>
          </a:p>
        </p:txBody>
      </p:sp>
      <p:sp>
        <p:nvSpPr>
          <p:cNvPr id="11269" name="Footer Placeholder 4"/>
          <p:cNvSpPr txBox="1">
            <a:spLocks noGrp="1"/>
          </p:cNvSpPr>
          <p:nvPr/>
        </p:nvSpPr>
        <p:spPr bwMode="auto">
          <a:xfrm>
            <a:off x="3009900" y="632460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1270" name="Slide Number Placeholder 5"/>
          <p:cNvSpPr txBox="1">
            <a:spLocks noGrp="1"/>
          </p:cNvSpPr>
          <p:nvPr/>
        </p:nvSpPr>
        <p:spPr bwMode="auto">
          <a:xfrm>
            <a:off x="645795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r" eaLnBrk="1" hangingPunct="1"/>
            <a:fld id="{E827B0E3-CA8A-9243-AD54-04BBCC916C76}" type="slidenum">
              <a:rPr lang="en-US" altLang="en-US" sz="900">
                <a:solidFill>
                  <a:srgbClr val="898989"/>
                </a:solidFill>
                <a:latin typeface="Calibri" charset="0"/>
              </a:rPr>
              <a:pPr algn="r" eaLnBrk="1" hangingPunct="1"/>
              <a:t>6</a:t>
            </a:fld>
            <a:endParaRPr lang="en-US" altLang="en-US" sz="900">
              <a:solidFill>
                <a:srgbClr val="898989"/>
              </a:solidFill>
              <a:latin typeface="Calibri" charset="0"/>
            </a:endParaRPr>
          </a:p>
        </p:txBody>
      </p:sp>
    </p:spTree>
    <p:extLst>
      <p:ext uri="{BB962C8B-B14F-4D97-AF65-F5344CB8AC3E}">
        <p14:creationId xmlns:p14="http://schemas.microsoft.com/office/powerpoint/2010/main" val="115415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5AB251-BC27-C84E-9EB2-34B53C05F44E}"/>
              </a:ext>
            </a:extLst>
          </p:cNvPr>
          <p:cNvSpPr txBox="1"/>
          <p:nvPr/>
        </p:nvSpPr>
        <p:spPr>
          <a:xfrm>
            <a:off x="6421645" y="5257800"/>
            <a:ext cx="2265155" cy="1066800"/>
          </a:xfrm>
          <a:prstGeom prst="rect">
            <a:avLst/>
          </a:prstGeom>
          <a:solidFill>
            <a:schemeClr val="bg1"/>
          </a:solidFill>
        </p:spPr>
        <p:txBody>
          <a:bodyPr wrap="square" rtlCol="0">
            <a:spAutoFit/>
          </a:bodyPr>
          <a:lstStyle/>
          <a:p>
            <a:endParaRPr lang="en-US" dirty="0"/>
          </a:p>
        </p:txBody>
      </p:sp>
      <p:sp>
        <p:nvSpPr>
          <p:cNvPr id="12290" name="Rectangle 2"/>
          <p:cNvSpPr>
            <a:spLocks noGrp="1" noChangeArrowheads="1"/>
          </p:cNvSpPr>
          <p:nvPr>
            <p:ph type="title" idx="4294967295"/>
          </p:nvPr>
        </p:nvSpPr>
        <p:spPr>
          <a:xfrm>
            <a:off x="381000" y="372086"/>
            <a:ext cx="7924800" cy="685800"/>
          </a:xfrm>
        </p:spPr>
        <p:txBody>
          <a:bodyPr/>
          <a:lstStyle/>
          <a:p>
            <a:pPr eaLnBrk="1" hangingPunct="1"/>
            <a:r>
              <a:rPr lang="en-US" altLang="en-US" sz="3600" dirty="0">
                <a:latin typeface="Calibri" charset="0"/>
              </a:rPr>
              <a:t>Another Example: Class Circle</a:t>
            </a:r>
          </a:p>
        </p:txBody>
      </p:sp>
      <p:sp>
        <p:nvSpPr>
          <p:cNvPr id="2" name="Date Placeholder 1"/>
          <p:cNvSpPr txBox="1">
            <a:spLocks noGrp="1"/>
          </p:cNvSpPr>
          <p:nvPr/>
        </p:nvSpPr>
        <p:spPr>
          <a:xfrm>
            <a:off x="628650" y="6356350"/>
            <a:ext cx="2057400" cy="365125"/>
          </a:xfrm>
          <a:prstGeom prst="rect">
            <a:avLst/>
          </a:prstGeom>
          <a:noFill/>
        </p:spPr>
        <p:txBody>
          <a:bodyPr anchor="ctr"/>
          <a:lstStyle/>
          <a:p>
            <a:pPr eaLnBrk="1" fontAlgn="auto" hangingPunct="1">
              <a:spcBef>
                <a:spcPts val="0"/>
              </a:spcBef>
              <a:spcAft>
                <a:spcPts val="0"/>
              </a:spcAft>
              <a:defRPr/>
            </a:pPr>
            <a:fld id="{CBC03208-2355-49FC-BB7B-7C960EDF16DE}" type="datetime1">
              <a:rPr lang="en-US" sz="900">
                <a:solidFill>
                  <a:schemeClr val="tx1">
                    <a:tint val="75000"/>
                  </a:schemeClr>
                </a:solidFill>
                <a:latin typeface="+mn-lt"/>
                <a:ea typeface="+mn-ea"/>
                <a:cs typeface="+mn-cs"/>
              </a:rPr>
              <a:pPr eaLnBrk="1" fontAlgn="auto" hangingPunct="1">
                <a:spcBef>
                  <a:spcPts val="0"/>
                </a:spcBef>
                <a:spcAft>
                  <a:spcPts val="0"/>
                </a:spcAft>
                <a:defRPr/>
              </a:pPr>
              <a:t>8/19/20</a:t>
            </a:fld>
            <a:endParaRPr lang="en-US" sz="900" dirty="0">
              <a:solidFill>
                <a:schemeClr val="tx1">
                  <a:tint val="75000"/>
                </a:schemeClr>
              </a:solidFill>
              <a:latin typeface="+mn-lt"/>
              <a:ea typeface="+mn-ea"/>
              <a:cs typeface="+mn-cs"/>
            </a:endParaRPr>
          </a:p>
        </p:txBody>
      </p:sp>
      <p:sp>
        <p:nvSpPr>
          <p:cNvPr id="12292" name="Footer Placeholder 2"/>
          <p:cNvSpPr txBox="1">
            <a:spLocks noGrp="1"/>
          </p:cNvSpPr>
          <p:nvPr/>
        </p:nvSpPr>
        <p:spPr bwMode="auto">
          <a:xfrm>
            <a:off x="3048000" y="6492875"/>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2293" name="Slide Number Placeholder 3"/>
          <p:cNvSpPr txBox="1">
            <a:spLocks noGrp="1"/>
          </p:cNvSpPr>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fld id="{0ECF2737-B9F6-C941-96A8-BAE332491415}" type="slidenum">
              <a:rPr lang="en-US" altLang="en-US" sz="900">
                <a:solidFill>
                  <a:srgbClr val="898989"/>
                </a:solidFill>
              </a:rPr>
              <a:pPr algn="r" eaLnBrk="1" hangingPunct="1">
                <a:lnSpc>
                  <a:spcPct val="100000"/>
                </a:lnSpc>
                <a:spcBef>
                  <a:spcPct val="0"/>
                </a:spcBef>
                <a:buFontTx/>
                <a:buNone/>
              </a:pPr>
              <a:t>7</a:t>
            </a:fld>
            <a:endParaRPr lang="en-US" altLang="en-US" sz="900">
              <a:solidFill>
                <a:srgbClr val="898989"/>
              </a:solidFill>
            </a:endParaRPr>
          </a:p>
        </p:txBody>
      </p:sp>
      <p:sp>
        <p:nvSpPr>
          <p:cNvPr id="12294" name="Line 27"/>
          <p:cNvSpPr>
            <a:spLocks noChangeShapeType="1"/>
          </p:cNvSpPr>
          <p:nvPr/>
        </p:nvSpPr>
        <p:spPr bwMode="auto">
          <a:xfrm>
            <a:off x="304800" y="3886200"/>
            <a:ext cx="8488363" cy="0"/>
          </a:xfrm>
          <a:prstGeom prst="line">
            <a:avLst/>
          </a:prstGeom>
          <a:noFill/>
          <a:ln w="28575">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296" name="Rectangle 90"/>
          <p:cNvSpPr>
            <a:spLocks noChangeArrowheads="1"/>
          </p:cNvSpPr>
          <p:nvPr/>
        </p:nvSpPr>
        <p:spPr bwMode="auto">
          <a:xfrm>
            <a:off x="7537450" y="4598988"/>
            <a:ext cx="1146175" cy="631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endParaRPr lang="en-US" altLang="en-US"/>
          </a:p>
        </p:txBody>
      </p:sp>
      <p:sp>
        <p:nvSpPr>
          <p:cNvPr id="12297" name="Rectangle 91"/>
          <p:cNvSpPr>
            <a:spLocks noChangeArrowheads="1"/>
          </p:cNvSpPr>
          <p:nvPr/>
        </p:nvSpPr>
        <p:spPr bwMode="auto">
          <a:xfrm>
            <a:off x="7537450" y="4598988"/>
            <a:ext cx="1146175" cy="631825"/>
          </a:xfrm>
          <a:prstGeom prst="rect">
            <a:avLst/>
          </a:prstGeom>
          <a:noFill/>
          <a:ln w="238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endParaRPr lang="en-US" altLang="en-US"/>
          </a:p>
        </p:txBody>
      </p:sp>
      <p:pic>
        <p:nvPicPr>
          <p:cNvPr id="3" name="Picture 2" descr="This image shows an example of another class, namely class Circle, which has a radius variable and two constructors.  The image also has three circle objects that have been instantiated with different values." title="Another Example: class circ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23" y="1344433"/>
            <a:ext cx="7936766" cy="4640253"/>
          </a:xfrm>
          <a:prstGeom prst="rect">
            <a:avLst/>
          </a:prstGeom>
        </p:spPr>
      </p:pic>
    </p:spTree>
    <p:extLst>
      <p:ext uri="{BB962C8B-B14F-4D97-AF65-F5344CB8AC3E}">
        <p14:creationId xmlns:p14="http://schemas.microsoft.com/office/powerpoint/2010/main" val="140608977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2C718E-BE40-704A-BE46-6E7272646429}"/>
              </a:ext>
            </a:extLst>
          </p:cNvPr>
          <p:cNvSpPr txBox="1"/>
          <p:nvPr/>
        </p:nvSpPr>
        <p:spPr>
          <a:xfrm>
            <a:off x="6421645" y="5257800"/>
            <a:ext cx="2265155" cy="1066800"/>
          </a:xfrm>
          <a:prstGeom prst="rect">
            <a:avLst/>
          </a:prstGeom>
          <a:solidFill>
            <a:schemeClr val="bg1"/>
          </a:solidFill>
        </p:spPr>
        <p:txBody>
          <a:bodyPr wrap="square" rtlCol="0">
            <a:spAutoFit/>
          </a:bodyPr>
          <a:lstStyle/>
          <a:p>
            <a:endParaRPr lang="en-US" dirty="0"/>
          </a:p>
        </p:txBody>
      </p:sp>
      <p:sp>
        <p:nvSpPr>
          <p:cNvPr id="13314" name="Rectangle 2"/>
          <p:cNvSpPr>
            <a:spLocks noGrp="1"/>
          </p:cNvSpPr>
          <p:nvPr>
            <p:ph type="ctrTitle" idx="4294967295"/>
          </p:nvPr>
        </p:nvSpPr>
        <p:spPr>
          <a:xfrm>
            <a:off x="228600" y="504527"/>
            <a:ext cx="7772400" cy="612775"/>
          </a:xfrm>
        </p:spPr>
        <p:txBody>
          <a:bodyPr anchor="b"/>
          <a:lstStyle/>
          <a:p>
            <a:pPr algn="ctr"/>
            <a:r>
              <a:rPr lang="en-US" altLang="en-US" sz="3600" dirty="0"/>
              <a:t>Class Circle Pseudocode</a:t>
            </a:r>
          </a:p>
        </p:txBody>
      </p:sp>
      <p:sp>
        <p:nvSpPr>
          <p:cNvPr id="13315" name="Rectangle 3"/>
          <p:cNvSpPr>
            <a:spLocks noGrp="1"/>
          </p:cNvSpPr>
          <p:nvPr>
            <p:ph type="subTitle" idx="4294967295"/>
          </p:nvPr>
        </p:nvSpPr>
        <p:spPr>
          <a:xfrm>
            <a:off x="446778" y="1204912"/>
            <a:ext cx="7848600" cy="5334000"/>
          </a:xfrm>
        </p:spPr>
        <p:txBody>
          <a:bodyPr/>
          <a:lstStyle/>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CLASS Circle</a:t>
            </a:r>
            <a:endParaRPr altLang="en-US" sz="1800" noProof="1">
              <a:solidFill>
                <a:schemeClr val="tx1"/>
              </a:solidFill>
              <a:latin typeface="Consolas" charset="0"/>
              <a:ea typeface="Consolas" charset="0"/>
              <a:cs typeface="Consolas" charset="0"/>
            </a:endParaRPr>
          </a:p>
          <a:p>
            <a:pPr marL="0" indent="0">
              <a:lnSpc>
                <a:spcPct val="100000"/>
              </a:lnSpc>
              <a:spcBef>
                <a:spcPts val="0"/>
              </a:spcBef>
              <a:spcAft>
                <a:spcPts val="0"/>
              </a:spcAft>
              <a:buFont typeface="Arial" charset="0"/>
              <a:buNone/>
            </a:pPr>
            <a:r>
              <a:rPr altLang="en-US" sz="1800" noProof="1">
                <a:solidFill>
                  <a:schemeClr val="tx1"/>
                </a:solidFill>
                <a:latin typeface="Consolas" charset="0"/>
                <a:ea typeface="Consolas" charset="0"/>
                <a:cs typeface="Consolas" charset="0"/>
              </a:rPr>
              <a:t>BEGIN</a:t>
            </a:r>
            <a:endParaRPr lang="en-US" altLang="en-US" sz="1800" dirty="0">
              <a:solidFill>
                <a:schemeClr val="tx1"/>
              </a:solidFill>
              <a:latin typeface="Consolas" charset="0"/>
              <a:ea typeface="Consolas" charset="0"/>
              <a:cs typeface="Consolas" charset="0"/>
            </a:endParaRP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CREATE Radius </a:t>
            </a:r>
            <a:r>
              <a:rPr altLang="en-US" sz="1800" noProof="1">
                <a:solidFill>
                  <a:schemeClr val="tx1"/>
                </a:solidFill>
                <a:latin typeface="Consolas" charset="0"/>
                <a:ea typeface="Consolas" charset="0"/>
                <a:cs typeface="Consolas" charset="0"/>
              </a:rPr>
              <a:t>←</a:t>
            </a:r>
            <a:r>
              <a:rPr lang="en-US" altLang="en-US" sz="1800" dirty="0">
                <a:solidFill>
                  <a:schemeClr val="tx1"/>
                </a:solidFill>
                <a:latin typeface="Consolas" charset="0"/>
                <a:ea typeface="Consolas" charset="0"/>
                <a:cs typeface="Consolas" charset="0"/>
              </a:rPr>
              <a:t> 1.0</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CONSTRUCTOR Circle    //called default constructor</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BEGIN</a:t>
            </a:r>
            <a:br>
              <a:rPr lang="en-US" altLang="en-US" sz="1800" dirty="0">
                <a:solidFill>
                  <a:schemeClr val="tx1"/>
                </a:solidFill>
                <a:latin typeface="Consolas" charset="0"/>
                <a:ea typeface="Consolas" charset="0"/>
                <a:cs typeface="Consolas" charset="0"/>
              </a:rPr>
            </a:br>
            <a:r>
              <a:rPr lang="en-US" altLang="en-US" sz="1800" dirty="0">
                <a:solidFill>
                  <a:schemeClr val="tx1"/>
                </a:solidFill>
                <a:latin typeface="Consolas" charset="0"/>
                <a:ea typeface="Consolas" charset="0"/>
                <a:cs typeface="Consolas" charset="0"/>
              </a:rPr>
              <a:t>      END CONSTRUCTOR</a:t>
            </a:r>
            <a:br>
              <a:rPr lang="en-US" altLang="en-US" sz="1800" dirty="0">
                <a:solidFill>
                  <a:schemeClr val="tx1"/>
                </a:solidFill>
                <a:latin typeface="Consolas" charset="0"/>
                <a:ea typeface="Consolas" charset="0"/>
                <a:cs typeface="Consolas" charset="0"/>
              </a:rPr>
            </a:br>
            <a:endParaRPr lang="en-US" altLang="en-US" sz="1800" dirty="0">
              <a:solidFill>
                <a:schemeClr val="tx1"/>
              </a:solidFill>
              <a:latin typeface="Consolas" charset="0"/>
              <a:ea typeface="Consolas" charset="0"/>
              <a:cs typeface="Consolas" charset="0"/>
            </a:endParaRP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CONSTRUCTOR Circle (</a:t>
            </a:r>
            <a:r>
              <a:rPr lang="en-US" altLang="en-US" sz="1800" dirty="0" err="1">
                <a:solidFill>
                  <a:schemeClr val="tx1"/>
                </a:solidFill>
                <a:latin typeface="Consolas" charset="0"/>
                <a:ea typeface="Consolas" charset="0"/>
                <a:cs typeface="Consolas" charset="0"/>
              </a:rPr>
              <a:t>NewRadius</a:t>
            </a:r>
            <a:r>
              <a:rPr lang="en-US" altLang="en-US" sz="1800" dirty="0">
                <a:solidFill>
                  <a:schemeClr val="tx1"/>
                </a:solidFill>
                <a:latin typeface="Consolas" charset="0"/>
                <a:ea typeface="Consolas" charset="0"/>
                <a:cs typeface="Consolas" charset="0"/>
              </a:rPr>
              <a:t>)    //called constructor</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BEGIN</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Radius </a:t>
            </a:r>
            <a:r>
              <a:rPr altLang="en-US" sz="1800" noProof="1">
                <a:solidFill>
                  <a:schemeClr val="tx1"/>
                </a:solidFill>
                <a:latin typeface="Consolas" charset="0"/>
                <a:ea typeface="Consolas" charset="0"/>
                <a:cs typeface="Consolas" charset="0"/>
              </a:rPr>
              <a:t>←</a:t>
            </a:r>
            <a:r>
              <a:rPr lang="en-US" altLang="en-US" sz="1800" dirty="0">
                <a:solidFill>
                  <a:schemeClr val="tx1"/>
                </a:solidFill>
                <a:latin typeface="Consolas" charset="0"/>
                <a:ea typeface="Consolas" charset="0"/>
                <a:cs typeface="Consolas" charset="0"/>
              </a:rPr>
              <a:t> </a:t>
            </a:r>
            <a:r>
              <a:rPr lang="en-US" altLang="en-US" sz="1800" dirty="0" err="1">
                <a:solidFill>
                  <a:schemeClr val="tx1"/>
                </a:solidFill>
                <a:latin typeface="Consolas" charset="0"/>
                <a:ea typeface="Consolas" charset="0"/>
                <a:cs typeface="Consolas" charset="0"/>
              </a:rPr>
              <a:t>NewRadius</a:t>
            </a:r>
            <a:endParaRPr lang="en-US" altLang="en-US" sz="1800" dirty="0">
              <a:solidFill>
                <a:schemeClr val="tx1"/>
              </a:solidFill>
              <a:latin typeface="Consolas" charset="0"/>
              <a:ea typeface="Consolas" charset="0"/>
              <a:cs typeface="Consolas" charset="0"/>
            </a:endParaRP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END CONSTRUCTOR</a:t>
            </a:r>
            <a:r>
              <a:rPr altLang="en-US" sz="1800" noProof="1">
                <a:solidFill>
                  <a:schemeClr val="tx1"/>
                </a:solidFill>
                <a:latin typeface="Consolas" charset="0"/>
                <a:ea typeface="Consolas" charset="0"/>
                <a:cs typeface="Consolas" charset="0"/>
              </a:rPr>
              <a:t> </a:t>
            </a:r>
            <a:br>
              <a:rPr lang="en-US" altLang="en-US" sz="1800" noProof="1">
                <a:solidFill>
                  <a:schemeClr val="tx1"/>
                </a:solidFill>
                <a:latin typeface="Consolas" charset="0"/>
                <a:ea typeface="Consolas" charset="0"/>
                <a:cs typeface="Consolas" charset="0"/>
              </a:rPr>
            </a:br>
            <a:endParaRPr lang="en-US" altLang="en-US" sz="1800" dirty="0">
              <a:solidFill>
                <a:schemeClr val="tx1"/>
              </a:solidFill>
              <a:latin typeface="Consolas" charset="0"/>
              <a:ea typeface="Consolas" charset="0"/>
              <a:cs typeface="Consolas" charset="0"/>
            </a:endParaRP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METHOD </a:t>
            </a:r>
            <a:r>
              <a:rPr lang="en-US" altLang="en-US" sz="1800" dirty="0" err="1">
                <a:solidFill>
                  <a:schemeClr val="tx1"/>
                </a:solidFill>
                <a:latin typeface="Consolas" charset="0"/>
                <a:ea typeface="Consolas" charset="0"/>
                <a:cs typeface="Consolas" charset="0"/>
              </a:rPr>
              <a:t>getArea</a:t>
            </a:r>
            <a:r>
              <a:rPr lang="en-US" altLang="en-US" sz="1800" dirty="0">
                <a:solidFill>
                  <a:schemeClr val="tx1"/>
                </a:solidFill>
                <a:latin typeface="Consolas" charset="0"/>
                <a:ea typeface="Consolas" charset="0"/>
                <a:cs typeface="Consolas" charset="0"/>
              </a:rPr>
              <a:t> ()    //compute and return circle area</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BEGIN</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RETURN (Radius * Radius * 3.14159)</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      END METHOD</a:t>
            </a:r>
          </a:p>
          <a:p>
            <a:pPr marL="0" indent="0">
              <a:lnSpc>
                <a:spcPct val="100000"/>
              </a:lnSpc>
              <a:spcBef>
                <a:spcPts val="0"/>
              </a:spcBef>
              <a:spcAft>
                <a:spcPts val="0"/>
              </a:spcAft>
              <a:buFont typeface="Arial" charset="0"/>
              <a:buNone/>
            </a:pPr>
            <a:r>
              <a:rPr lang="en-US" altLang="en-US" sz="1800" dirty="0">
                <a:solidFill>
                  <a:schemeClr val="tx1"/>
                </a:solidFill>
                <a:latin typeface="Consolas" charset="0"/>
                <a:ea typeface="Consolas" charset="0"/>
                <a:cs typeface="Consolas" charset="0"/>
              </a:rPr>
              <a:t>END CLASS</a:t>
            </a:r>
          </a:p>
          <a:p>
            <a:pPr marL="0" indent="0">
              <a:lnSpc>
                <a:spcPct val="100000"/>
              </a:lnSpc>
              <a:spcBef>
                <a:spcPts val="0"/>
              </a:spcBef>
              <a:spcAft>
                <a:spcPts val="0"/>
              </a:spcAft>
              <a:buFont typeface="Arial" charset="0"/>
              <a:buNone/>
            </a:pPr>
            <a:endParaRPr lang="en-US" altLang="en-US" sz="1800" dirty="0">
              <a:solidFill>
                <a:schemeClr val="tx1"/>
              </a:solidFill>
              <a:latin typeface="Consolas" charset="0"/>
              <a:ea typeface="Consolas" charset="0"/>
              <a:cs typeface="Consolas" charset="0"/>
            </a:endParaRPr>
          </a:p>
        </p:txBody>
      </p:sp>
      <p:sp>
        <p:nvSpPr>
          <p:cNvPr id="3" name="Date Placeholder 2"/>
          <p:cNvSpPr txBox="1">
            <a:spLocks noGrp="1"/>
          </p:cNvSpPr>
          <p:nvPr/>
        </p:nvSpPr>
        <p:spPr>
          <a:xfrm>
            <a:off x="628650" y="6356350"/>
            <a:ext cx="2057400" cy="365125"/>
          </a:xfrm>
          <a:prstGeom prst="rect">
            <a:avLst/>
          </a:prstGeom>
          <a:noFill/>
        </p:spPr>
        <p:txBody>
          <a:bodyPr anchor="ctr"/>
          <a:lstStyle/>
          <a:p>
            <a:pPr eaLnBrk="1" fontAlgn="auto" hangingPunct="1">
              <a:spcBef>
                <a:spcPts val="0"/>
              </a:spcBef>
              <a:spcAft>
                <a:spcPts val="0"/>
              </a:spcAft>
              <a:defRPr/>
            </a:pPr>
            <a:r>
              <a:rPr lang="en-US" sz="900">
                <a:solidFill>
                  <a:schemeClr val="tx1">
                    <a:tint val="75000"/>
                  </a:schemeClr>
                </a:solidFill>
                <a:latin typeface="+mn-lt"/>
                <a:ea typeface="+mn-ea"/>
                <a:cs typeface="+mn-cs"/>
              </a:rPr>
              <a:t>4/26/2018</a:t>
            </a:r>
          </a:p>
        </p:txBody>
      </p:sp>
      <p:sp>
        <p:nvSpPr>
          <p:cNvPr id="13317" name="Footer Placeholder 2"/>
          <p:cNvSpPr txBox="1">
            <a:spLocks noGrp="1"/>
          </p:cNvSpPr>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altLang="en-US" sz="900">
                <a:solidFill>
                  <a:srgbClr val="898989"/>
                </a:solidFill>
                <a:latin typeface="Calibri" charset="0"/>
              </a:rPr>
              <a:t>CSE 1321 Module 6</a:t>
            </a:r>
          </a:p>
        </p:txBody>
      </p:sp>
      <p:sp>
        <p:nvSpPr>
          <p:cNvPr id="13318" name="Slide Number Placeholder 3"/>
          <p:cNvSpPr txBox="1">
            <a:spLocks noGrp="1"/>
          </p:cNvSpPr>
          <p:nvPr/>
        </p:nvSpPr>
        <p:spPr bwMode="auto">
          <a:xfrm>
            <a:off x="647700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r>
              <a:rPr lang="en-US" altLang="en-US" sz="900">
                <a:solidFill>
                  <a:srgbClr val="898989"/>
                </a:solidFill>
              </a:rPr>
              <a:t>5</a:t>
            </a:r>
          </a:p>
        </p:txBody>
      </p:sp>
      <p:sp>
        <p:nvSpPr>
          <p:cNvPr id="7" name="Rectangle 6" title="Pseudo code logo">
            <a:extLst>
              <a:ext uri="{FF2B5EF4-FFF2-40B4-BE49-F238E27FC236}">
                <a16:creationId xmlns:a16="http://schemas.microsoft.com/office/drawing/2014/main" id="{266DBC5A-801D-0C4A-832D-12F0B78F9B64}"/>
              </a:ext>
            </a:extLst>
          </p:cNvPr>
          <p:cNvSpPr/>
          <p:nvPr/>
        </p:nvSpPr>
        <p:spPr>
          <a:xfrm>
            <a:off x="7554222" y="5226050"/>
            <a:ext cx="1143000" cy="923330"/>
          </a:xfrm>
          <a:prstGeom prst="rect">
            <a:avLst/>
          </a:prstGeom>
          <a:noFill/>
        </p:spPr>
        <p:txBody>
          <a:bodyPr wrap="square">
            <a:spAutoFit/>
          </a:bodyPr>
          <a:lstStyle/>
          <a:p>
            <a:pPr algn="ctr" eaLnBrk="1" hangingPunct="1">
              <a:defRPr/>
            </a:pPr>
            <a:r>
              <a:rPr lang="en-US" sz="5400" b="1" dirty="0">
                <a:ln w="6600">
                  <a:solidFill>
                    <a:schemeClr val="accent2"/>
                  </a:solidFill>
                  <a:prstDash val="solid"/>
                </a:ln>
                <a:solidFill>
                  <a:srgbClr val="FFFFFF"/>
                </a:solidFill>
                <a:effectLst>
                  <a:outerShdw dist="38100" dir="2700000" algn="tl" rotWithShape="0">
                    <a:schemeClr val="accent2"/>
                  </a:outerShdw>
                </a:effectLst>
              </a:rPr>
              <a:t>Ps</a:t>
            </a:r>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47137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normAutofit/>
          </a:bodyPr>
          <a:lstStyle/>
          <a:p>
            <a:r>
              <a:rPr lang="en-US" altLang="en-US" sz="3600" dirty="0"/>
              <a:t>Class Circle</a:t>
            </a:r>
          </a:p>
        </p:txBody>
      </p:sp>
      <p:sp>
        <p:nvSpPr>
          <p:cNvPr id="14339" name="Rectangle 3"/>
          <p:cNvSpPr>
            <a:spLocks noGrp="1"/>
          </p:cNvSpPr>
          <p:nvPr>
            <p:ph idx="1"/>
          </p:nvPr>
        </p:nvSpPr>
        <p:spPr>
          <a:xfrm>
            <a:off x="533400" y="1295400"/>
            <a:ext cx="8237656" cy="4876799"/>
          </a:xfrm>
        </p:spPr>
        <p:txBody>
          <a:bodyPr>
            <a:normAutofit/>
          </a:bodyPr>
          <a:lstStyle/>
          <a:p>
            <a:pPr marL="0" indent="0" algn="l">
              <a:buNone/>
            </a:pPr>
            <a:r>
              <a:rPr lang="en-US" altLang="en-US" sz="2200" dirty="0">
                <a:solidFill>
                  <a:srgbClr val="0432FF"/>
                </a:solidFill>
                <a:latin typeface="Consolas" charset="0"/>
                <a:ea typeface="Consolas" charset="0"/>
                <a:cs typeface="Consolas" charset="0"/>
              </a:rPr>
              <a:t>public class </a:t>
            </a:r>
            <a:r>
              <a:rPr lang="en-US" altLang="en-US" sz="2200" dirty="0">
                <a:latin typeface="Consolas" charset="0"/>
                <a:ea typeface="Consolas" charset="0"/>
                <a:cs typeface="Consolas" charset="0"/>
              </a:rPr>
              <a:t>Circle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a:t>
            </a:r>
            <a:r>
              <a:rPr lang="en-US" altLang="en-US" sz="2200" dirty="0">
                <a:solidFill>
                  <a:srgbClr val="0432FF"/>
                </a:solidFill>
                <a:latin typeface="Consolas" charset="0"/>
                <a:ea typeface="Consolas" charset="0"/>
                <a:cs typeface="Consolas" charset="0"/>
              </a:rPr>
              <a:t>double</a:t>
            </a:r>
            <a:r>
              <a:rPr lang="en-US" altLang="en-US" sz="2200" dirty="0">
                <a:latin typeface="Consolas" charset="0"/>
                <a:ea typeface="Consolas" charset="0"/>
                <a:cs typeface="Consolas" charset="0"/>
              </a:rPr>
              <a:t> radius = 1.0;</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Circle()  				</a:t>
            </a:r>
            <a:r>
              <a:rPr lang="en-US" altLang="en-US" sz="2200" dirty="0">
                <a:solidFill>
                  <a:srgbClr val="4E8F00"/>
                </a:solidFill>
                <a:latin typeface="Consolas" charset="0"/>
                <a:ea typeface="Consolas" charset="0"/>
                <a:cs typeface="Consolas" charset="0"/>
              </a:rPr>
              <a:t>//default constructor</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  </a:t>
            </a:r>
          </a:p>
          <a:p>
            <a:pPr marL="0" indent="0" algn="l">
              <a:buNone/>
            </a:pP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Circle(</a:t>
            </a:r>
            <a:r>
              <a:rPr lang="en-US" altLang="en-US" sz="2200" dirty="0">
                <a:solidFill>
                  <a:srgbClr val="0432FF"/>
                </a:solidFill>
                <a:latin typeface="Consolas" charset="0"/>
                <a:ea typeface="Consolas" charset="0"/>
                <a:cs typeface="Consolas" charset="0"/>
              </a:rPr>
              <a:t>double</a:t>
            </a: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newRadius</a:t>
            </a:r>
            <a:r>
              <a:rPr lang="en-US" altLang="en-US" sz="2200" dirty="0">
                <a:latin typeface="Consolas" charset="0"/>
                <a:ea typeface="Consolas" charset="0"/>
                <a:cs typeface="Consolas" charset="0"/>
              </a:rPr>
              <a:t>) 	</a:t>
            </a:r>
            <a:r>
              <a:rPr lang="en-US" altLang="en-US" sz="2200" dirty="0">
                <a:solidFill>
                  <a:srgbClr val="4E8F00"/>
                </a:solidFill>
                <a:latin typeface="Consolas" charset="0"/>
                <a:ea typeface="Consolas" charset="0"/>
                <a:cs typeface="Consolas" charset="0"/>
              </a:rPr>
              <a:t>//another constructor</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radius = </a:t>
            </a:r>
            <a:r>
              <a:rPr lang="en-US" altLang="en-US" sz="2200" dirty="0" err="1">
                <a:latin typeface="Consolas" charset="0"/>
                <a:ea typeface="Consolas" charset="0"/>
                <a:cs typeface="Consolas" charset="0"/>
              </a:rPr>
              <a:t>newRadius</a:t>
            </a:r>
            <a:r>
              <a:rPr lang="en-US" altLang="en-US" sz="2200" dirty="0">
                <a:latin typeface="Consolas" charset="0"/>
                <a:ea typeface="Consolas" charset="0"/>
                <a:cs typeface="Consolas" charset="0"/>
              </a:rPr>
              <a:t>;</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a:t>
            </a:r>
            <a:r>
              <a:rPr lang="en-US" altLang="en-US" sz="2200" dirty="0">
                <a:solidFill>
                  <a:srgbClr val="0432FF"/>
                </a:solidFill>
                <a:latin typeface="Consolas" charset="0"/>
                <a:ea typeface="Consolas" charset="0"/>
                <a:cs typeface="Consolas" charset="0"/>
              </a:rPr>
              <a:t>public</a:t>
            </a:r>
            <a:r>
              <a:rPr lang="en-US" altLang="en-US" sz="2200" dirty="0">
                <a:latin typeface="Consolas" charset="0"/>
                <a:ea typeface="Consolas" charset="0"/>
                <a:cs typeface="Consolas" charset="0"/>
              </a:rPr>
              <a:t> </a:t>
            </a:r>
            <a:r>
              <a:rPr lang="en-US" altLang="en-US" sz="2200" dirty="0">
                <a:solidFill>
                  <a:srgbClr val="0432FF"/>
                </a:solidFill>
                <a:latin typeface="Consolas" charset="0"/>
                <a:ea typeface="Consolas" charset="0"/>
                <a:cs typeface="Consolas" charset="0"/>
              </a:rPr>
              <a:t>double</a:t>
            </a:r>
            <a:r>
              <a:rPr lang="en-US" altLang="en-US" sz="2200" dirty="0">
                <a:latin typeface="Consolas" charset="0"/>
                <a:ea typeface="Consolas" charset="0"/>
                <a:cs typeface="Consolas" charset="0"/>
              </a:rPr>
              <a:t> </a:t>
            </a:r>
            <a:r>
              <a:rPr lang="en-US" altLang="en-US" sz="2200" dirty="0" err="1">
                <a:latin typeface="Consolas" charset="0"/>
                <a:ea typeface="Consolas" charset="0"/>
                <a:cs typeface="Consolas" charset="0"/>
              </a:rPr>
              <a:t>getArea</a:t>
            </a:r>
            <a:r>
              <a:rPr lang="en-US" altLang="en-US" sz="2200" dirty="0">
                <a:latin typeface="Consolas" charset="0"/>
                <a:ea typeface="Consolas" charset="0"/>
                <a:cs typeface="Consolas" charset="0"/>
              </a:rPr>
              <a:t>()      </a:t>
            </a:r>
            <a:r>
              <a:rPr lang="en-US" altLang="en-US" sz="2200" dirty="0">
                <a:solidFill>
                  <a:srgbClr val="4E8F00"/>
                </a:solidFill>
                <a:latin typeface="Consolas" charset="0"/>
                <a:ea typeface="Consolas" charset="0"/>
                <a:cs typeface="Consolas" charset="0"/>
              </a:rPr>
              <a:t>//calculates area</a:t>
            </a:r>
          </a:p>
          <a:p>
            <a:pPr marL="0" indent="0" algn="l">
              <a:buNone/>
            </a:pPr>
            <a:r>
              <a:rPr lang="en-US" altLang="en-US" sz="2200" dirty="0">
                <a:latin typeface="Consolas" charset="0"/>
                <a:ea typeface="Consolas" charset="0"/>
                <a:cs typeface="Consolas" charset="0"/>
              </a:rPr>
              <a:t>   {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a:t>
            </a:r>
            <a:r>
              <a:rPr lang="en-US" altLang="en-US" sz="2200" dirty="0">
                <a:solidFill>
                  <a:srgbClr val="0432FF"/>
                </a:solidFill>
                <a:latin typeface="Consolas" charset="0"/>
                <a:ea typeface="Consolas" charset="0"/>
                <a:cs typeface="Consolas" charset="0"/>
              </a:rPr>
              <a:t>return</a:t>
            </a:r>
            <a:r>
              <a:rPr lang="en-US" altLang="en-US" sz="2200" dirty="0">
                <a:latin typeface="Consolas" charset="0"/>
                <a:ea typeface="Consolas" charset="0"/>
                <a:cs typeface="Consolas" charset="0"/>
              </a:rPr>
              <a:t> (radius*radius*3.14159);</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   }</a:t>
            </a:r>
            <a:br>
              <a:rPr lang="en-US" altLang="en-US" sz="2200" dirty="0">
                <a:latin typeface="Consolas" charset="0"/>
                <a:ea typeface="Consolas" charset="0"/>
                <a:cs typeface="Consolas" charset="0"/>
              </a:rPr>
            </a:br>
            <a:r>
              <a:rPr lang="en-US" altLang="en-US" sz="2200" dirty="0">
                <a:latin typeface="Consolas" charset="0"/>
                <a:ea typeface="Consolas" charset="0"/>
                <a:cs typeface="Consolas" charset="0"/>
              </a:rPr>
              <a:t>}</a:t>
            </a:r>
          </a:p>
        </p:txBody>
      </p:sp>
      <p:sp>
        <p:nvSpPr>
          <p:cNvPr id="3" name="Date Placeholder 2"/>
          <p:cNvSpPr>
            <a:spLocks noGrp="1"/>
          </p:cNvSpPr>
          <p:nvPr>
            <p:ph type="dt" sz="half" idx="10"/>
          </p:nvPr>
        </p:nvSpPr>
        <p:spPr/>
        <p:txBody>
          <a:bodyPr/>
          <a:lstStyle/>
          <a:p>
            <a:pPr>
              <a:defRPr/>
            </a:pPr>
            <a:r>
              <a:rPr lang="en-US"/>
              <a:t>4/26/2018</a:t>
            </a:r>
          </a:p>
        </p:txBody>
      </p:sp>
      <p:sp>
        <p:nvSpPr>
          <p:cNvPr id="1434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r>
              <a:rPr lang="en-US" altLang="en-US">
                <a:solidFill>
                  <a:srgbClr val="898989"/>
                </a:solidFill>
                <a:latin typeface="Calibri" charset="0"/>
              </a:rPr>
              <a:t>CSE 1321 Module 6</a:t>
            </a:r>
          </a:p>
        </p:txBody>
      </p:sp>
      <p:sp>
        <p:nvSpPr>
          <p:cNvPr id="14342" name="Slide Number Placeholder 3"/>
          <p:cNvSpPr txBox="1">
            <a:spLocks noGrp="1"/>
          </p:cNvSpPr>
          <p:nvPr/>
        </p:nvSpPr>
        <p:spPr bwMode="auto">
          <a:xfrm>
            <a:off x="6553200" y="6324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charset="0"/>
              <a:buChar char="•"/>
              <a:defRPr sz="2100">
                <a:solidFill>
                  <a:schemeClr val="tx1"/>
                </a:solidFill>
                <a:latin typeface="Calibri" charset="0"/>
              </a:defRPr>
            </a:lvl1pPr>
            <a:lvl2pPr marL="742950" indent="-285750">
              <a:lnSpc>
                <a:spcPct val="90000"/>
              </a:lnSpc>
              <a:spcBef>
                <a:spcPts val="375"/>
              </a:spcBef>
              <a:buFont typeface="Arial" charset="0"/>
              <a:buChar char="•"/>
              <a:defRPr>
                <a:solidFill>
                  <a:schemeClr val="tx1"/>
                </a:solidFill>
                <a:latin typeface="Calibri" charset="0"/>
              </a:defRPr>
            </a:lvl2pPr>
            <a:lvl3pPr marL="1143000" indent="-228600">
              <a:lnSpc>
                <a:spcPct val="90000"/>
              </a:lnSpc>
              <a:spcBef>
                <a:spcPts val="375"/>
              </a:spcBef>
              <a:buFont typeface="Arial" charset="0"/>
              <a:buChar char="•"/>
              <a:defRPr sz="1500">
                <a:solidFill>
                  <a:schemeClr val="tx1"/>
                </a:solidFill>
                <a:latin typeface="Calibri" charset="0"/>
              </a:defRPr>
            </a:lvl3pPr>
            <a:lvl4pPr marL="1600200" indent="-228600">
              <a:lnSpc>
                <a:spcPct val="90000"/>
              </a:lnSpc>
              <a:spcBef>
                <a:spcPts val="375"/>
              </a:spcBef>
              <a:buFont typeface="Arial" charset="0"/>
              <a:buChar char="•"/>
              <a:defRPr sz="1300">
                <a:solidFill>
                  <a:schemeClr val="tx1"/>
                </a:solidFill>
                <a:latin typeface="Calibri" charset="0"/>
              </a:defRPr>
            </a:lvl4pPr>
            <a:lvl5pPr marL="2057400" indent="-228600">
              <a:lnSpc>
                <a:spcPct val="90000"/>
              </a:lnSpc>
              <a:spcBef>
                <a:spcPts val="375"/>
              </a:spcBef>
              <a:buFont typeface="Arial" charset="0"/>
              <a:buChar char="•"/>
              <a:defRPr sz="1300">
                <a:solidFill>
                  <a:schemeClr val="tx1"/>
                </a:solidFill>
                <a:latin typeface="Calibri" charset="0"/>
              </a:defRPr>
            </a:lvl5pPr>
            <a:lvl6pPr marL="25146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6pPr>
            <a:lvl7pPr marL="29718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7pPr>
            <a:lvl8pPr marL="34290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8pPr>
            <a:lvl9pPr marL="3886200" indent="-228600" eaLnBrk="0" fontAlgn="base" hangingPunct="0">
              <a:lnSpc>
                <a:spcPct val="90000"/>
              </a:lnSpc>
              <a:spcBef>
                <a:spcPts val="375"/>
              </a:spcBef>
              <a:spcAft>
                <a:spcPct val="0"/>
              </a:spcAft>
              <a:buFont typeface="Arial" charset="0"/>
              <a:buChar char="•"/>
              <a:defRPr sz="1300">
                <a:solidFill>
                  <a:schemeClr val="tx1"/>
                </a:solidFill>
                <a:latin typeface="Calibri" charset="0"/>
              </a:defRPr>
            </a:lvl9pPr>
          </a:lstStyle>
          <a:p>
            <a:pPr algn="r" eaLnBrk="1" hangingPunct="1">
              <a:lnSpc>
                <a:spcPct val="100000"/>
              </a:lnSpc>
              <a:spcBef>
                <a:spcPct val="0"/>
              </a:spcBef>
              <a:buFontTx/>
              <a:buNone/>
            </a:pPr>
            <a:r>
              <a:rPr lang="en-US" altLang="en-US" sz="900">
                <a:solidFill>
                  <a:srgbClr val="898989"/>
                </a:solidFill>
              </a:rPr>
              <a:t>6</a:t>
            </a:r>
          </a:p>
        </p:txBody>
      </p:sp>
      <p:pic>
        <p:nvPicPr>
          <p:cNvPr id="7" name="Picture 10" descr="Java Logo">
            <a:extLst>
              <a:ext uri="{FF2B5EF4-FFF2-40B4-BE49-F238E27FC236}">
                <a16:creationId xmlns:a16="http://schemas.microsoft.com/office/drawing/2014/main" id="{A47EF068-EC08-494E-AA63-7A06A70BA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336928"/>
            <a:ext cx="1074856" cy="10733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 Sharp Logo">
            <a:extLst>
              <a:ext uri="{FF2B5EF4-FFF2-40B4-BE49-F238E27FC236}">
                <a16:creationId xmlns:a16="http://schemas.microsoft.com/office/drawing/2014/main" id="{3A0B6E3C-A598-C844-9BA3-B042B78169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4638" y="455189"/>
            <a:ext cx="994848" cy="955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952465"/>
      </p:ext>
    </p:extLst>
  </p:cSld>
  <p:clrMapOvr>
    <a:masterClrMapping/>
  </p:clrMapOvr>
</p:sld>
</file>

<file path=ppt/theme/theme1.xml><?xml version="1.0" encoding="utf-8"?>
<a:theme xmlns:a="http://schemas.openxmlformats.org/drawingml/2006/main" name="PPT2_16to9">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PPT2_16to9</Template>
  <TotalTime>13163</TotalTime>
  <Words>2117</Words>
  <Application>Microsoft Macintosh PowerPoint</Application>
  <PresentationFormat>On-screen Show (4:3)</PresentationFormat>
  <Paragraphs>369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Consolas</vt:lpstr>
      <vt:lpstr>Menlo</vt:lpstr>
      <vt:lpstr>PPT2_16to9</vt:lpstr>
      <vt:lpstr>Module 7 – Part 2 </vt:lpstr>
      <vt:lpstr>  Topics</vt:lpstr>
      <vt:lpstr>Default Constructors</vt:lpstr>
      <vt:lpstr>What it would look like (if you could see it)</vt:lpstr>
      <vt:lpstr>Multiple Constructors (a.k.a. overloading)</vt:lpstr>
      <vt:lpstr>Implementation</vt:lpstr>
      <vt:lpstr>Another Example: Class Circle</vt:lpstr>
      <vt:lpstr>Class Circle Pseudocode</vt:lpstr>
      <vt:lpstr>Class Circle</vt:lpstr>
      <vt:lpstr>PowerPoint Presentation</vt:lpstr>
      <vt:lpstr>Driver in Pseudocode</vt:lpstr>
      <vt:lpstr>Driver in Java</vt:lpstr>
      <vt:lpstr>Driver in C#</vt:lpstr>
      <vt:lpstr>Driver in C++</vt:lpstr>
      <vt:lpstr>Visibility of Class Content</vt:lpstr>
      <vt:lpstr>Sloppy Definitions</vt:lpstr>
      <vt:lpstr>Implications of public and private (this is a bit hard to understand…)</vt:lpstr>
      <vt:lpstr>General Rules</vt:lpstr>
      <vt:lpstr>Wait!  How do we change private variables?</vt:lpstr>
      <vt:lpstr>Public Doggies (with private lives)</vt:lpstr>
      <vt:lpstr>Main idea</vt:lpstr>
      <vt:lpstr>Accessors/Modifiers</vt:lpstr>
      <vt:lpstr>Example</vt:lpstr>
      <vt:lpstr>Example</vt:lpstr>
      <vt:lpstr>Example</vt:lpstr>
      <vt:lpstr>A common point of confusion</vt:lpstr>
      <vt:lpstr>A point of confusion</vt:lpstr>
      <vt:lpstr>Better</vt:lpstr>
      <vt:lpstr>Last thing: Constructor Chaining</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CSE1301</dc:title>
  <dc:creator>Jon Preston</dc:creator>
  <cp:lastModifiedBy>Jeff Chastine</cp:lastModifiedBy>
  <cp:revision>365</cp:revision>
  <dcterms:created xsi:type="dcterms:W3CDTF">2017-03-19T10:32:05Z</dcterms:created>
  <dcterms:modified xsi:type="dcterms:W3CDTF">2020-08-19T15:09:36Z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2012-04-21T00:00:00Z</vt:filetime>
  </property>
  <property fmtid="{D5CDD505-2E9C-101B-9397-08002B2CF9AE}" pid="3" name="LastSaved">
    <vt:filetime>2017-03-19T00:00:00Z</vt:filetime>
  </property>
</Properties>
</file>