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DB768-1F9B-6182-18CF-D9EF3D769210}" v="82" dt="2023-12-04T00:15:24.239"/>
    <p1510:client id="{7DEA88D0-4CD3-6546-8F4D-0AD16FFA0BA2}" v="788" dt="2023-12-04T20:05:02.893"/>
    <p1510:client id="{C0D9E6B7-A5AB-9093-54A7-4DB4B33EA7F9}" v="12" vWet="13" dt="2023-12-04T20:45:38.4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4635"/>
  </p:normalViewPr>
  <p:slideViewPr>
    <p:cSldViewPr snapToGrid="0">
      <p:cViewPr varScale="1">
        <p:scale>
          <a:sx n="110" d="100"/>
          <a:sy n="110"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7D4FB-E3D8-864A-B11E-7C61B78A417C}" type="datetimeFigureOut">
              <a:rPr lang="en-US" smtClean="0"/>
              <a:t>12/4/23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0CB39-31D4-8240-A93D-E042C45CB725}" type="slidenum">
              <a:rPr lang="en-US" smtClean="0"/>
              <a:t>‹#›</a:t>
            </a:fld>
            <a:endParaRPr lang="en-US"/>
          </a:p>
        </p:txBody>
      </p:sp>
    </p:spTree>
    <p:extLst>
      <p:ext uri="{BB962C8B-B14F-4D97-AF65-F5344CB8AC3E}">
        <p14:creationId xmlns:p14="http://schemas.microsoft.com/office/powerpoint/2010/main" val="2318615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60CB39-31D4-8240-A93D-E042C45CB725}" type="slidenum">
              <a:rPr lang="en-US" smtClean="0"/>
              <a:t>2</a:t>
            </a:fld>
            <a:endParaRPr lang="en-US"/>
          </a:p>
        </p:txBody>
      </p:sp>
    </p:spTree>
    <p:extLst>
      <p:ext uri="{BB962C8B-B14F-4D97-AF65-F5344CB8AC3E}">
        <p14:creationId xmlns:p14="http://schemas.microsoft.com/office/powerpoint/2010/main" val="164813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8183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1423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8475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724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9001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98889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70729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5275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96294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4716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60739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799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913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0247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00047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12/4/23</a:t>
            </a:fld>
            <a:endParaRPr lang="en-US"/>
          </a:p>
        </p:txBody>
      </p:sp>
    </p:spTree>
    <p:extLst>
      <p:ext uri="{BB962C8B-B14F-4D97-AF65-F5344CB8AC3E}">
        <p14:creationId xmlns:p14="http://schemas.microsoft.com/office/powerpoint/2010/main" val="340056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99535793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sle237-lees/IT-4773-Final-Projec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kaggle.com/datasets/borismarjanovic/price-volume-data-for-all-us-stocks-etf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64CF-9C58-4589-FFD0-4ACA7A1BBBAA}"/>
              </a:ext>
            </a:extLst>
          </p:cNvPr>
          <p:cNvSpPr>
            <a:spLocks noGrp="1"/>
          </p:cNvSpPr>
          <p:nvPr>
            <p:ph type="ctrTitle"/>
          </p:nvPr>
        </p:nvSpPr>
        <p:spPr/>
        <p:txBody>
          <a:bodyPr/>
          <a:lstStyle/>
          <a:p>
            <a:r>
              <a:rPr lang="en-US"/>
              <a:t>IT 4773 – Final Project</a:t>
            </a:r>
          </a:p>
        </p:txBody>
      </p:sp>
      <p:sp>
        <p:nvSpPr>
          <p:cNvPr id="3" name="Subtitle 2">
            <a:extLst>
              <a:ext uri="{FF2B5EF4-FFF2-40B4-BE49-F238E27FC236}">
                <a16:creationId xmlns:a16="http://schemas.microsoft.com/office/drawing/2014/main" id="{05A7D6D5-308C-197C-B116-4DFD189F8E77}"/>
              </a:ext>
            </a:extLst>
          </p:cNvPr>
          <p:cNvSpPr>
            <a:spLocks noGrp="1"/>
          </p:cNvSpPr>
          <p:nvPr>
            <p:ph type="subTitle" idx="1"/>
          </p:nvPr>
        </p:nvSpPr>
        <p:spPr/>
        <p:txBody>
          <a:bodyPr/>
          <a:lstStyle/>
          <a:p>
            <a:r>
              <a:rPr lang="en-US"/>
              <a:t>Michael Lees, Olivia Venuti, Daniel Botti </a:t>
            </a:r>
          </a:p>
          <a:p>
            <a:r>
              <a:rPr lang="en-US"/>
              <a:t>000855667, </a:t>
            </a:r>
            <a:r>
              <a:rPr lang="en-US">
                <a:ea typeface="+mn-lt"/>
                <a:cs typeface="+mn-lt"/>
              </a:rPr>
              <a:t>000359137</a:t>
            </a:r>
            <a:r>
              <a:rPr lang="en-US"/>
              <a:t>, 001010341 </a:t>
            </a:r>
          </a:p>
        </p:txBody>
      </p:sp>
    </p:spTree>
    <p:extLst>
      <p:ext uri="{BB962C8B-B14F-4D97-AF65-F5344CB8AC3E}">
        <p14:creationId xmlns:p14="http://schemas.microsoft.com/office/powerpoint/2010/main" val="52923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94CD-601B-B1E2-67D8-7DFC827340F7}"/>
              </a:ext>
            </a:extLst>
          </p:cNvPr>
          <p:cNvSpPr>
            <a:spLocks noGrp="1"/>
          </p:cNvSpPr>
          <p:nvPr>
            <p:ph type="title"/>
          </p:nvPr>
        </p:nvSpPr>
        <p:spPr>
          <a:xfrm>
            <a:off x="1295400" y="669925"/>
            <a:ext cx="4800600" cy="1325563"/>
          </a:xfrm>
        </p:spPr>
        <p:txBody>
          <a:bodyPr anchor="b">
            <a:normAutofit/>
          </a:bodyPr>
          <a:lstStyle/>
          <a:p>
            <a:r>
              <a:rPr lang="en-US" i="0">
                <a:solidFill>
                  <a:schemeClr val="tx1"/>
                </a:solidFill>
                <a:effectLst/>
                <a:latin typeface="Söhne"/>
              </a:rPr>
              <a:t>Introduction to the Codebase</a:t>
            </a:r>
            <a:endParaRPr lang="en-US">
              <a:solidFill>
                <a:schemeClr val="tx1"/>
              </a:solidFill>
            </a:endParaRPr>
          </a:p>
        </p:txBody>
      </p:sp>
      <p:sp>
        <p:nvSpPr>
          <p:cNvPr id="3" name="Content Placeholder 2">
            <a:extLst>
              <a:ext uri="{FF2B5EF4-FFF2-40B4-BE49-F238E27FC236}">
                <a16:creationId xmlns:a16="http://schemas.microsoft.com/office/drawing/2014/main" id="{14FE507B-F89B-E89A-B199-83AA5DE6AFD1}"/>
              </a:ext>
            </a:extLst>
          </p:cNvPr>
          <p:cNvSpPr>
            <a:spLocks noGrp="1"/>
          </p:cNvSpPr>
          <p:nvPr>
            <p:ph idx="1"/>
          </p:nvPr>
        </p:nvSpPr>
        <p:spPr>
          <a:xfrm>
            <a:off x="1295400" y="2288833"/>
            <a:ext cx="4800600" cy="3711571"/>
          </a:xfrm>
        </p:spPr>
        <p:txBody>
          <a:bodyPr vert="horz" lIns="91440" tIns="45720" rIns="91440" bIns="45720" rtlCol="0" anchor="t">
            <a:normAutofit fontScale="85000" lnSpcReduction="10000"/>
          </a:bodyPr>
          <a:lstStyle/>
          <a:p>
            <a:r>
              <a:rPr lang="en-US" sz="1900" dirty="0">
                <a:solidFill>
                  <a:schemeClr val="tx1"/>
                </a:solidFill>
              </a:rPr>
              <a:t>Objective: Forecasting closing prices of stocks using machine learning.</a:t>
            </a:r>
          </a:p>
          <a:p>
            <a:r>
              <a:rPr lang="en-US" sz="1900" dirty="0">
                <a:solidFill>
                  <a:schemeClr val="tx1"/>
                </a:solidFill>
              </a:rPr>
              <a:t>Overview of dataset: US-based companies and ETFs stock price data from prior to 2017.</a:t>
            </a:r>
          </a:p>
          <a:p>
            <a:r>
              <a:rPr lang="en-US" sz="1900" dirty="0">
                <a:solidFill>
                  <a:schemeClr val="tx1"/>
                </a:solidFill>
              </a:rPr>
              <a:t>Key stocks analyzed: </a:t>
            </a:r>
            <a:r>
              <a:rPr lang="en-US" sz="1900" dirty="0" err="1">
                <a:solidFill>
                  <a:schemeClr val="tx1"/>
                </a:solidFill>
              </a:rPr>
              <a:t>Broadwind</a:t>
            </a:r>
            <a:r>
              <a:rPr lang="en-US" sz="1900" dirty="0">
                <a:solidFill>
                  <a:schemeClr val="tx1"/>
                </a:solidFill>
              </a:rPr>
              <a:t> Inc (BWEN), CSI Compressco LP (CCLP), IAC Inc (IAC).</a:t>
            </a:r>
          </a:p>
          <a:p>
            <a:r>
              <a:rPr lang="en-US" sz="1900" dirty="0">
                <a:solidFill>
                  <a:schemeClr val="tx1"/>
                </a:solidFill>
              </a:rPr>
              <a:t>Code for this project can be found in this GitHub repository:</a:t>
            </a:r>
          </a:p>
          <a:p>
            <a:r>
              <a:rPr lang="en-US" sz="1900" dirty="0">
                <a:solidFill>
                  <a:schemeClr val="tx1"/>
                </a:solidFill>
                <a:hlinkClick r:id="rId3"/>
              </a:rPr>
              <a:t>https://github.com/msle237-lees/IT-4773-Final-Project</a:t>
            </a:r>
            <a:endParaRPr lang="en-US" sz="1900" dirty="0">
              <a:solidFill>
                <a:schemeClr val="tx1"/>
              </a:solidFill>
            </a:endParaRPr>
          </a:p>
          <a:p>
            <a:r>
              <a:rPr lang="en-US" sz="1900" dirty="0">
                <a:solidFill>
                  <a:schemeClr val="tx1"/>
                </a:solidFill>
              </a:rPr>
              <a:t>The dataset can be found here:</a:t>
            </a:r>
          </a:p>
          <a:p>
            <a:r>
              <a:rPr lang="en-US" sz="1900" dirty="0">
                <a:solidFill>
                  <a:schemeClr val="tx1"/>
                </a:solidFill>
                <a:hlinkClick r:id="rId4"/>
              </a:rPr>
              <a:t>https://www.kaggle.com/datasets/borismarjanovic/price-volume-data-for-all-us-stocks-etfs</a:t>
            </a:r>
            <a:endParaRPr lang="en-US" sz="1900" dirty="0">
              <a:solidFill>
                <a:schemeClr val="tx1"/>
              </a:solidFill>
            </a:endParaRPr>
          </a:p>
          <a:p>
            <a:endParaRPr lang="en-US" sz="1900" dirty="0">
              <a:solidFill>
                <a:schemeClr val="tx1"/>
              </a:solidFill>
            </a:endParaRPr>
          </a:p>
        </p:txBody>
      </p:sp>
      <p:pic>
        <p:nvPicPr>
          <p:cNvPr id="6" name="Picture 5" descr="A screenshot of a project&#10;&#10;Description automatically generated">
            <a:extLst>
              <a:ext uri="{FF2B5EF4-FFF2-40B4-BE49-F238E27FC236}">
                <a16:creationId xmlns:a16="http://schemas.microsoft.com/office/drawing/2014/main" id="{1E0E6E64-819F-899D-C0C6-4E99762501A1}"/>
              </a:ext>
            </a:extLst>
          </p:cNvPr>
          <p:cNvPicPr>
            <a:picLocks noChangeAspect="1"/>
          </p:cNvPicPr>
          <p:nvPr/>
        </p:nvPicPr>
        <p:blipFill>
          <a:blip r:embed="rId5"/>
          <a:stretch>
            <a:fillRect/>
          </a:stretch>
        </p:blipFill>
        <p:spPr>
          <a:xfrm>
            <a:off x="6289414" y="2105944"/>
            <a:ext cx="5223621" cy="3034300"/>
          </a:xfrm>
          <a:prstGeom prst="rect">
            <a:avLst/>
          </a:prstGeom>
        </p:spPr>
      </p:pic>
    </p:spTree>
    <p:extLst>
      <p:ext uri="{BB962C8B-B14F-4D97-AF65-F5344CB8AC3E}">
        <p14:creationId xmlns:p14="http://schemas.microsoft.com/office/powerpoint/2010/main" val="65926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738A-0B93-6375-5B91-2FB9CED8F634}"/>
              </a:ext>
            </a:extLst>
          </p:cNvPr>
          <p:cNvSpPr>
            <a:spLocks noGrp="1"/>
          </p:cNvSpPr>
          <p:nvPr>
            <p:ph type="title"/>
          </p:nvPr>
        </p:nvSpPr>
        <p:spPr>
          <a:xfrm>
            <a:off x="1295400" y="669925"/>
            <a:ext cx="4800600" cy="1325563"/>
          </a:xfrm>
        </p:spPr>
        <p:txBody>
          <a:bodyPr anchor="b">
            <a:normAutofit/>
          </a:bodyPr>
          <a:lstStyle/>
          <a:p>
            <a:r>
              <a:rPr lang="en-US">
                <a:solidFill>
                  <a:schemeClr val="tx1"/>
                </a:solidFill>
              </a:rPr>
              <a:t>Data Reading and Initial Processing</a:t>
            </a:r>
          </a:p>
        </p:txBody>
      </p:sp>
      <p:sp>
        <p:nvSpPr>
          <p:cNvPr id="3" name="Content Placeholder 2">
            <a:extLst>
              <a:ext uri="{FF2B5EF4-FFF2-40B4-BE49-F238E27FC236}">
                <a16:creationId xmlns:a16="http://schemas.microsoft.com/office/drawing/2014/main" id="{8BBF14DB-F4A1-B494-4BB6-173D920AB53D}"/>
              </a:ext>
            </a:extLst>
          </p:cNvPr>
          <p:cNvSpPr>
            <a:spLocks noGrp="1"/>
          </p:cNvSpPr>
          <p:nvPr>
            <p:ph idx="1"/>
          </p:nvPr>
        </p:nvSpPr>
        <p:spPr>
          <a:xfrm>
            <a:off x="1295400" y="2288833"/>
            <a:ext cx="4800600" cy="3711571"/>
          </a:xfrm>
        </p:spPr>
        <p:txBody>
          <a:bodyPr>
            <a:normAutofit/>
          </a:bodyPr>
          <a:lstStyle/>
          <a:p>
            <a:r>
              <a:rPr lang="en-US" sz="2000">
                <a:solidFill>
                  <a:schemeClr val="tx1"/>
                </a:solidFill>
              </a:rPr>
              <a:t>Description of </a:t>
            </a:r>
            <a:r>
              <a:rPr lang="en-US" sz="2000" err="1">
                <a:solidFill>
                  <a:schemeClr val="tx1"/>
                </a:solidFill>
              </a:rPr>
              <a:t>read_custom_csv</a:t>
            </a:r>
            <a:r>
              <a:rPr lang="en-US" sz="2000">
                <a:solidFill>
                  <a:schemeClr val="tx1"/>
                </a:solidFill>
              </a:rPr>
              <a:t> function: reads CSV files and formats data into pandas </a:t>
            </a:r>
            <a:r>
              <a:rPr lang="en-US" sz="2000" err="1">
                <a:solidFill>
                  <a:schemeClr val="tx1"/>
                </a:solidFill>
              </a:rPr>
              <a:t>dataframes</a:t>
            </a:r>
            <a:endParaRPr lang="en-US" sz="2000">
              <a:solidFill>
                <a:schemeClr val="tx1"/>
              </a:solidFill>
            </a:endParaRPr>
          </a:p>
          <a:p>
            <a:r>
              <a:rPr lang="en-US" sz="2000">
                <a:solidFill>
                  <a:schemeClr val="tx1"/>
                </a:solidFill>
              </a:rPr>
              <a:t>Dataset source: Historical stock data from the csv files provided by the dataset creator.</a:t>
            </a:r>
          </a:p>
          <a:p>
            <a:r>
              <a:rPr lang="en-US" sz="2000">
                <a:solidFill>
                  <a:schemeClr val="tx1"/>
                </a:solidFill>
              </a:rPr>
              <a:t>Initial data visualization: Using </a:t>
            </a:r>
            <a:r>
              <a:rPr lang="en-US" sz="2000" err="1">
                <a:solidFill>
                  <a:schemeClr val="tx1"/>
                </a:solidFill>
              </a:rPr>
              <a:t>plot_raw_data</a:t>
            </a:r>
            <a:r>
              <a:rPr lang="en-US" sz="2000">
                <a:solidFill>
                  <a:schemeClr val="tx1"/>
                </a:solidFill>
              </a:rPr>
              <a:t> to visualize raw stock prices (visible on right).</a:t>
            </a:r>
          </a:p>
          <a:p>
            <a:endParaRPr lang="en-US" sz="2000">
              <a:solidFill>
                <a:schemeClr val="bg1"/>
              </a:solidFill>
            </a:endParaRPr>
          </a:p>
        </p:txBody>
      </p:sp>
      <p:pic>
        <p:nvPicPr>
          <p:cNvPr id="12" name="Picture 11" descr="A graph showing a line&#10;&#10;Description automatically generated">
            <a:extLst>
              <a:ext uri="{FF2B5EF4-FFF2-40B4-BE49-F238E27FC236}">
                <a16:creationId xmlns:a16="http://schemas.microsoft.com/office/drawing/2014/main" id="{9DD2D95B-2460-20DB-B6EC-3814AFD2F981}"/>
              </a:ext>
            </a:extLst>
          </p:cNvPr>
          <p:cNvPicPr>
            <a:picLocks noChangeAspect="1"/>
          </p:cNvPicPr>
          <p:nvPr/>
        </p:nvPicPr>
        <p:blipFill>
          <a:blip r:embed="rId2"/>
          <a:stretch>
            <a:fillRect/>
          </a:stretch>
        </p:blipFill>
        <p:spPr>
          <a:xfrm>
            <a:off x="6427964" y="4610521"/>
            <a:ext cx="4494958" cy="2247479"/>
          </a:xfrm>
          <a:prstGeom prst="rect">
            <a:avLst/>
          </a:prstGeom>
        </p:spPr>
      </p:pic>
      <p:pic>
        <p:nvPicPr>
          <p:cNvPr id="15" name="Picture 14" descr="A graph showing a line graph&#10;&#10;Description automatically generated with medium confidence">
            <a:extLst>
              <a:ext uri="{FF2B5EF4-FFF2-40B4-BE49-F238E27FC236}">
                <a16:creationId xmlns:a16="http://schemas.microsoft.com/office/drawing/2014/main" id="{12197DCD-661A-7EC6-AD3E-39E3D760C11C}"/>
              </a:ext>
            </a:extLst>
          </p:cNvPr>
          <p:cNvPicPr>
            <a:picLocks noChangeAspect="1"/>
          </p:cNvPicPr>
          <p:nvPr/>
        </p:nvPicPr>
        <p:blipFill>
          <a:blip r:embed="rId3"/>
          <a:stretch>
            <a:fillRect/>
          </a:stretch>
        </p:blipFill>
        <p:spPr>
          <a:xfrm>
            <a:off x="6427977" y="2305263"/>
            <a:ext cx="4494949" cy="2247475"/>
          </a:xfrm>
          <a:prstGeom prst="rect">
            <a:avLst/>
          </a:prstGeom>
        </p:spPr>
      </p:pic>
      <p:pic>
        <p:nvPicPr>
          <p:cNvPr id="19" name="Picture 18" descr="A graph showing a line of stock&#10;&#10;Description automatically generated with medium confidence">
            <a:extLst>
              <a:ext uri="{FF2B5EF4-FFF2-40B4-BE49-F238E27FC236}">
                <a16:creationId xmlns:a16="http://schemas.microsoft.com/office/drawing/2014/main" id="{16EDFA2E-4886-58F1-DAEC-C017DB12DB05}"/>
              </a:ext>
            </a:extLst>
          </p:cNvPr>
          <p:cNvPicPr>
            <a:picLocks noChangeAspect="1"/>
          </p:cNvPicPr>
          <p:nvPr/>
        </p:nvPicPr>
        <p:blipFill>
          <a:blip r:embed="rId4"/>
          <a:stretch>
            <a:fillRect/>
          </a:stretch>
        </p:blipFill>
        <p:spPr>
          <a:xfrm>
            <a:off x="6427979" y="0"/>
            <a:ext cx="4494941" cy="2247471"/>
          </a:xfrm>
          <a:prstGeom prst="rect">
            <a:avLst/>
          </a:prstGeom>
        </p:spPr>
      </p:pic>
    </p:spTree>
    <p:extLst>
      <p:ext uri="{BB962C8B-B14F-4D97-AF65-F5344CB8AC3E}">
        <p14:creationId xmlns:p14="http://schemas.microsoft.com/office/powerpoint/2010/main" val="29568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04D6-F7CE-E133-FB48-A58A448F8F0D}"/>
              </a:ext>
            </a:extLst>
          </p:cNvPr>
          <p:cNvSpPr>
            <a:spLocks noGrp="1"/>
          </p:cNvSpPr>
          <p:nvPr>
            <p:ph type="title"/>
          </p:nvPr>
        </p:nvSpPr>
        <p:spPr>
          <a:xfrm>
            <a:off x="1295400" y="669925"/>
            <a:ext cx="4800600" cy="1325563"/>
          </a:xfrm>
        </p:spPr>
        <p:txBody>
          <a:bodyPr anchor="b">
            <a:normAutofit/>
          </a:bodyPr>
          <a:lstStyle/>
          <a:p>
            <a:r>
              <a:rPr lang="en-US">
                <a:solidFill>
                  <a:schemeClr val="tx1"/>
                </a:solidFill>
              </a:rPr>
              <a:t>Enhancing Data with Custom Features</a:t>
            </a:r>
          </a:p>
        </p:txBody>
      </p:sp>
      <p:sp>
        <p:nvSpPr>
          <p:cNvPr id="3" name="Content Placeholder 2">
            <a:extLst>
              <a:ext uri="{FF2B5EF4-FFF2-40B4-BE49-F238E27FC236}">
                <a16:creationId xmlns:a16="http://schemas.microsoft.com/office/drawing/2014/main" id="{10F04639-612D-3542-ED9C-D322F6553984}"/>
              </a:ext>
            </a:extLst>
          </p:cNvPr>
          <p:cNvSpPr>
            <a:spLocks noGrp="1"/>
          </p:cNvSpPr>
          <p:nvPr>
            <p:ph idx="1"/>
          </p:nvPr>
        </p:nvSpPr>
        <p:spPr>
          <a:xfrm>
            <a:off x="1295400" y="2288833"/>
            <a:ext cx="4800600" cy="3711571"/>
          </a:xfrm>
        </p:spPr>
        <p:txBody>
          <a:bodyPr>
            <a:normAutofit/>
          </a:bodyPr>
          <a:lstStyle/>
          <a:p>
            <a:r>
              <a:rPr lang="en-US" sz="2000">
                <a:solidFill>
                  <a:schemeClr val="tx1"/>
                </a:solidFill>
              </a:rPr>
              <a:t>Explanation of </a:t>
            </a:r>
            <a:r>
              <a:rPr lang="en-US" sz="2000" err="1">
                <a:solidFill>
                  <a:schemeClr val="tx1"/>
                </a:solidFill>
              </a:rPr>
              <a:t>add_custom_features</a:t>
            </a:r>
            <a:r>
              <a:rPr lang="en-US" sz="2000">
                <a:solidFill>
                  <a:schemeClr val="tx1"/>
                </a:solidFill>
              </a:rPr>
              <a:t> function: adds MA5, MA10, and RSI.</a:t>
            </a:r>
          </a:p>
          <a:p>
            <a:r>
              <a:rPr lang="en-US" sz="2000">
                <a:solidFill>
                  <a:schemeClr val="tx1"/>
                </a:solidFill>
              </a:rPr>
              <a:t>Importance of these features in predicting stock prices.</a:t>
            </a:r>
          </a:p>
          <a:p>
            <a:r>
              <a:rPr lang="en-US" sz="2000">
                <a:solidFill>
                  <a:schemeClr val="tx1"/>
                </a:solidFill>
              </a:rPr>
              <a:t>Visualization of enhanced data: Demonstrating added features on stock trends.</a:t>
            </a:r>
          </a:p>
          <a:p>
            <a:endParaRPr lang="en-US" sz="2000">
              <a:solidFill>
                <a:schemeClr val="bg1"/>
              </a:solidFill>
            </a:endParaRPr>
          </a:p>
        </p:txBody>
      </p:sp>
      <p:sp>
        <p:nvSpPr>
          <p:cNvPr id="7" name="TextBox 6">
            <a:extLst>
              <a:ext uri="{FF2B5EF4-FFF2-40B4-BE49-F238E27FC236}">
                <a16:creationId xmlns:a16="http://schemas.microsoft.com/office/drawing/2014/main" id="{E4393717-56B3-B63B-B50E-780D65B9E709}"/>
              </a:ext>
            </a:extLst>
          </p:cNvPr>
          <p:cNvSpPr txBox="1"/>
          <p:nvPr/>
        </p:nvSpPr>
        <p:spPr>
          <a:xfrm>
            <a:off x="7821024" y="3062664"/>
            <a:ext cx="3179154" cy="369332"/>
          </a:xfrm>
          <a:prstGeom prst="rect">
            <a:avLst/>
          </a:prstGeom>
          <a:noFill/>
        </p:spPr>
        <p:txBody>
          <a:bodyPr wrap="square">
            <a:spAutoFit/>
          </a:bodyPr>
          <a:lstStyle/>
          <a:p>
            <a:pPr algn="l"/>
            <a:r>
              <a:rPr lang="en-US" b="0" i="0">
                <a:effectLst/>
                <a:latin typeface="Söhne"/>
              </a:rPr>
              <a:t>Place holder for custom dataset</a:t>
            </a:r>
          </a:p>
        </p:txBody>
      </p:sp>
      <p:pic>
        <p:nvPicPr>
          <p:cNvPr id="8" name="Picture 7" descr="A computer screen with text on it&#10;&#10;Description automatically generated">
            <a:extLst>
              <a:ext uri="{FF2B5EF4-FFF2-40B4-BE49-F238E27FC236}">
                <a16:creationId xmlns:a16="http://schemas.microsoft.com/office/drawing/2014/main" id="{CF225B44-0A32-1158-ADC3-5A1B9D55D9E2}"/>
              </a:ext>
            </a:extLst>
          </p:cNvPr>
          <p:cNvPicPr>
            <a:picLocks noChangeAspect="1"/>
          </p:cNvPicPr>
          <p:nvPr/>
        </p:nvPicPr>
        <p:blipFill>
          <a:blip r:embed="rId2"/>
          <a:stretch>
            <a:fillRect/>
          </a:stretch>
        </p:blipFill>
        <p:spPr>
          <a:xfrm>
            <a:off x="6096000" y="2195286"/>
            <a:ext cx="6096000" cy="2467428"/>
          </a:xfrm>
          <a:prstGeom prst="rect">
            <a:avLst/>
          </a:prstGeom>
        </p:spPr>
      </p:pic>
    </p:spTree>
    <p:extLst>
      <p:ext uri="{BB962C8B-B14F-4D97-AF65-F5344CB8AC3E}">
        <p14:creationId xmlns:p14="http://schemas.microsoft.com/office/powerpoint/2010/main" val="340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CE98-8AFB-BF13-86E8-97372088D030}"/>
              </a:ext>
            </a:extLst>
          </p:cNvPr>
          <p:cNvSpPr>
            <a:spLocks noGrp="1"/>
          </p:cNvSpPr>
          <p:nvPr>
            <p:ph type="title"/>
          </p:nvPr>
        </p:nvSpPr>
        <p:spPr>
          <a:xfrm>
            <a:off x="630935" y="4018137"/>
            <a:ext cx="5071221" cy="2129586"/>
          </a:xfrm>
          <a:noFill/>
        </p:spPr>
        <p:txBody>
          <a:bodyPr anchor="t">
            <a:normAutofit fontScale="90000"/>
          </a:bodyPr>
          <a:lstStyle/>
          <a:p>
            <a:r>
              <a:rPr lang="en-US" sz="4800">
                <a:solidFill>
                  <a:schemeClr val="tx1"/>
                </a:solidFill>
              </a:rPr>
              <a:t>Preparing Data for Model Training</a:t>
            </a:r>
          </a:p>
        </p:txBody>
      </p:sp>
      <p:sp>
        <p:nvSpPr>
          <p:cNvPr id="3" name="Content Placeholder 2">
            <a:extLst>
              <a:ext uri="{FF2B5EF4-FFF2-40B4-BE49-F238E27FC236}">
                <a16:creationId xmlns:a16="http://schemas.microsoft.com/office/drawing/2014/main" id="{0C2302F4-CEFF-0060-AF33-F895BE9E9061}"/>
              </a:ext>
            </a:extLst>
          </p:cNvPr>
          <p:cNvSpPr>
            <a:spLocks noGrp="1"/>
          </p:cNvSpPr>
          <p:nvPr>
            <p:ph idx="1"/>
          </p:nvPr>
        </p:nvSpPr>
        <p:spPr>
          <a:xfrm>
            <a:off x="5925304" y="4018143"/>
            <a:ext cx="5549111" cy="2129599"/>
          </a:xfrm>
          <a:noFill/>
        </p:spPr>
        <p:txBody>
          <a:bodyPr anchor="t">
            <a:normAutofit lnSpcReduction="10000"/>
          </a:bodyPr>
          <a:lstStyle/>
          <a:p>
            <a:r>
              <a:rPr lang="en-US" sz="1800">
                <a:solidFill>
                  <a:schemeClr val="tx1"/>
                </a:solidFill>
              </a:rPr>
              <a:t>Details on </a:t>
            </a:r>
            <a:r>
              <a:rPr lang="en-US" sz="1800" err="1">
                <a:solidFill>
                  <a:schemeClr val="tx1"/>
                </a:solidFill>
              </a:rPr>
              <a:t>prepare_data</a:t>
            </a:r>
            <a:r>
              <a:rPr lang="en-US" sz="1800">
                <a:solidFill>
                  <a:schemeClr val="tx1"/>
                </a:solidFill>
              </a:rPr>
              <a:t> function: splits data into features and target, training and testing sets.</a:t>
            </a:r>
          </a:p>
          <a:p>
            <a:r>
              <a:rPr lang="en-US" sz="1800">
                <a:solidFill>
                  <a:schemeClr val="tx1"/>
                </a:solidFill>
              </a:rPr>
              <a:t>Emphasis on the 'Close' price as the target variable for prediction.</a:t>
            </a:r>
          </a:p>
          <a:p>
            <a:r>
              <a:rPr lang="en-US" sz="1800">
                <a:solidFill>
                  <a:schemeClr val="tx1"/>
                </a:solidFill>
              </a:rPr>
              <a:t>Significance of data splitting in training robust models.</a:t>
            </a:r>
          </a:p>
          <a:p>
            <a:endParaRPr lang="en-US" sz="1800">
              <a:solidFill>
                <a:schemeClr val="bg1"/>
              </a:solidFill>
            </a:endParaRPr>
          </a:p>
        </p:txBody>
      </p:sp>
      <p:pic>
        <p:nvPicPr>
          <p:cNvPr id="7" name="Picture 6" descr="A screen shot of a computer code&#10;&#10;Description automatically generated">
            <a:extLst>
              <a:ext uri="{FF2B5EF4-FFF2-40B4-BE49-F238E27FC236}">
                <a16:creationId xmlns:a16="http://schemas.microsoft.com/office/drawing/2014/main" id="{7612D86F-E8CB-9FE5-BA1A-3553D6E68415}"/>
              </a:ext>
            </a:extLst>
          </p:cNvPr>
          <p:cNvPicPr>
            <a:picLocks noChangeAspect="1"/>
          </p:cNvPicPr>
          <p:nvPr/>
        </p:nvPicPr>
        <p:blipFill>
          <a:blip r:embed="rId2"/>
          <a:stretch>
            <a:fillRect/>
          </a:stretch>
        </p:blipFill>
        <p:spPr>
          <a:xfrm>
            <a:off x="1610378" y="617779"/>
            <a:ext cx="8885026" cy="3265248"/>
          </a:xfrm>
          <a:prstGeom prst="rect">
            <a:avLst/>
          </a:prstGeom>
        </p:spPr>
      </p:pic>
    </p:spTree>
    <p:extLst>
      <p:ext uri="{BB962C8B-B14F-4D97-AF65-F5344CB8AC3E}">
        <p14:creationId xmlns:p14="http://schemas.microsoft.com/office/powerpoint/2010/main" val="97178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p:cTn id="2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E6BC-D65B-F204-3560-FEF2E87AFEEA}"/>
              </a:ext>
            </a:extLst>
          </p:cNvPr>
          <p:cNvSpPr>
            <a:spLocks noGrp="1"/>
          </p:cNvSpPr>
          <p:nvPr>
            <p:ph type="title"/>
          </p:nvPr>
        </p:nvSpPr>
        <p:spPr>
          <a:xfrm>
            <a:off x="675065" y="609600"/>
            <a:ext cx="2930518" cy="1320800"/>
          </a:xfrm>
        </p:spPr>
        <p:txBody>
          <a:bodyPr anchor="ctr">
            <a:normAutofit/>
          </a:bodyPr>
          <a:lstStyle/>
          <a:p>
            <a:pPr>
              <a:lnSpc>
                <a:spcPct val="90000"/>
              </a:lnSpc>
            </a:pPr>
            <a:r>
              <a:rPr lang="en-US" sz="2800"/>
              <a:t>Model Training and Performance Evaluation</a:t>
            </a:r>
          </a:p>
        </p:txBody>
      </p:sp>
      <p:sp>
        <p:nvSpPr>
          <p:cNvPr id="3" name="Content Placeholder 2">
            <a:extLst>
              <a:ext uri="{FF2B5EF4-FFF2-40B4-BE49-F238E27FC236}">
                <a16:creationId xmlns:a16="http://schemas.microsoft.com/office/drawing/2014/main" id="{D1CF8EFD-4B99-649C-0CBA-0FEDAE1FDC83}"/>
              </a:ext>
            </a:extLst>
          </p:cNvPr>
          <p:cNvSpPr>
            <a:spLocks noGrp="1"/>
          </p:cNvSpPr>
          <p:nvPr>
            <p:ph idx="1"/>
          </p:nvPr>
        </p:nvSpPr>
        <p:spPr>
          <a:xfrm>
            <a:off x="671361" y="2160589"/>
            <a:ext cx="3611272" cy="3880773"/>
          </a:xfrm>
        </p:spPr>
        <p:txBody>
          <a:bodyPr>
            <a:normAutofit/>
          </a:bodyPr>
          <a:lstStyle/>
          <a:p>
            <a:pPr>
              <a:lnSpc>
                <a:spcPct val="90000"/>
              </a:lnSpc>
            </a:pPr>
            <a:r>
              <a:rPr lang="en-US" dirty="0"/>
              <a:t>Overview of </a:t>
            </a:r>
            <a:r>
              <a:rPr lang="en-US" dirty="0" err="1"/>
              <a:t>train_evaluate_model</a:t>
            </a:r>
            <a:r>
              <a:rPr lang="en-US" dirty="0"/>
              <a:t> function: trains </a:t>
            </a:r>
            <a:r>
              <a:rPr lang="en-US" dirty="0" err="1"/>
              <a:t>RandomForestRegressor</a:t>
            </a:r>
            <a:r>
              <a:rPr lang="en-US" dirty="0"/>
              <a:t>.</a:t>
            </a:r>
          </a:p>
          <a:p>
            <a:pPr>
              <a:lnSpc>
                <a:spcPct val="90000"/>
              </a:lnSpc>
            </a:pPr>
            <a:r>
              <a:rPr lang="en-US" dirty="0"/>
              <a:t>Use of RMSE for evaluating model performance.</a:t>
            </a:r>
          </a:p>
          <a:p>
            <a:pPr>
              <a:lnSpc>
                <a:spcPct val="90000"/>
              </a:lnSpc>
            </a:pPr>
            <a:r>
              <a:rPr lang="en-US" dirty="0"/>
              <a:t>Discussion on the effectiveness and reliability of the Random Forest model in stock price prediction.</a:t>
            </a:r>
          </a:p>
          <a:p>
            <a:pPr>
              <a:lnSpc>
                <a:spcPct val="90000"/>
              </a:lnSpc>
            </a:pPr>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595ADA3E-117E-7B62-06BE-CAC6EF47B954}"/>
              </a:ext>
            </a:extLst>
          </p:cNvPr>
          <p:cNvPicPr>
            <a:picLocks noChangeAspect="1"/>
          </p:cNvPicPr>
          <p:nvPr/>
        </p:nvPicPr>
        <p:blipFill>
          <a:blip r:embed="rId2"/>
          <a:stretch>
            <a:fillRect/>
          </a:stretch>
        </p:blipFill>
        <p:spPr>
          <a:xfrm>
            <a:off x="5125310" y="629526"/>
            <a:ext cx="5286749" cy="2601747"/>
          </a:xfrm>
          <a:prstGeom prst="rect">
            <a:avLst/>
          </a:prstGeom>
        </p:spPr>
      </p:pic>
      <p:pic>
        <p:nvPicPr>
          <p:cNvPr id="5" name="Picture 4" descr="A computer screen shot of a program&#10;&#10;Description automatically generated">
            <a:extLst>
              <a:ext uri="{FF2B5EF4-FFF2-40B4-BE49-F238E27FC236}">
                <a16:creationId xmlns:a16="http://schemas.microsoft.com/office/drawing/2014/main" id="{2F9CFABF-AB2D-ED50-F50B-75733486C060}"/>
              </a:ext>
            </a:extLst>
          </p:cNvPr>
          <p:cNvPicPr>
            <a:picLocks noChangeAspect="1"/>
          </p:cNvPicPr>
          <p:nvPr/>
        </p:nvPicPr>
        <p:blipFill>
          <a:blip r:embed="rId3"/>
          <a:stretch>
            <a:fillRect/>
          </a:stretch>
        </p:blipFill>
        <p:spPr>
          <a:xfrm>
            <a:off x="5125310" y="3423570"/>
            <a:ext cx="5394045" cy="2804904"/>
          </a:xfrm>
          <a:prstGeom prst="rect">
            <a:avLst/>
          </a:prstGeom>
        </p:spPr>
      </p:pic>
    </p:spTree>
    <p:extLst>
      <p:ext uri="{BB962C8B-B14F-4D97-AF65-F5344CB8AC3E}">
        <p14:creationId xmlns:p14="http://schemas.microsoft.com/office/powerpoint/2010/main" val="198793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115D-5788-2B7E-C754-711A392EFF57}"/>
              </a:ext>
            </a:extLst>
          </p:cNvPr>
          <p:cNvSpPr>
            <a:spLocks noGrp="1"/>
          </p:cNvSpPr>
          <p:nvPr>
            <p:ph type="title"/>
          </p:nvPr>
        </p:nvSpPr>
        <p:spPr>
          <a:xfrm>
            <a:off x="630936" y="630936"/>
            <a:ext cx="4615782" cy="5509815"/>
          </a:xfrm>
          <a:noFill/>
        </p:spPr>
        <p:txBody>
          <a:bodyPr anchor="t">
            <a:normAutofit/>
          </a:bodyPr>
          <a:lstStyle/>
          <a:p>
            <a:r>
              <a:rPr lang="en-US" sz="4800">
                <a:solidFill>
                  <a:schemeClr val="tx1"/>
                </a:solidFill>
              </a:rPr>
              <a:t>Visualization of Training and Validation Data</a:t>
            </a:r>
          </a:p>
        </p:txBody>
      </p:sp>
      <p:sp>
        <p:nvSpPr>
          <p:cNvPr id="3" name="Content Placeholder 2">
            <a:extLst>
              <a:ext uri="{FF2B5EF4-FFF2-40B4-BE49-F238E27FC236}">
                <a16:creationId xmlns:a16="http://schemas.microsoft.com/office/drawing/2014/main" id="{6C4319C0-58E9-5AE1-C6C3-70C8EA9418D6}"/>
              </a:ext>
            </a:extLst>
          </p:cNvPr>
          <p:cNvSpPr>
            <a:spLocks noGrp="1"/>
          </p:cNvSpPr>
          <p:nvPr>
            <p:ph idx="1"/>
          </p:nvPr>
        </p:nvSpPr>
        <p:spPr>
          <a:xfrm>
            <a:off x="5627490" y="630936"/>
            <a:ext cx="5251275" cy="2321430"/>
          </a:xfrm>
          <a:noFill/>
        </p:spPr>
        <p:txBody>
          <a:bodyPr anchor="t">
            <a:normAutofit/>
          </a:bodyPr>
          <a:lstStyle/>
          <a:p>
            <a:r>
              <a:rPr lang="en-US" sz="1800">
                <a:solidFill>
                  <a:schemeClr val="tx1"/>
                </a:solidFill>
              </a:rPr>
              <a:t>Utilization of </a:t>
            </a:r>
            <a:r>
              <a:rPr lang="en-US" sz="1800" err="1">
                <a:solidFill>
                  <a:schemeClr val="tx1"/>
                </a:solidFill>
              </a:rPr>
              <a:t>plot_training_validation_data</a:t>
            </a:r>
            <a:r>
              <a:rPr lang="en-US" sz="1800">
                <a:solidFill>
                  <a:schemeClr val="tx1"/>
                </a:solidFill>
              </a:rPr>
              <a:t> for visual analysis.</a:t>
            </a:r>
          </a:p>
          <a:p>
            <a:r>
              <a:rPr lang="en-US" sz="1800">
                <a:solidFill>
                  <a:schemeClr val="tx1"/>
                </a:solidFill>
              </a:rPr>
              <a:t>Comparative visualization of training and testing datasets.</a:t>
            </a:r>
          </a:p>
          <a:p>
            <a:r>
              <a:rPr lang="en-US" sz="1800">
                <a:solidFill>
                  <a:schemeClr val="tx1"/>
                </a:solidFill>
              </a:rPr>
              <a:t>Insights gained from visual analysis in model training and evaluation.</a:t>
            </a:r>
          </a:p>
          <a:p>
            <a:endParaRPr lang="en-US" sz="1800">
              <a:solidFill>
                <a:schemeClr val="bg1"/>
              </a:solidFill>
            </a:endParaRPr>
          </a:p>
        </p:txBody>
      </p:sp>
      <p:pic>
        <p:nvPicPr>
          <p:cNvPr id="5" name="Picture 4" descr="A screen shot of a computer program&#10;&#10;Description automatically generated">
            <a:extLst>
              <a:ext uri="{FF2B5EF4-FFF2-40B4-BE49-F238E27FC236}">
                <a16:creationId xmlns:a16="http://schemas.microsoft.com/office/drawing/2014/main" id="{5B60869E-65C6-5949-D325-A2DC70995222}"/>
              </a:ext>
            </a:extLst>
          </p:cNvPr>
          <p:cNvPicPr>
            <a:picLocks noChangeAspect="1"/>
          </p:cNvPicPr>
          <p:nvPr/>
        </p:nvPicPr>
        <p:blipFill>
          <a:blip r:embed="rId2"/>
          <a:stretch>
            <a:fillRect/>
          </a:stretch>
        </p:blipFill>
        <p:spPr>
          <a:xfrm>
            <a:off x="5244803" y="3210722"/>
            <a:ext cx="6947197" cy="3647278"/>
          </a:xfrm>
          <a:prstGeom prst="rect">
            <a:avLst/>
          </a:prstGeom>
        </p:spPr>
      </p:pic>
    </p:spTree>
    <p:extLst>
      <p:ext uri="{BB962C8B-B14F-4D97-AF65-F5344CB8AC3E}">
        <p14:creationId xmlns:p14="http://schemas.microsoft.com/office/powerpoint/2010/main" val="35845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39A8-CEC3-6A8A-4162-BF2BC2F450AF}"/>
              </a:ext>
            </a:extLst>
          </p:cNvPr>
          <p:cNvSpPr>
            <a:spLocks noGrp="1"/>
          </p:cNvSpPr>
          <p:nvPr>
            <p:ph type="title"/>
          </p:nvPr>
        </p:nvSpPr>
        <p:spPr>
          <a:xfrm>
            <a:off x="677332" y="609600"/>
            <a:ext cx="5217538" cy="1320800"/>
          </a:xfrm>
        </p:spPr>
        <p:txBody>
          <a:bodyPr>
            <a:normAutofit/>
          </a:bodyPr>
          <a:lstStyle/>
          <a:p>
            <a:r>
              <a:rPr lang="en-US"/>
              <a:t>Concluding Remarks and Key Insights</a:t>
            </a:r>
          </a:p>
        </p:txBody>
      </p:sp>
      <p:sp>
        <p:nvSpPr>
          <p:cNvPr id="24" name="Isosceles Triangle 8">
            <a:extLst>
              <a:ext uri="{FF2B5EF4-FFF2-40B4-BE49-F238E27FC236}">
                <a16:creationId xmlns:a16="http://schemas.microsoft.com/office/drawing/2014/main" id="{1FDCE85B-1271-4B0E-8C29-C029A1BD5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6456F0C-6BCC-A2E4-4D3D-CD5A0DAED639}"/>
              </a:ext>
            </a:extLst>
          </p:cNvPr>
          <p:cNvSpPr>
            <a:spLocks noGrp="1"/>
          </p:cNvSpPr>
          <p:nvPr>
            <p:ph idx="1"/>
          </p:nvPr>
        </p:nvSpPr>
        <p:spPr>
          <a:xfrm>
            <a:off x="683263" y="2160589"/>
            <a:ext cx="5211607" cy="3880773"/>
          </a:xfrm>
        </p:spPr>
        <p:txBody>
          <a:bodyPr>
            <a:normAutofit/>
          </a:bodyPr>
          <a:lstStyle/>
          <a:p>
            <a:pPr>
              <a:lnSpc>
                <a:spcPct val="90000"/>
              </a:lnSpc>
            </a:pPr>
            <a:r>
              <a:rPr lang="en-US"/>
              <a:t>Summary of findings: How well did the models perform?</a:t>
            </a:r>
          </a:p>
          <a:p>
            <a:pPr lvl="1">
              <a:lnSpc>
                <a:spcPct val="90000"/>
              </a:lnSpc>
            </a:pPr>
            <a:r>
              <a:rPr lang="en-US"/>
              <a:t>The model performed exactly as intended, accurately predicting stock market closing prices up to December of 2017.</a:t>
            </a:r>
          </a:p>
          <a:p>
            <a:pPr>
              <a:lnSpc>
                <a:spcPct val="90000"/>
              </a:lnSpc>
            </a:pPr>
            <a:r>
              <a:rPr lang="en-US"/>
              <a:t>Since the dataset only went to December of 2017, we can imply that if the dataset is applied to current stock market trends, we could predict certain outcomes relevant to the stock’s closing price. </a:t>
            </a:r>
          </a:p>
          <a:p>
            <a:pPr>
              <a:lnSpc>
                <a:spcPct val="90000"/>
              </a:lnSpc>
            </a:pPr>
            <a:r>
              <a:rPr lang="en-US"/>
              <a:t>Of course, getting involved in the stock market requires more than only looking at the closing price of a stock, however our model only looks at this certain data type. </a:t>
            </a:r>
          </a:p>
        </p:txBody>
      </p:sp>
      <p:pic>
        <p:nvPicPr>
          <p:cNvPr id="9" name="Picture 8" descr="A graph showing a line of data&#10;&#10;Description automatically generated with medium confidence">
            <a:extLst>
              <a:ext uri="{FF2B5EF4-FFF2-40B4-BE49-F238E27FC236}">
                <a16:creationId xmlns:a16="http://schemas.microsoft.com/office/drawing/2014/main" id="{A7D7AC42-DB92-9358-999E-155951C0417C}"/>
              </a:ext>
            </a:extLst>
          </p:cNvPr>
          <p:cNvPicPr>
            <a:picLocks noChangeAspect="1"/>
          </p:cNvPicPr>
          <p:nvPr/>
        </p:nvPicPr>
        <p:blipFill rotWithShape="1">
          <a:blip r:embed="rId2"/>
          <a:srcRect r="5129"/>
          <a:stretch/>
        </p:blipFill>
        <p:spPr>
          <a:xfrm>
            <a:off x="6096000" y="161723"/>
            <a:ext cx="4205706" cy="2216554"/>
          </a:xfrm>
          <a:prstGeom prst="rect">
            <a:avLst/>
          </a:prstGeom>
        </p:spPr>
      </p:pic>
      <p:pic>
        <p:nvPicPr>
          <p:cNvPr id="11" name="Picture 10" descr="A graph showing the growth of a number of data&#10;&#10;Description automatically generated with medium confidence">
            <a:extLst>
              <a:ext uri="{FF2B5EF4-FFF2-40B4-BE49-F238E27FC236}">
                <a16:creationId xmlns:a16="http://schemas.microsoft.com/office/drawing/2014/main" id="{BF26FED9-B81D-F2D8-1CCD-EC48584BF300}"/>
              </a:ext>
            </a:extLst>
          </p:cNvPr>
          <p:cNvPicPr>
            <a:picLocks noChangeAspect="1"/>
          </p:cNvPicPr>
          <p:nvPr/>
        </p:nvPicPr>
        <p:blipFill rotWithShape="1">
          <a:blip r:embed="rId3"/>
          <a:srcRect r="5129"/>
          <a:stretch/>
        </p:blipFill>
        <p:spPr>
          <a:xfrm>
            <a:off x="6128465" y="2378277"/>
            <a:ext cx="4205706" cy="2216554"/>
          </a:xfrm>
          <a:prstGeom prst="rect">
            <a:avLst/>
          </a:prstGeom>
        </p:spPr>
      </p:pic>
      <p:pic>
        <p:nvPicPr>
          <p:cNvPr id="7" name="Picture 6" descr="A graph with orange and blue lines&#10;&#10;Description automatically generated">
            <a:extLst>
              <a:ext uri="{FF2B5EF4-FFF2-40B4-BE49-F238E27FC236}">
                <a16:creationId xmlns:a16="http://schemas.microsoft.com/office/drawing/2014/main" id="{C737EDB8-A8B9-AD04-7E9C-B1EA73C7465B}"/>
              </a:ext>
            </a:extLst>
          </p:cNvPr>
          <p:cNvPicPr>
            <a:picLocks noChangeAspect="1"/>
          </p:cNvPicPr>
          <p:nvPr/>
        </p:nvPicPr>
        <p:blipFill rotWithShape="1">
          <a:blip r:embed="rId4"/>
          <a:srcRect l="5130"/>
          <a:stretch/>
        </p:blipFill>
        <p:spPr>
          <a:xfrm>
            <a:off x="6128465" y="4594831"/>
            <a:ext cx="4205706" cy="2216554"/>
          </a:xfrm>
          <a:prstGeom prst="rect">
            <a:avLst/>
          </a:prstGeom>
        </p:spPr>
      </p:pic>
    </p:spTree>
    <p:extLst>
      <p:ext uri="{BB962C8B-B14F-4D97-AF65-F5344CB8AC3E}">
        <p14:creationId xmlns:p14="http://schemas.microsoft.com/office/powerpoint/2010/main" val="37562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{04E36A19-6263-474A-8FBB-8221AC1C4C06}tf10001120</Template>
  <TotalTime>69</TotalTime>
  <Words>448</Words>
  <Application>Microsoft Macintosh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Söhne</vt:lpstr>
      <vt:lpstr>Trebuchet MS</vt:lpstr>
      <vt:lpstr>Wingdings 3</vt:lpstr>
      <vt:lpstr>Facet</vt:lpstr>
      <vt:lpstr>IT 4773 – Final Project</vt:lpstr>
      <vt:lpstr>Introduction to the Codebase</vt:lpstr>
      <vt:lpstr>Data Reading and Initial Processing</vt:lpstr>
      <vt:lpstr>Enhancing Data with Custom Features</vt:lpstr>
      <vt:lpstr>Preparing Data for Model Training</vt:lpstr>
      <vt:lpstr>Model Training and Performance Evaluation</vt:lpstr>
      <vt:lpstr>Visualization of Training and Validation Data</vt:lpstr>
      <vt:lpstr>Concluding Remarks and Key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4773 – Final Project</dc:title>
  <dc:creator>Michael Lees</dc:creator>
  <cp:lastModifiedBy>Michael Lees</cp:lastModifiedBy>
  <cp:revision>2</cp:revision>
  <dcterms:created xsi:type="dcterms:W3CDTF">2023-12-02T17:55:49Z</dcterms:created>
  <dcterms:modified xsi:type="dcterms:W3CDTF">2023-12-04T21:48:59Z</dcterms:modified>
</cp:coreProperties>
</file>