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1932" r:id="rId2"/>
    <p:sldId id="1935" r:id="rId3"/>
    <p:sldId id="2010" r:id="rId4"/>
    <p:sldId id="1986" r:id="rId5"/>
    <p:sldId id="2003" r:id="rId6"/>
    <p:sldId id="2004" r:id="rId7"/>
    <p:sldId id="2011" r:id="rId8"/>
    <p:sldId id="2012" r:id="rId9"/>
    <p:sldId id="2006" r:id="rId10"/>
    <p:sldId id="2007" r:id="rId11"/>
    <p:sldId id="2008" r:id="rId12"/>
    <p:sldId id="2009" r:id="rId13"/>
    <p:sldId id="2001" r:id="rId14"/>
  </p:sldIdLst>
  <p:sldSz cx="12192000" cy="6858000"/>
  <p:notesSz cx="7010400" cy="9296400"/>
  <p:defaultTextStyle>
    <a:defPPr>
      <a:defRPr lang="en-US"/>
    </a:defPPr>
    <a:lvl1pPr marL="0" algn="l" defTabSz="457178" rtl="0" eaLnBrk="1" latinLnBrk="0" hangingPunct="1">
      <a:defRPr sz="1900" kern="1200">
        <a:solidFill>
          <a:schemeClr val="tx1"/>
        </a:solidFill>
        <a:latin typeface="+mn-lt"/>
        <a:ea typeface="+mn-ea"/>
        <a:cs typeface="+mn-cs"/>
      </a:defRPr>
    </a:lvl1pPr>
    <a:lvl2pPr marL="457178" algn="l" defTabSz="457178" rtl="0" eaLnBrk="1" latinLnBrk="0" hangingPunct="1">
      <a:defRPr sz="1900" kern="1200">
        <a:solidFill>
          <a:schemeClr val="tx1"/>
        </a:solidFill>
        <a:latin typeface="+mn-lt"/>
        <a:ea typeface="+mn-ea"/>
        <a:cs typeface="+mn-cs"/>
      </a:defRPr>
    </a:lvl2pPr>
    <a:lvl3pPr marL="914354" algn="l" defTabSz="457178" rtl="0" eaLnBrk="1" latinLnBrk="0" hangingPunct="1">
      <a:defRPr sz="1900" kern="1200">
        <a:solidFill>
          <a:schemeClr val="tx1"/>
        </a:solidFill>
        <a:latin typeface="+mn-lt"/>
        <a:ea typeface="+mn-ea"/>
        <a:cs typeface="+mn-cs"/>
      </a:defRPr>
    </a:lvl3pPr>
    <a:lvl4pPr marL="1371532" algn="l" defTabSz="457178" rtl="0" eaLnBrk="1" latinLnBrk="0" hangingPunct="1">
      <a:defRPr sz="1900" kern="1200">
        <a:solidFill>
          <a:schemeClr val="tx1"/>
        </a:solidFill>
        <a:latin typeface="+mn-lt"/>
        <a:ea typeface="+mn-ea"/>
        <a:cs typeface="+mn-cs"/>
      </a:defRPr>
    </a:lvl4pPr>
    <a:lvl5pPr marL="1828709" algn="l" defTabSz="457178" rtl="0" eaLnBrk="1" latinLnBrk="0" hangingPunct="1">
      <a:defRPr sz="1900" kern="1200">
        <a:solidFill>
          <a:schemeClr val="tx1"/>
        </a:solidFill>
        <a:latin typeface="+mn-lt"/>
        <a:ea typeface="+mn-ea"/>
        <a:cs typeface="+mn-cs"/>
      </a:defRPr>
    </a:lvl5pPr>
    <a:lvl6pPr marL="2285886" algn="l" defTabSz="457178" rtl="0" eaLnBrk="1" latinLnBrk="0" hangingPunct="1">
      <a:defRPr sz="1900" kern="1200">
        <a:solidFill>
          <a:schemeClr val="tx1"/>
        </a:solidFill>
        <a:latin typeface="+mn-lt"/>
        <a:ea typeface="+mn-ea"/>
        <a:cs typeface="+mn-cs"/>
      </a:defRPr>
    </a:lvl6pPr>
    <a:lvl7pPr marL="2743062" algn="l" defTabSz="457178" rtl="0" eaLnBrk="1" latinLnBrk="0" hangingPunct="1">
      <a:defRPr sz="1900" kern="1200">
        <a:solidFill>
          <a:schemeClr val="tx1"/>
        </a:solidFill>
        <a:latin typeface="+mn-lt"/>
        <a:ea typeface="+mn-ea"/>
        <a:cs typeface="+mn-cs"/>
      </a:defRPr>
    </a:lvl7pPr>
    <a:lvl8pPr marL="3200240" algn="l" defTabSz="457178" rtl="0" eaLnBrk="1" latinLnBrk="0" hangingPunct="1">
      <a:defRPr sz="1900" kern="1200">
        <a:solidFill>
          <a:schemeClr val="tx1"/>
        </a:solidFill>
        <a:latin typeface="+mn-lt"/>
        <a:ea typeface="+mn-ea"/>
        <a:cs typeface="+mn-cs"/>
      </a:defRPr>
    </a:lvl8pPr>
    <a:lvl9pPr marL="3657418" algn="l" defTabSz="457178"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eqing Liu" initials="XL" lastIdx="34" clrIdx="0">
    <p:extLst/>
  </p:cmAuthor>
  <p:cmAuthor id="2" name="Shang, Jingbo" initials="SJ" lastIdx="4"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8312"/>
    <a:srgbClr val="0000CC"/>
    <a:srgbClr val="0033CC"/>
    <a:srgbClr val="F0CDBC"/>
    <a:srgbClr val="94A088"/>
    <a:srgbClr val="008080"/>
    <a:srgbClr val="BD582C"/>
    <a:srgbClr val="7F7F7F"/>
    <a:srgbClr val="8656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65" autoAdjust="0"/>
    <p:restoredTop sz="77070" autoAdjust="0"/>
  </p:normalViewPr>
  <p:slideViewPr>
    <p:cSldViewPr snapToGrid="0">
      <p:cViewPr>
        <p:scale>
          <a:sx n="75" d="100"/>
          <a:sy n="75" d="100"/>
        </p:scale>
        <p:origin x="1512" y="264"/>
      </p:cViewPr>
      <p:guideLst>
        <p:guide orient="horz" pos="2160"/>
        <p:guide pos="3840"/>
      </p:guideLst>
    </p:cSldViewPr>
  </p:slideViewPr>
  <p:outlineViewPr>
    <p:cViewPr>
      <p:scale>
        <a:sx n="33" d="100"/>
        <a:sy n="33" d="100"/>
      </p:scale>
      <p:origin x="0" y="-8358"/>
    </p:cViewPr>
  </p:outlineViewPr>
  <p:notesTextViewPr>
    <p:cViewPr>
      <p:scale>
        <a:sx n="1" d="1"/>
        <a:sy n="1" d="1"/>
      </p:scale>
      <p:origin x="0" y="0"/>
    </p:cViewPr>
  </p:notesTextViewPr>
  <p:sorterViewPr>
    <p:cViewPr varScale="1">
      <p:scale>
        <a:sx n="1" d="1"/>
        <a:sy n="1" d="1"/>
      </p:scale>
      <p:origin x="0" y="-1668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92"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commentAuthors" Target="commentAuthors.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EE15ABE1-37DB-A043-A3F3-8CEDAD7E6AC2}" type="datetimeFigureOut">
              <a:rPr lang="en-US" smtClean="0"/>
              <a:t>4/12/19</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DEBA5D8D-294E-644D-A6CB-46AA25D5480C}" type="slidenum">
              <a:rPr lang="en-US" smtClean="0"/>
              <a:t>‹#›</a:t>
            </a:fld>
            <a:endParaRPr lang="en-US"/>
          </a:p>
        </p:txBody>
      </p:sp>
    </p:spTree>
    <p:extLst>
      <p:ext uri="{BB962C8B-B14F-4D97-AF65-F5344CB8AC3E}">
        <p14:creationId xmlns:p14="http://schemas.microsoft.com/office/powerpoint/2010/main" val="356048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67" tIns="46584" rIns="93167" bIns="46584"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67" tIns="46584" rIns="93167" bIns="46584" rtlCol="0"/>
          <a:lstStyle>
            <a:lvl1pPr algn="r">
              <a:defRPr sz="1200"/>
            </a:lvl1pPr>
          </a:lstStyle>
          <a:p>
            <a:fld id="{F87AF23C-6CAB-4A6A-B3BC-A88F610E0570}" type="datetimeFigureOut">
              <a:rPr lang="en-US" smtClean="0"/>
              <a:t>4/12/19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7" tIns="46584" rIns="93167" bIns="46584"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7" tIns="46584" rIns="93167" bIns="4658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9"/>
            <a:ext cx="3037840" cy="466433"/>
          </a:xfrm>
          <a:prstGeom prst="rect">
            <a:avLst/>
          </a:prstGeom>
        </p:spPr>
        <p:txBody>
          <a:bodyPr vert="horz" lIns="93167" tIns="46584" rIns="93167" bIns="46584"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9"/>
            <a:ext cx="3037840" cy="466433"/>
          </a:xfrm>
          <a:prstGeom prst="rect">
            <a:avLst/>
          </a:prstGeom>
        </p:spPr>
        <p:txBody>
          <a:bodyPr vert="horz" lIns="93167" tIns="46584" rIns="93167" bIns="46584" rtlCol="0" anchor="b"/>
          <a:lstStyle>
            <a:lvl1pPr algn="r">
              <a:defRPr sz="1200"/>
            </a:lvl1pPr>
          </a:lstStyle>
          <a:p>
            <a:fld id="{A6F8110F-5CB8-4B7A-89C2-96B671E6053B}" type="slidenum">
              <a:rPr lang="en-US" smtClean="0"/>
              <a:t>‹#›</a:t>
            </a:fld>
            <a:endParaRPr lang="en-US"/>
          </a:p>
        </p:txBody>
      </p:sp>
    </p:spTree>
    <p:extLst>
      <p:ext uri="{BB962C8B-B14F-4D97-AF65-F5344CB8AC3E}">
        <p14:creationId xmlns:p14="http://schemas.microsoft.com/office/powerpoint/2010/main" val="1849144875"/>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1</a:t>
            </a:fld>
            <a:endParaRPr lang="en-US"/>
          </a:p>
        </p:txBody>
      </p:sp>
    </p:spTree>
    <p:extLst>
      <p:ext uri="{BB962C8B-B14F-4D97-AF65-F5344CB8AC3E}">
        <p14:creationId xmlns:p14="http://schemas.microsoft.com/office/powerpoint/2010/main" val="1044550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Demonstrate a </a:t>
            </a:r>
            <a:r>
              <a:rPr lang="en-US" sz="1200" b="1" kern="1200" dirty="0" smtClean="0">
                <a:solidFill>
                  <a:schemeClr val="tx1"/>
                </a:solidFill>
                <a:effectLst/>
                <a:latin typeface="+mn-lt"/>
                <a:ea typeface="+mn-ea"/>
                <a:cs typeface="+mn-cs"/>
              </a:rPr>
              <a:t>non-trivial use case/application</a:t>
            </a:r>
            <a:r>
              <a:rPr lang="en-US" sz="1200" kern="1200" dirty="0" smtClean="0">
                <a:solidFill>
                  <a:schemeClr val="tx1"/>
                </a:solidFill>
                <a:effectLst/>
                <a:latin typeface="+mn-lt"/>
                <a:ea typeface="+mn-ea"/>
                <a:cs typeface="+mn-cs"/>
              </a:rPr>
              <a:t> of the technology that you coded/prepared.</a:t>
            </a:r>
            <a:r>
              <a:rPr lang="en-US" sz="1200" kern="1200" baseline="0" dirty="0" smtClean="0">
                <a:solidFill>
                  <a:schemeClr val="tx1"/>
                </a:solidFill>
                <a:effectLst/>
                <a:latin typeface="+mn-lt"/>
                <a:ea typeface="+mn-ea"/>
                <a:cs typeface="+mn-cs"/>
              </a:rPr>
              <a:t> This should be a custom example you coded yourself. Possibly this can be an example demonstrating how you could use this technology in your team’s project. You might need more that one slide for this section. </a:t>
            </a:r>
          </a:p>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F8110F-5CB8-4B7A-89C2-96B671E6053B}" type="slidenum">
              <a:rPr lang="en-US" smtClean="0"/>
              <a:t>10</a:t>
            </a:fld>
            <a:endParaRPr lang="en-US"/>
          </a:p>
        </p:txBody>
      </p:sp>
    </p:spTree>
    <p:extLst>
      <p:ext uri="{BB962C8B-B14F-4D97-AF65-F5344CB8AC3E}">
        <p14:creationId xmlns:p14="http://schemas.microsoft.com/office/powerpoint/2010/main" val="1404400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Resources for further reading.</a:t>
            </a:r>
            <a:r>
              <a:rPr lang="en-US" sz="1200" kern="1200" baseline="0" dirty="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Provide a list of resources to help your classmates to learn more about this technology. </a:t>
            </a:r>
          </a:p>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F8110F-5CB8-4B7A-89C2-96B671E6053B}" type="slidenum">
              <a:rPr lang="en-US" smtClean="0"/>
              <a:t>11</a:t>
            </a:fld>
            <a:endParaRPr lang="en-US"/>
          </a:p>
        </p:txBody>
      </p:sp>
    </p:spTree>
    <p:extLst>
      <p:ext uri="{BB962C8B-B14F-4D97-AF65-F5344CB8AC3E}">
        <p14:creationId xmlns:p14="http://schemas.microsoft.com/office/powerpoint/2010/main" val="504878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Open</a:t>
            </a:r>
            <a:r>
              <a:rPr lang="en-US" sz="1200" kern="1200" baseline="0" dirty="0" smtClean="0">
                <a:solidFill>
                  <a:schemeClr val="tx1"/>
                </a:solidFill>
                <a:effectLst/>
                <a:latin typeface="+mn-lt"/>
                <a:ea typeface="+mn-ea"/>
                <a:cs typeface="+mn-cs"/>
              </a:rPr>
              <a:t> the floor for your classmates and the instructor to ask question about your presentation. </a:t>
            </a:r>
          </a:p>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F8110F-5CB8-4B7A-89C2-96B671E6053B}" type="slidenum">
              <a:rPr lang="en-US" smtClean="0"/>
              <a:t>12</a:t>
            </a:fld>
            <a:endParaRPr lang="en-US"/>
          </a:p>
        </p:txBody>
      </p:sp>
    </p:spTree>
    <p:extLst>
      <p:ext uri="{BB962C8B-B14F-4D97-AF65-F5344CB8AC3E}">
        <p14:creationId xmlns:p14="http://schemas.microsoft.com/office/powerpoint/2010/main" val="1867709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13</a:t>
            </a:fld>
            <a:endParaRPr lang="en-US"/>
          </a:p>
        </p:txBody>
      </p:sp>
    </p:spTree>
    <p:extLst>
      <p:ext uri="{BB962C8B-B14F-4D97-AF65-F5344CB8AC3E}">
        <p14:creationId xmlns:p14="http://schemas.microsoft.com/office/powerpoint/2010/main" val="1563991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any information</a:t>
            </a:r>
            <a:r>
              <a:rPr lang="en-US" baseline="0" dirty="0" smtClean="0"/>
              <a:t> need to orient the audience what topic you are about to present. </a:t>
            </a:r>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2</a:t>
            </a:fld>
            <a:endParaRPr lang="en-US"/>
          </a:p>
        </p:txBody>
      </p:sp>
    </p:spTree>
    <p:extLst>
      <p:ext uri="{BB962C8B-B14F-4D97-AF65-F5344CB8AC3E}">
        <p14:creationId xmlns:p14="http://schemas.microsoft.com/office/powerpoint/2010/main" val="1514922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any information</a:t>
            </a:r>
            <a:r>
              <a:rPr lang="en-US" baseline="0" dirty="0" smtClean="0"/>
              <a:t> need to orient the audience what topic you are about to present. </a:t>
            </a:r>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3</a:t>
            </a:fld>
            <a:endParaRPr lang="en-US"/>
          </a:p>
        </p:txBody>
      </p:sp>
    </p:spTree>
    <p:extLst>
      <p:ext uri="{BB962C8B-B14F-4D97-AF65-F5344CB8AC3E}">
        <p14:creationId xmlns:p14="http://schemas.microsoft.com/office/powerpoint/2010/main" val="701303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Motivate. what problem does this technology tries to solve; What is its purpose</a:t>
            </a:r>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4</a:t>
            </a:fld>
            <a:endParaRPr lang="en-US"/>
          </a:p>
        </p:txBody>
      </p:sp>
    </p:spTree>
    <p:extLst>
      <p:ext uri="{BB962C8B-B14F-4D97-AF65-F5344CB8AC3E}">
        <p14:creationId xmlns:p14="http://schemas.microsoft.com/office/powerpoint/2010/main" val="1363681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Identify</a:t>
            </a:r>
            <a:r>
              <a:rPr lang="en-US" sz="1200" kern="1200" baseline="0" dirty="0" smtClean="0">
                <a:solidFill>
                  <a:schemeClr val="tx1"/>
                </a:solidFill>
                <a:effectLst/>
                <a:latin typeface="+mn-lt"/>
                <a:ea typeface="+mn-ea"/>
                <a:cs typeface="+mn-cs"/>
              </a:rPr>
              <a:t> possible use cases, examples, problems someone could consider using this technology.</a:t>
            </a:r>
          </a:p>
          <a:p>
            <a:pPr marL="0" marR="0" lvl="0" indent="0" algn="l" defTabSz="914354"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5</a:t>
            </a:fld>
            <a:endParaRPr lang="en-US"/>
          </a:p>
        </p:txBody>
      </p:sp>
    </p:spTree>
    <p:extLst>
      <p:ext uri="{BB962C8B-B14F-4D97-AF65-F5344CB8AC3E}">
        <p14:creationId xmlns:p14="http://schemas.microsoft.com/office/powerpoint/2010/main" val="486607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Introduce any background, key concepts</a:t>
            </a:r>
            <a:r>
              <a:rPr lang="en-US" sz="1200" kern="1200" baseline="0" dirty="0" smtClean="0">
                <a:solidFill>
                  <a:schemeClr val="tx1"/>
                </a:solidFill>
                <a:effectLst/>
                <a:latin typeface="+mn-lt"/>
                <a:ea typeface="+mn-ea"/>
                <a:cs typeface="+mn-cs"/>
              </a:rPr>
              <a:t> and terminology needed for the audience to understand the technology your are presenting. </a:t>
            </a:r>
          </a:p>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F8110F-5CB8-4B7A-89C2-96B671E6053B}" type="slidenum">
              <a:rPr lang="en-US" smtClean="0"/>
              <a:t>6</a:t>
            </a:fld>
            <a:endParaRPr lang="en-US"/>
          </a:p>
        </p:txBody>
      </p:sp>
    </p:spTree>
    <p:extLst>
      <p:ext uri="{BB962C8B-B14F-4D97-AF65-F5344CB8AC3E}">
        <p14:creationId xmlns:p14="http://schemas.microsoft.com/office/powerpoint/2010/main" val="497576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Introduce any background, key concepts</a:t>
            </a:r>
            <a:r>
              <a:rPr lang="en-US" sz="1200" kern="1200" baseline="0" dirty="0" smtClean="0">
                <a:solidFill>
                  <a:schemeClr val="tx1"/>
                </a:solidFill>
                <a:effectLst/>
                <a:latin typeface="+mn-lt"/>
                <a:ea typeface="+mn-ea"/>
                <a:cs typeface="+mn-cs"/>
              </a:rPr>
              <a:t> and terminology needed for the audience to understand the technology your are presenting. </a:t>
            </a:r>
          </a:p>
        </p:txBody>
      </p:sp>
      <p:sp>
        <p:nvSpPr>
          <p:cNvPr id="4" name="Slide Number Placeholder 3"/>
          <p:cNvSpPr>
            <a:spLocks noGrp="1"/>
          </p:cNvSpPr>
          <p:nvPr>
            <p:ph type="sldNum" sz="quarter" idx="10"/>
          </p:nvPr>
        </p:nvSpPr>
        <p:spPr/>
        <p:txBody>
          <a:bodyPr/>
          <a:lstStyle/>
          <a:p>
            <a:fld id="{A6F8110F-5CB8-4B7A-89C2-96B671E6053B}" type="slidenum">
              <a:rPr lang="en-US" smtClean="0"/>
              <a:t>7</a:t>
            </a:fld>
            <a:endParaRPr lang="en-US"/>
          </a:p>
        </p:txBody>
      </p:sp>
    </p:spTree>
    <p:extLst>
      <p:ext uri="{BB962C8B-B14F-4D97-AF65-F5344CB8AC3E}">
        <p14:creationId xmlns:p14="http://schemas.microsoft.com/office/powerpoint/2010/main" val="456334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Introduce any background, key concepts</a:t>
            </a:r>
            <a:r>
              <a:rPr lang="en-US" sz="1200" kern="1200" baseline="0" dirty="0" smtClean="0">
                <a:solidFill>
                  <a:schemeClr val="tx1"/>
                </a:solidFill>
                <a:effectLst/>
                <a:latin typeface="+mn-lt"/>
                <a:ea typeface="+mn-ea"/>
                <a:cs typeface="+mn-cs"/>
              </a:rPr>
              <a:t> and terminology needed for the audience to understand the technology your are presenting. </a:t>
            </a:r>
          </a:p>
        </p:txBody>
      </p:sp>
      <p:sp>
        <p:nvSpPr>
          <p:cNvPr id="4" name="Slide Number Placeholder 3"/>
          <p:cNvSpPr>
            <a:spLocks noGrp="1"/>
          </p:cNvSpPr>
          <p:nvPr>
            <p:ph type="sldNum" sz="quarter" idx="10"/>
          </p:nvPr>
        </p:nvSpPr>
        <p:spPr/>
        <p:txBody>
          <a:bodyPr/>
          <a:lstStyle/>
          <a:p>
            <a:fld id="{A6F8110F-5CB8-4B7A-89C2-96B671E6053B}" type="slidenum">
              <a:rPr lang="en-US" smtClean="0"/>
              <a:t>8</a:t>
            </a:fld>
            <a:endParaRPr lang="en-US"/>
          </a:p>
        </p:txBody>
      </p:sp>
    </p:spTree>
    <p:extLst>
      <p:ext uri="{BB962C8B-B14F-4D97-AF65-F5344CB8AC3E}">
        <p14:creationId xmlns:p14="http://schemas.microsoft.com/office/powerpoint/2010/main" val="293667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Present a getting tutorial;</a:t>
            </a:r>
            <a:r>
              <a:rPr lang="en-US" sz="1200" kern="1200" baseline="0" dirty="0" smtClean="0">
                <a:solidFill>
                  <a:schemeClr val="tx1"/>
                </a:solidFill>
                <a:effectLst/>
                <a:latin typeface="+mn-lt"/>
                <a:ea typeface="+mn-ea"/>
                <a:cs typeface="+mn-cs"/>
              </a:rPr>
              <a:t> this should cover the basic activities for someone to start using the technology and solving a basic problem using this technology (This might need more that one slides)</a:t>
            </a:r>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9</a:t>
            </a:fld>
            <a:endParaRPr lang="en-US"/>
          </a:p>
        </p:txBody>
      </p:sp>
    </p:spTree>
    <p:extLst>
      <p:ext uri="{BB962C8B-B14F-4D97-AF65-F5344CB8AC3E}">
        <p14:creationId xmlns:p14="http://schemas.microsoft.com/office/powerpoint/2010/main" val="1289767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Rectangle 2"/>
          <p:cNvSpPr/>
          <p:nvPr userDrawn="1"/>
        </p:nvSpPr>
        <p:spPr>
          <a:xfrm>
            <a:off x="0" y="0"/>
            <a:ext cx="12192000" cy="935665"/>
          </a:xfrm>
          <a:prstGeom prst="rect">
            <a:avLst/>
          </a:prstGeom>
          <a:solidFill>
            <a:srgbClr val="0070C0">
              <a:alpha val="82000"/>
            </a:srgb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4" name="Title 3"/>
          <p:cNvSpPr>
            <a:spLocks noGrp="1"/>
          </p:cNvSpPr>
          <p:nvPr>
            <p:ph type="title" hasCustomPrompt="1"/>
          </p:nvPr>
        </p:nvSpPr>
        <p:spPr>
          <a:xfrm>
            <a:off x="411018" y="1103093"/>
            <a:ext cx="11369963" cy="673979"/>
          </a:xfrm>
        </p:spPr>
        <p:txBody>
          <a:bodyPr/>
          <a:lstStyle>
            <a:lvl1pPr>
              <a:defRPr baseline="0">
                <a:latin typeface="+mn-lt"/>
              </a:defRPr>
            </a:lvl1pPr>
          </a:lstStyle>
          <a:p>
            <a:r>
              <a:rPr lang="en-US" dirty="0" smtClean="0"/>
              <a:t>Flask-CORS</a:t>
            </a:r>
            <a:endParaRPr lang="en-US" dirty="0"/>
          </a:p>
        </p:txBody>
      </p:sp>
      <p:sp>
        <p:nvSpPr>
          <p:cNvPr id="7" name="TextBox 6"/>
          <p:cNvSpPr txBox="1"/>
          <p:nvPr userDrawn="1"/>
        </p:nvSpPr>
        <p:spPr>
          <a:xfrm>
            <a:off x="7247467" y="270866"/>
            <a:ext cx="4788589" cy="461665"/>
          </a:xfrm>
          <a:prstGeom prst="rect">
            <a:avLst/>
          </a:prstGeom>
          <a:noFill/>
        </p:spPr>
        <p:txBody>
          <a:bodyPr wrap="square" rtlCol="0">
            <a:spAutoFit/>
          </a:bodyPr>
          <a:lstStyle/>
          <a:p>
            <a:pPr algn="r"/>
            <a:r>
              <a:rPr lang="en-US" sz="2400" dirty="0" smtClean="0">
                <a:solidFill>
                  <a:schemeClr val="bg1"/>
                </a:solidFill>
              </a:rPr>
              <a:t>CUS1166</a:t>
            </a:r>
            <a:r>
              <a:rPr lang="en-US" sz="2400" baseline="0" dirty="0" smtClean="0">
                <a:solidFill>
                  <a:schemeClr val="bg1"/>
                </a:solidFill>
              </a:rPr>
              <a:t> </a:t>
            </a:r>
            <a:r>
              <a:rPr lang="mr-IN" sz="2400" baseline="0" dirty="0" smtClean="0">
                <a:solidFill>
                  <a:schemeClr val="bg1"/>
                </a:solidFill>
              </a:rPr>
              <a:t>–</a:t>
            </a:r>
            <a:r>
              <a:rPr lang="en-US" sz="2400" baseline="0" dirty="0" smtClean="0">
                <a:solidFill>
                  <a:schemeClr val="bg1"/>
                </a:solidFill>
              </a:rPr>
              <a:t> Technology Presentation</a:t>
            </a:r>
            <a:endParaRPr lang="en-US" sz="2400" dirty="0">
              <a:solidFill>
                <a:schemeClr val="bg1"/>
              </a:solidFill>
            </a:endParaRPr>
          </a:p>
        </p:txBody>
      </p:sp>
      <p:sp>
        <p:nvSpPr>
          <p:cNvPr id="9" name="Rectangle 8"/>
          <p:cNvSpPr/>
          <p:nvPr userDrawn="1"/>
        </p:nvSpPr>
        <p:spPr>
          <a:xfrm>
            <a:off x="-1" y="6390167"/>
            <a:ext cx="12192000" cy="935665"/>
          </a:xfrm>
          <a:prstGeom prst="rect">
            <a:avLst/>
          </a:prstGeom>
          <a:solidFill>
            <a:srgbClr val="0070C0">
              <a:alpha val="82000"/>
            </a:srgb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6" name="TextBox 5"/>
          <p:cNvSpPr txBox="1"/>
          <p:nvPr userDrawn="1"/>
        </p:nvSpPr>
        <p:spPr>
          <a:xfrm>
            <a:off x="7506586" y="6390167"/>
            <a:ext cx="4529470" cy="461665"/>
          </a:xfrm>
          <a:prstGeom prst="rect">
            <a:avLst/>
          </a:prstGeom>
          <a:noFill/>
        </p:spPr>
        <p:txBody>
          <a:bodyPr wrap="square" rtlCol="0">
            <a:spAutoFit/>
          </a:bodyPr>
          <a:lstStyle/>
          <a:p>
            <a:pPr algn="r"/>
            <a:r>
              <a:rPr lang="en-US" sz="2400" dirty="0" smtClean="0">
                <a:solidFill>
                  <a:schemeClr val="bg1"/>
                </a:solidFill>
              </a:rPr>
              <a:t>Dr. Christoforos</a:t>
            </a:r>
            <a:r>
              <a:rPr lang="en-US" sz="2400" baseline="0" dirty="0" smtClean="0">
                <a:solidFill>
                  <a:schemeClr val="bg1"/>
                </a:solidFill>
              </a:rPr>
              <a:t> Christoforou</a:t>
            </a:r>
            <a:endParaRPr lang="en-US" sz="2400" dirty="0">
              <a:solidFill>
                <a:schemeClr val="bg1"/>
              </a:solidFill>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Rectangle 2"/>
          <p:cNvSpPr/>
          <p:nvPr userDrawn="1"/>
        </p:nvSpPr>
        <p:spPr>
          <a:xfrm>
            <a:off x="0" y="0"/>
            <a:ext cx="12192000" cy="935665"/>
          </a:xfrm>
          <a:prstGeom prst="rect">
            <a:avLst/>
          </a:prstGeom>
          <a:solidFill>
            <a:srgbClr val="0070C0">
              <a:alpha val="82000"/>
            </a:srgb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4" name="Title 3"/>
          <p:cNvSpPr>
            <a:spLocks noGrp="1"/>
          </p:cNvSpPr>
          <p:nvPr>
            <p:ph type="title" hasCustomPrompt="1"/>
          </p:nvPr>
        </p:nvSpPr>
        <p:spPr>
          <a:xfrm>
            <a:off x="411018" y="1103093"/>
            <a:ext cx="11369963" cy="673979"/>
          </a:xfrm>
        </p:spPr>
        <p:txBody>
          <a:bodyPr/>
          <a:lstStyle>
            <a:lvl1pPr>
              <a:defRPr baseline="0">
                <a:latin typeface="+mn-lt"/>
              </a:defRPr>
            </a:lvl1pPr>
          </a:lstStyle>
          <a:p>
            <a:r>
              <a:rPr lang="en-US" dirty="0" smtClean="0"/>
              <a:t>Flask-CORS</a:t>
            </a:r>
            <a:endParaRPr lang="en-US" dirty="0"/>
          </a:p>
        </p:txBody>
      </p:sp>
      <p:sp>
        <p:nvSpPr>
          <p:cNvPr id="7" name="TextBox 6"/>
          <p:cNvSpPr txBox="1"/>
          <p:nvPr userDrawn="1"/>
        </p:nvSpPr>
        <p:spPr>
          <a:xfrm>
            <a:off x="7247467" y="270866"/>
            <a:ext cx="4788589" cy="461665"/>
          </a:xfrm>
          <a:prstGeom prst="rect">
            <a:avLst/>
          </a:prstGeom>
          <a:noFill/>
        </p:spPr>
        <p:txBody>
          <a:bodyPr wrap="square" rtlCol="0">
            <a:spAutoFit/>
          </a:bodyPr>
          <a:lstStyle/>
          <a:p>
            <a:pPr algn="r"/>
            <a:r>
              <a:rPr lang="en-US" sz="2400" dirty="0" smtClean="0">
                <a:solidFill>
                  <a:schemeClr val="bg1"/>
                </a:solidFill>
              </a:rPr>
              <a:t>CUS1166</a:t>
            </a:r>
            <a:r>
              <a:rPr lang="en-US" sz="2400" baseline="0" dirty="0" smtClean="0">
                <a:solidFill>
                  <a:schemeClr val="bg1"/>
                </a:solidFill>
              </a:rPr>
              <a:t> </a:t>
            </a:r>
            <a:r>
              <a:rPr lang="mr-IN" sz="2400" baseline="0" dirty="0" smtClean="0">
                <a:solidFill>
                  <a:schemeClr val="bg1"/>
                </a:solidFill>
              </a:rPr>
              <a:t>–</a:t>
            </a:r>
            <a:r>
              <a:rPr lang="en-US" sz="2400" baseline="0" dirty="0" smtClean="0">
                <a:solidFill>
                  <a:schemeClr val="bg1"/>
                </a:solidFill>
              </a:rPr>
              <a:t> Technology Presentation</a:t>
            </a:r>
            <a:endParaRPr lang="en-US" sz="2400" dirty="0">
              <a:solidFill>
                <a:schemeClr val="bg1"/>
              </a:solidFill>
            </a:endParaRPr>
          </a:p>
        </p:txBody>
      </p:sp>
      <p:sp>
        <p:nvSpPr>
          <p:cNvPr id="9" name="Rectangle 8"/>
          <p:cNvSpPr/>
          <p:nvPr userDrawn="1"/>
        </p:nvSpPr>
        <p:spPr>
          <a:xfrm>
            <a:off x="-1" y="6390167"/>
            <a:ext cx="12192000" cy="935665"/>
          </a:xfrm>
          <a:prstGeom prst="rect">
            <a:avLst/>
          </a:prstGeom>
          <a:solidFill>
            <a:srgbClr val="0070C0">
              <a:alpha val="82000"/>
            </a:srgb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6" name="TextBox 5"/>
          <p:cNvSpPr txBox="1"/>
          <p:nvPr userDrawn="1"/>
        </p:nvSpPr>
        <p:spPr>
          <a:xfrm>
            <a:off x="7506586" y="6390167"/>
            <a:ext cx="4529470" cy="461665"/>
          </a:xfrm>
          <a:prstGeom prst="rect">
            <a:avLst/>
          </a:prstGeom>
          <a:noFill/>
        </p:spPr>
        <p:txBody>
          <a:bodyPr wrap="square" rtlCol="0">
            <a:spAutoFit/>
          </a:bodyPr>
          <a:lstStyle/>
          <a:p>
            <a:pPr algn="r"/>
            <a:r>
              <a:rPr lang="en-US" sz="2400" dirty="0" smtClean="0">
                <a:solidFill>
                  <a:schemeClr val="bg1"/>
                </a:solidFill>
              </a:rPr>
              <a:t>Dr. Christoforos</a:t>
            </a:r>
            <a:r>
              <a:rPr lang="en-US" sz="2400" baseline="0" dirty="0" smtClean="0">
                <a:solidFill>
                  <a:schemeClr val="bg1"/>
                </a:solidFill>
              </a:rPr>
              <a:t> Christoforou</a:t>
            </a:r>
            <a:endParaRPr lang="en-US" sz="2400" dirty="0">
              <a:solidFill>
                <a:schemeClr val="bg1"/>
              </a:solidFill>
            </a:endParaRPr>
          </a:p>
        </p:txBody>
      </p:sp>
    </p:spTree>
    <p:extLst>
      <p:ext uri="{BB962C8B-B14F-4D97-AF65-F5344CB8AC3E}">
        <p14:creationId xmlns:p14="http://schemas.microsoft.com/office/powerpoint/2010/main" val="8670866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Rectangle 2"/>
          <p:cNvSpPr/>
          <p:nvPr userDrawn="1"/>
        </p:nvSpPr>
        <p:spPr>
          <a:xfrm>
            <a:off x="0" y="0"/>
            <a:ext cx="12192000" cy="935665"/>
          </a:xfrm>
          <a:prstGeom prst="rect">
            <a:avLst/>
          </a:prstGeom>
          <a:solidFill>
            <a:srgbClr val="0070C0">
              <a:alpha val="82000"/>
            </a:srgb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4" name="Title 3"/>
          <p:cNvSpPr>
            <a:spLocks noGrp="1"/>
          </p:cNvSpPr>
          <p:nvPr>
            <p:ph type="title" hasCustomPrompt="1"/>
          </p:nvPr>
        </p:nvSpPr>
        <p:spPr>
          <a:xfrm>
            <a:off x="411018" y="1103093"/>
            <a:ext cx="11369963" cy="673979"/>
          </a:xfrm>
        </p:spPr>
        <p:txBody>
          <a:bodyPr/>
          <a:lstStyle>
            <a:lvl1pPr>
              <a:defRPr baseline="0">
                <a:latin typeface="+mn-lt"/>
              </a:defRPr>
            </a:lvl1pPr>
          </a:lstStyle>
          <a:p>
            <a:r>
              <a:rPr lang="en-US" dirty="0" smtClean="0"/>
              <a:t>Flask-CORS</a:t>
            </a:r>
            <a:endParaRPr lang="en-US" dirty="0"/>
          </a:p>
        </p:txBody>
      </p:sp>
      <p:sp>
        <p:nvSpPr>
          <p:cNvPr id="7" name="TextBox 6"/>
          <p:cNvSpPr txBox="1"/>
          <p:nvPr userDrawn="1"/>
        </p:nvSpPr>
        <p:spPr>
          <a:xfrm>
            <a:off x="7247467" y="270866"/>
            <a:ext cx="4788589" cy="461665"/>
          </a:xfrm>
          <a:prstGeom prst="rect">
            <a:avLst/>
          </a:prstGeom>
          <a:noFill/>
        </p:spPr>
        <p:txBody>
          <a:bodyPr wrap="square" rtlCol="0">
            <a:spAutoFit/>
          </a:bodyPr>
          <a:lstStyle/>
          <a:p>
            <a:pPr algn="r"/>
            <a:r>
              <a:rPr lang="en-US" sz="2400" dirty="0" smtClean="0">
                <a:solidFill>
                  <a:schemeClr val="bg1"/>
                </a:solidFill>
              </a:rPr>
              <a:t>CUS1166</a:t>
            </a:r>
            <a:r>
              <a:rPr lang="en-US" sz="2400" baseline="0" dirty="0" smtClean="0">
                <a:solidFill>
                  <a:schemeClr val="bg1"/>
                </a:solidFill>
              </a:rPr>
              <a:t> </a:t>
            </a:r>
            <a:r>
              <a:rPr lang="mr-IN" sz="2400" baseline="0" dirty="0" smtClean="0">
                <a:solidFill>
                  <a:schemeClr val="bg1"/>
                </a:solidFill>
              </a:rPr>
              <a:t>–</a:t>
            </a:r>
            <a:r>
              <a:rPr lang="en-US" sz="2400" baseline="0" dirty="0" smtClean="0">
                <a:solidFill>
                  <a:schemeClr val="bg1"/>
                </a:solidFill>
              </a:rPr>
              <a:t> Technology Presentation</a:t>
            </a:r>
            <a:endParaRPr lang="en-US" sz="2400" dirty="0">
              <a:solidFill>
                <a:schemeClr val="bg1"/>
              </a:solidFill>
            </a:endParaRPr>
          </a:p>
        </p:txBody>
      </p:sp>
      <p:sp>
        <p:nvSpPr>
          <p:cNvPr id="9" name="Rectangle 8"/>
          <p:cNvSpPr/>
          <p:nvPr userDrawn="1"/>
        </p:nvSpPr>
        <p:spPr>
          <a:xfrm>
            <a:off x="-1" y="6390167"/>
            <a:ext cx="12192000" cy="935665"/>
          </a:xfrm>
          <a:prstGeom prst="rect">
            <a:avLst/>
          </a:prstGeom>
          <a:solidFill>
            <a:srgbClr val="0070C0">
              <a:alpha val="82000"/>
            </a:srgb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6" name="TextBox 5"/>
          <p:cNvSpPr txBox="1"/>
          <p:nvPr userDrawn="1"/>
        </p:nvSpPr>
        <p:spPr>
          <a:xfrm>
            <a:off x="7506586" y="6390167"/>
            <a:ext cx="4529470" cy="461665"/>
          </a:xfrm>
          <a:prstGeom prst="rect">
            <a:avLst/>
          </a:prstGeom>
          <a:noFill/>
        </p:spPr>
        <p:txBody>
          <a:bodyPr wrap="square" rtlCol="0">
            <a:spAutoFit/>
          </a:bodyPr>
          <a:lstStyle/>
          <a:p>
            <a:pPr algn="r"/>
            <a:r>
              <a:rPr lang="en-US" sz="2400" dirty="0" smtClean="0">
                <a:solidFill>
                  <a:schemeClr val="bg1"/>
                </a:solidFill>
              </a:rPr>
              <a:t>Dr. Christoforos</a:t>
            </a:r>
            <a:r>
              <a:rPr lang="en-US" sz="2400" baseline="0" dirty="0" smtClean="0">
                <a:solidFill>
                  <a:schemeClr val="bg1"/>
                </a:solidFill>
              </a:rPr>
              <a:t> Christoforou</a:t>
            </a:r>
            <a:endParaRPr lang="en-US" sz="2400" dirty="0">
              <a:solidFill>
                <a:schemeClr val="bg1"/>
              </a:solidFill>
            </a:endParaRPr>
          </a:p>
        </p:txBody>
      </p:sp>
    </p:spTree>
    <p:extLst>
      <p:ext uri="{BB962C8B-B14F-4D97-AF65-F5344CB8AC3E}">
        <p14:creationId xmlns:p14="http://schemas.microsoft.com/office/powerpoint/2010/main" val="117360304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 name="Rectangle 2"/>
          <p:cNvSpPr/>
          <p:nvPr userDrawn="1"/>
        </p:nvSpPr>
        <p:spPr>
          <a:xfrm>
            <a:off x="0" y="0"/>
            <a:ext cx="12192000" cy="935665"/>
          </a:xfrm>
          <a:prstGeom prst="rect">
            <a:avLst/>
          </a:prstGeom>
          <a:solidFill>
            <a:srgbClr val="0070C0">
              <a:alpha val="82000"/>
            </a:srgb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4" name="Title 3"/>
          <p:cNvSpPr>
            <a:spLocks noGrp="1"/>
          </p:cNvSpPr>
          <p:nvPr>
            <p:ph type="title" hasCustomPrompt="1"/>
          </p:nvPr>
        </p:nvSpPr>
        <p:spPr>
          <a:xfrm>
            <a:off x="411018" y="1103093"/>
            <a:ext cx="11369963" cy="673979"/>
          </a:xfrm>
        </p:spPr>
        <p:txBody>
          <a:bodyPr/>
          <a:lstStyle>
            <a:lvl1pPr>
              <a:defRPr baseline="0">
                <a:latin typeface="+mn-lt"/>
              </a:defRPr>
            </a:lvl1pPr>
          </a:lstStyle>
          <a:p>
            <a:r>
              <a:rPr lang="en-US" dirty="0" smtClean="0"/>
              <a:t>Flask-CORS</a:t>
            </a:r>
            <a:endParaRPr lang="en-US" dirty="0"/>
          </a:p>
        </p:txBody>
      </p:sp>
      <p:sp>
        <p:nvSpPr>
          <p:cNvPr id="7" name="TextBox 6"/>
          <p:cNvSpPr txBox="1"/>
          <p:nvPr userDrawn="1"/>
        </p:nvSpPr>
        <p:spPr>
          <a:xfrm>
            <a:off x="7247467" y="270866"/>
            <a:ext cx="4788589" cy="461665"/>
          </a:xfrm>
          <a:prstGeom prst="rect">
            <a:avLst/>
          </a:prstGeom>
          <a:noFill/>
        </p:spPr>
        <p:txBody>
          <a:bodyPr wrap="square" rtlCol="0">
            <a:spAutoFit/>
          </a:bodyPr>
          <a:lstStyle/>
          <a:p>
            <a:pPr algn="r"/>
            <a:r>
              <a:rPr lang="en-US" sz="2400" dirty="0" smtClean="0">
                <a:solidFill>
                  <a:schemeClr val="bg1"/>
                </a:solidFill>
              </a:rPr>
              <a:t>CUS1166</a:t>
            </a:r>
            <a:r>
              <a:rPr lang="en-US" sz="2400" baseline="0" dirty="0" smtClean="0">
                <a:solidFill>
                  <a:schemeClr val="bg1"/>
                </a:solidFill>
              </a:rPr>
              <a:t> </a:t>
            </a:r>
            <a:r>
              <a:rPr lang="mr-IN" sz="2400" baseline="0" dirty="0" smtClean="0">
                <a:solidFill>
                  <a:schemeClr val="bg1"/>
                </a:solidFill>
              </a:rPr>
              <a:t>–</a:t>
            </a:r>
            <a:r>
              <a:rPr lang="en-US" sz="2400" baseline="0" dirty="0" smtClean="0">
                <a:solidFill>
                  <a:schemeClr val="bg1"/>
                </a:solidFill>
              </a:rPr>
              <a:t> Technology Presentation</a:t>
            </a:r>
            <a:endParaRPr lang="en-US" sz="2400" dirty="0">
              <a:solidFill>
                <a:schemeClr val="bg1"/>
              </a:solidFill>
            </a:endParaRPr>
          </a:p>
        </p:txBody>
      </p:sp>
      <p:sp>
        <p:nvSpPr>
          <p:cNvPr id="9" name="Rectangle 8"/>
          <p:cNvSpPr/>
          <p:nvPr userDrawn="1"/>
        </p:nvSpPr>
        <p:spPr>
          <a:xfrm>
            <a:off x="-1" y="6390167"/>
            <a:ext cx="12192000" cy="935665"/>
          </a:xfrm>
          <a:prstGeom prst="rect">
            <a:avLst/>
          </a:prstGeom>
          <a:solidFill>
            <a:srgbClr val="0070C0">
              <a:alpha val="82000"/>
            </a:srgb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6" name="TextBox 5"/>
          <p:cNvSpPr txBox="1"/>
          <p:nvPr userDrawn="1"/>
        </p:nvSpPr>
        <p:spPr>
          <a:xfrm>
            <a:off x="7506586" y="6390167"/>
            <a:ext cx="4529470" cy="461665"/>
          </a:xfrm>
          <a:prstGeom prst="rect">
            <a:avLst/>
          </a:prstGeom>
          <a:noFill/>
        </p:spPr>
        <p:txBody>
          <a:bodyPr wrap="square" rtlCol="0">
            <a:spAutoFit/>
          </a:bodyPr>
          <a:lstStyle/>
          <a:p>
            <a:pPr algn="r"/>
            <a:r>
              <a:rPr lang="en-US" sz="2400" dirty="0" smtClean="0">
                <a:solidFill>
                  <a:schemeClr val="bg1"/>
                </a:solidFill>
              </a:rPr>
              <a:t>Dr. Christoforos</a:t>
            </a:r>
            <a:r>
              <a:rPr lang="en-US" sz="2400" baseline="0" dirty="0" smtClean="0">
                <a:solidFill>
                  <a:schemeClr val="bg1"/>
                </a:solidFill>
              </a:rPr>
              <a:t> Christoforou</a:t>
            </a:r>
            <a:endParaRPr lang="en-US" sz="2400" dirty="0">
              <a:solidFill>
                <a:schemeClr val="bg1"/>
              </a:solidFill>
            </a:endParaRPr>
          </a:p>
        </p:txBody>
      </p:sp>
    </p:spTree>
    <p:extLst>
      <p:ext uri="{BB962C8B-B14F-4D97-AF65-F5344CB8AC3E}">
        <p14:creationId xmlns:p14="http://schemas.microsoft.com/office/powerpoint/2010/main" val="19756454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Rectangle 2"/>
          <p:cNvSpPr/>
          <p:nvPr userDrawn="1"/>
        </p:nvSpPr>
        <p:spPr>
          <a:xfrm>
            <a:off x="0" y="0"/>
            <a:ext cx="12192000" cy="935665"/>
          </a:xfrm>
          <a:prstGeom prst="rect">
            <a:avLst/>
          </a:prstGeom>
          <a:solidFill>
            <a:srgbClr val="0070C0">
              <a:alpha val="82000"/>
            </a:srgb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4" name="Title 3"/>
          <p:cNvSpPr>
            <a:spLocks noGrp="1"/>
          </p:cNvSpPr>
          <p:nvPr>
            <p:ph type="title" hasCustomPrompt="1"/>
          </p:nvPr>
        </p:nvSpPr>
        <p:spPr>
          <a:xfrm>
            <a:off x="411018" y="1103093"/>
            <a:ext cx="11369963" cy="673979"/>
          </a:xfrm>
        </p:spPr>
        <p:txBody>
          <a:bodyPr/>
          <a:lstStyle>
            <a:lvl1pPr>
              <a:defRPr baseline="0">
                <a:latin typeface="+mn-lt"/>
              </a:defRPr>
            </a:lvl1pPr>
          </a:lstStyle>
          <a:p>
            <a:r>
              <a:rPr lang="en-US" dirty="0" smtClean="0"/>
              <a:t>Flask-CORS</a:t>
            </a:r>
            <a:endParaRPr lang="en-US" dirty="0"/>
          </a:p>
        </p:txBody>
      </p:sp>
      <p:sp>
        <p:nvSpPr>
          <p:cNvPr id="7" name="TextBox 6"/>
          <p:cNvSpPr txBox="1"/>
          <p:nvPr userDrawn="1"/>
        </p:nvSpPr>
        <p:spPr>
          <a:xfrm>
            <a:off x="7247467" y="270866"/>
            <a:ext cx="4788589" cy="461665"/>
          </a:xfrm>
          <a:prstGeom prst="rect">
            <a:avLst/>
          </a:prstGeom>
          <a:noFill/>
        </p:spPr>
        <p:txBody>
          <a:bodyPr wrap="square" rtlCol="0">
            <a:spAutoFit/>
          </a:bodyPr>
          <a:lstStyle/>
          <a:p>
            <a:pPr algn="r"/>
            <a:r>
              <a:rPr lang="en-US" sz="2400" dirty="0" smtClean="0">
                <a:solidFill>
                  <a:schemeClr val="bg1"/>
                </a:solidFill>
              </a:rPr>
              <a:t>CUS1166</a:t>
            </a:r>
            <a:r>
              <a:rPr lang="en-US" sz="2400" baseline="0" dirty="0" smtClean="0">
                <a:solidFill>
                  <a:schemeClr val="bg1"/>
                </a:solidFill>
              </a:rPr>
              <a:t> </a:t>
            </a:r>
            <a:r>
              <a:rPr lang="mr-IN" sz="2400" baseline="0" dirty="0" smtClean="0">
                <a:solidFill>
                  <a:schemeClr val="bg1"/>
                </a:solidFill>
              </a:rPr>
              <a:t>–</a:t>
            </a:r>
            <a:r>
              <a:rPr lang="en-US" sz="2400" baseline="0" dirty="0" smtClean="0">
                <a:solidFill>
                  <a:schemeClr val="bg1"/>
                </a:solidFill>
              </a:rPr>
              <a:t> Technology Presentation</a:t>
            </a:r>
            <a:endParaRPr lang="en-US" sz="2400" dirty="0">
              <a:solidFill>
                <a:schemeClr val="bg1"/>
              </a:solidFill>
            </a:endParaRPr>
          </a:p>
        </p:txBody>
      </p:sp>
      <p:sp>
        <p:nvSpPr>
          <p:cNvPr id="9" name="Rectangle 8"/>
          <p:cNvSpPr/>
          <p:nvPr userDrawn="1"/>
        </p:nvSpPr>
        <p:spPr>
          <a:xfrm>
            <a:off x="-1" y="6390167"/>
            <a:ext cx="12192000" cy="935665"/>
          </a:xfrm>
          <a:prstGeom prst="rect">
            <a:avLst/>
          </a:prstGeom>
          <a:solidFill>
            <a:srgbClr val="0070C0">
              <a:alpha val="82000"/>
            </a:srgb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6" name="TextBox 5"/>
          <p:cNvSpPr txBox="1"/>
          <p:nvPr userDrawn="1"/>
        </p:nvSpPr>
        <p:spPr>
          <a:xfrm>
            <a:off x="7506586" y="6390167"/>
            <a:ext cx="4529470" cy="461665"/>
          </a:xfrm>
          <a:prstGeom prst="rect">
            <a:avLst/>
          </a:prstGeom>
          <a:noFill/>
        </p:spPr>
        <p:txBody>
          <a:bodyPr wrap="square" rtlCol="0">
            <a:spAutoFit/>
          </a:bodyPr>
          <a:lstStyle/>
          <a:p>
            <a:pPr algn="r"/>
            <a:r>
              <a:rPr lang="en-US" sz="2400" dirty="0" smtClean="0">
                <a:solidFill>
                  <a:schemeClr val="bg1"/>
                </a:solidFill>
              </a:rPr>
              <a:t>Dr. Christoforos</a:t>
            </a:r>
            <a:r>
              <a:rPr lang="en-US" sz="2400" baseline="0" dirty="0" smtClean="0">
                <a:solidFill>
                  <a:schemeClr val="bg1"/>
                </a:solidFill>
              </a:rPr>
              <a:t> Christoforou</a:t>
            </a:r>
            <a:endParaRPr lang="en-US" sz="2400" dirty="0">
              <a:solidFill>
                <a:schemeClr val="bg1"/>
              </a:solidFill>
            </a:endParaRPr>
          </a:p>
        </p:txBody>
      </p:sp>
    </p:spTree>
    <p:extLst>
      <p:ext uri="{BB962C8B-B14F-4D97-AF65-F5344CB8AC3E}">
        <p14:creationId xmlns:p14="http://schemas.microsoft.com/office/powerpoint/2010/main" val="169857836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Rectangle 2"/>
          <p:cNvSpPr/>
          <p:nvPr userDrawn="1"/>
        </p:nvSpPr>
        <p:spPr>
          <a:xfrm>
            <a:off x="0" y="0"/>
            <a:ext cx="12192000" cy="935665"/>
          </a:xfrm>
          <a:prstGeom prst="rect">
            <a:avLst/>
          </a:prstGeom>
          <a:solidFill>
            <a:srgbClr val="0070C0">
              <a:alpha val="82000"/>
            </a:srgb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4" name="Title 3"/>
          <p:cNvSpPr>
            <a:spLocks noGrp="1"/>
          </p:cNvSpPr>
          <p:nvPr>
            <p:ph type="title" hasCustomPrompt="1"/>
          </p:nvPr>
        </p:nvSpPr>
        <p:spPr>
          <a:xfrm>
            <a:off x="411018" y="1103093"/>
            <a:ext cx="11369963" cy="673979"/>
          </a:xfrm>
        </p:spPr>
        <p:txBody>
          <a:bodyPr/>
          <a:lstStyle>
            <a:lvl1pPr>
              <a:defRPr baseline="0">
                <a:latin typeface="+mn-lt"/>
              </a:defRPr>
            </a:lvl1pPr>
          </a:lstStyle>
          <a:p>
            <a:r>
              <a:rPr lang="en-US" dirty="0" smtClean="0"/>
              <a:t>Flask-CORS</a:t>
            </a:r>
            <a:endParaRPr lang="en-US" dirty="0"/>
          </a:p>
        </p:txBody>
      </p:sp>
      <p:sp>
        <p:nvSpPr>
          <p:cNvPr id="7" name="TextBox 6"/>
          <p:cNvSpPr txBox="1"/>
          <p:nvPr userDrawn="1"/>
        </p:nvSpPr>
        <p:spPr>
          <a:xfrm>
            <a:off x="7247467" y="270866"/>
            <a:ext cx="4788589" cy="461665"/>
          </a:xfrm>
          <a:prstGeom prst="rect">
            <a:avLst/>
          </a:prstGeom>
          <a:noFill/>
        </p:spPr>
        <p:txBody>
          <a:bodyPr wrap="square" rtlCol="0">
            <a:spAutoFit/>
          </a:bodyPr>
          <a:lstStyle/>
          <a:p>
            <a:pPr algn="r"/>
            <a:r>
              <a:rPr lang="en-US" sz="2400" dirty="0" smtClean="0">
                <a:solidFill>
                  <a:schemeClr val="bg1"/>
                </a:solidFill>
              </a:rPr>
              <a:t>CUS1166</a:t>
            </a:r>
            <a:r>
              <a:rPr lang="en-US" sz="2400" baseline="0" dirty="0" smtClean="0">
                <a:solidFill>
                  <a:schemeClr val="bg1"/>
                </a:solidFill>
              </a:rPr>
              <a:t> </a:t>
            </a:r>
            <a:r>
              <a:rPr lang="mr-IN" sz="2400" baseline="0" dirty="0" smtClean="0">
                <a:solidFill>
                  <a:schemeClr val="bg1"/>
                </a:solidFill>
              </a:rPr>
              <a:t>–</a:t>
            </a:r>
            <a:r>
              <a:rPr lang="en-US" sz="2400" baseline="0" dirty="0" smtClean="0">
                <a:solidFill>
                  <a:schemeClr val="bg1"/>
                </a:solidFill>
              </a:rPr>
              <a:t> Technology Presentation</a:t>
            </a:r>
            <a:endParaRPr lang="en-US" sz="2400" dirty="0">
              <a:solidFill>
                <a:schemeClr val="bg1"/>
              </a:solidFill>
            </a:endParaRPr>
          </a:p>
        </p:txBody>
      </p:sp>
      <p:sp>
        <p:nvSpPr>
          <p:cNvPr id="9" name="Rectangle 8"/>
          <p:cNvSpPr/>
          <p:nvPr userDrawn="1"/>
        </p:nvSpPr>
        <p:spPr>
          <a:xfrm>
            <a:off x="-1" y="6390167"/>
            <a:ext cx="12192000" cy="935665"/>
          </a:xfrm>
          <a:prstGeom prst="rect">
            <a:avLst/>
          </a:prstGeom>
          <a:solidFill>
            <a:srgbClr val="0070C0">
              <a:alpha val="82000"/>
            </a:srgb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6" name="TextBox 5"/>
          <p:cNvSpPr txBox="1"/>
          <p:nvPr userDrawn="1"/>
        </p:nvSpPr>
        <p:spPr>
          <a:xfrm>
            <a:off x="7506586" y="6390167"/>
            <a:ext cx="4529470" cy="461665"/>
          </a:xfrm>
          <a:prstGeom prst="rect">
            <a:avLst/>
          </a:prstGeom>
          <a:noFill/>
        </p:spPr>
        <p:txBody>
          <a:bodyPr wrap="square" rtlCol="0">
            <a:spAutoFit/>
          </a:bodyPr>
          <a:lstStyle/>
          <a:p>
            <a:pPr algn="r"/>
            <a:r>
              <a:rPr lang="en-US" sz="2400" dirty="0" smtClean="0">
                <a:solidFill>
                  <a:schemeClr val="bg1"/>
                </a:solidFill>
              </a:rPr>
              <a:t>Dr. Christoforos</a:t>
            </a:r>
            <a:r>
              <a:rPr lang="en-US" sz="2400" baseline="0" dirty="0" smtClean="0">
                <a:solidFill>
                  <a:schemeClr val="bg1"/>
                </a:solidFill>
              </a:rPr>
              <a:t> Christoforou</a:t>
            </a:r>
            <a:endParaRPr lang="en-US" sz="2400" dirty="0">
              <a:solidFill>
                <a:schemeClr val="bg1"/>
              </a:solidFill>
            </a:endParaRPr>
          </a:p>
        </p:txBody>
      </p:sp>
    </p:spTree>
    <p:extLst>
      <p:ext uri="{BB962C8B-B14F-4D97-AF65-F5344CB8AC3E}">
        <p14:creationId xmlns:p14="http://schemas.microsoft.com/office/powerpoint/2010/main" val="9926673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0985" y="286607"/>
            <a:ext cx="11369963" cy="673979"/>
          </a:xfrm>
          <a:prstGeom prst="rect">
            <a:avLst/>
          </a:prstGeom>
        </p:spPr>
        <p:txBody>
          <a:bodyPr vert="horz" lIns="91436" tIns="45718" rIns="91436" bIns="45718" rtlCol="0" anchor="b">
            <a:normAutofit/>
          </a:bodyPr>
          <a:lstStyle/>
          <a:p>
            <a:r>
              <a:rPr lang="en-US" dirty="0"/>
              <a:t>Click to edit Master title style</a:t>
            </a:r>
          </a:p>
        </p:txBody>
      </p:sp>
      <p:sp>
        <p:nvSpPr>
          <p:cNvPr id="3" name="Text Placeholder 2"/>
          <p:cNvSpPr>
            <a:spLocks noGrp="1"/>
          </p:cNvSpPr>
          <p:nvPr>
            <p:ph type="body" idx="1"/>
          </p:nvPr>
        </p:nvSpPr>
        <p:spPr>
          <a:xfrm>
            <a:off x="350983" y="1219203"/>
            <a:ext cx="11406908" cy="5209309"/>
          </a:xfrm>
          <a:prstGeom prst="rect">
            <a:avLst/>
          </a:prstGeom>
        </p:spPr>
        <p:txBody>
          <a:bodyPr vert="horz" lIns="91436" tIns="45718" rIns="91436" bIns="45718" rtlCol="0">
            <a:noAutofit/>
          </a:bodyPr>
          <a:lstStyle/>
          <a:p>
            <a:pPr lvl="0"/>
            <a:r>
              <a:rPr lang="en-US" dirty="0"/>
              <a:t> Click to edit Master text styles</a:t>
            </a:r>
          </a:p>
          <a:p>
            <a:pPr lvl="1"/>
            <a:r>
              <a:rPr lang="en-US" dirty="0"/>
              <a:t> Second level</a:t>
            </a:r>
          </a:p>
          <a:p>
            <a:pPr lvl="2"/>
            <a:r>
              <a:rPr lang="en-US" dirty="0"/>
              <a:t> Third level</a:t>
            </a:r>
          </a:p>
          <a:p>
            <a:pPr lvl="3"/>
            <a:r>
              <a:rPr lang="en-US" dirty="0"/>
              <a:t> Fourth level</a:t>
            </a:r>
          </a:p>
          <a:p>
            <a:pPr lvl="4"/>
            <a:r>
              <a:rPr lang="en-US" dirty="0"/>
              <a:t> Fifth level</a:t>
            </a:r>
          </a:p>
        </p:txBody>
      </p:sp>
      <p:sp>
        <p:nvSpPr>
          <p:cNvPr id="12" name="Slide Number Placeholder 5"/>
          <p:cNvSpPr txBox="1">
            <a:spLocks/>
          </p:cNvSpPr>
          <p:nvPr userDrawn="1"/>
        </p:nvSpPr>
        <p:spPr>
          <a:xfrm>
            <a:off x="0" y="6565686"/>
            <a:ext cx="1066800" cy="273844"/>
          </a:xfrm>
          <a:prstGeom prst="rect">
            <a:avLst/>
          </a:prstGeom>
        </p:spPr>
        <p:txBody>
          <a:bodyPr lIns="91436" tIns="45718" rIns="91436" bIns="45718"/>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4F2234-F0AC-4578-99CD-21C2B01FA7D4}" type="slidenum">
              <a:rPr lang="en-US" sz="1600" b="0" smtClean="0"/>
              <a:pPr/>
              <a:t>‹#›</a:t>
            </a:fld>
            <a:endParaRPr lang="en-US" sz="1600" b="0"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Lst>
  <p:hf hdr="0" ftr="0" dt="0"/>
  <p:txStyles>
    <p:titleStyle>
      <a:lvl1pPr algn="ctr" defTabSz="914354" rtl="0" eaLnBrk="1" latinLnBrk="0" hangingPunct="1">
        <a:lnSpc>
          <a:spcPct val="85000"/>
        </a:lnSpc>
        <a:spcBef>
          <a:spcPct val="0"/>
        </a:spcBef>
        <a:buNone/>
        <a:defRPr sz="4400" kern="1200" spc="-51" baseline="0">
          <a:solidFill>
            <a:schemeClr val="tx1"/>
          </a:solidFill>
          <a:effectLst>
            <a:outerShdw blurRad="50800" dist="38100" dir="2700000" algn="tl" rotWithShape="0">
              <a:prstClr val="black">
                <a:alpha val="40000"/>
              </a:prstClr>
            </a:outerShdw>
          </a:effectLst>
          <a:latin typeface="Berlin Sans FB Demi" panose="020E0802020502020306" pitchFamily="34" charset="0"/>
          <a:ea typeface="+mj-ea"/>
          <a:cs typeface="+mj-cs"/>
        </a:defRPr>
      </a:lvl1pPr>
    </p:titleStyle>
    <p:body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s://flask-cors.readthedocs.io/en/1.10.2/" TargetMode="External"/><Relationship Id="rId4" Type="http://schemas.openxmlformats.org/officeDocument/2006/relationships/hyperlink" Target="https://flask-cors.readthedocs.io/en/v1.6.1/" TargetMode="External"/><Relationship Id="rId5" Type="http://schemas.openxmlformats.org/officeDocument/2006/relationships/hyperlink" Target="https://github.com/corydolphin/flask-cors" TargetMode="External"/><Relationship Id="rId6" Type="http://schemas.openxmlformats.org/officeDocument/2006/relationships/hyperlink" Target="https://flask-cors.readthedocs.io/en/latest/api.html#using-the-cors-extension" TargetMode="External"/><Relationship Id="rId7" Type="http://schemas.openxmlformats.org/officeDocument/2006/relationships/hyperlink" Target="https://pypi.org/project/Flask-Cors/" TargetMode="External"/><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docs.python.org/library/functions.html#boo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947" y="2378204"/>
            <a:ext cx="11369963" cy="673979"/>
          </a:xfrm>
        </p:spPr>
        <p:txBody>
          <a:bodyPr>
            <a:normAutofit fontScale="90000"/>
          </a:bodyPr>
          <a:lstStyle/>
          <a:p>
            <a:r>
              <a:rPr lang="en-US" altLang="en-US" dirty="0" smtClean="0"/>
              <a:t>CUS1166 </a:t>
            </a:r>
            <a:r>
              <a:rPr lang="mr-IN" altLang="en-US" dirty="0" smtClean="0"/>
              <a:t>–</a:t>
            </a:r>
            <a:r>
              <a:rPr lang="en-US" altLang="en-US" dirty="0" smtClean="0"/>
              <a:t> Software Engineering </a:t>
            </a:r>
            <a:br>
              <a:rPr lang="en-US" altLang="en-US" dirty="0" smtClean="0"/>
            </a:br>
            <a:r>
              <a:rPr lang="en-US" altLang="en-US" dirty="0"/>
              <a:t/>
            </a:r>
            <a:br>
              <a:rPr lang="en-US" altLang="en-US" dirty="0"/>
            </a:br>
            <a:r>
              <a:rPr lang="en-US" altLang="en-US" dirty="0" smtClean="0"/>
              <a:t>Technology Presentation </a:t>
            </a:r>
            <a:endParaRPr lang="en-US" dirty="0"/>
          </a:p>
        </p:txBody>
      </p:sp>
      <p:sp>
        <p:nvSpPr>
          <p:cNvPr id="23" name="Content Placeholder 2"/>
          <p:cNvSpPr txBox="1">
            <a:spLocks/>
          </p:cNvSpPr>
          <p:nvPr/>
        </p:nvSpPr>
        <p:spPr>
          <a:xfrm>
            <a:off x="428947" y="3526365"/>
            <a:ext cx="11369963" cy="2462059"/>
          </a:xfrm>
          <a:prstGeom prst="rect">
            <a:avLst/>
          </a:prstGeom>
        </p:spPr>
        <p:txBody>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marL="0" indent="0" algn="ctr">
              <a:buFont typeface="Wingdings" panose="05000000000000000000" pitchFamily="2" charset="2"/>
              <a:buNone/>
            </a:pPr>
            <a:r>
              <a:rPr lang="en-US" sz="2800" b="1" dirty="0" smtClean="0"/>
              <a:t>Flask-CORS</a:t>
            </a:r>
          </a:p>
          <a:p>
            <a:pPr marL="0" indent="0" algn="ctr">
              <a:buFont typeface="Wingdings" panose="05000000000000000000" pitchFamily="2" charset="2"/>
              <a:buNone/>
            </a:pPr>
            <a:r>
              <a:rPr lang="en-US" sz="2800" dirty="0" smtClean="0"/>
              <a:t>Maureen Sledge</a:t>
            </a:r>
          </a:p>
          <a:p>
            <a:pPr marL="0" indent="0" algn="ctr">
              <a:buFont typeface="Wingdings" panose="05000000000000000000" pitchFamily="2" charset="2"/>
              <a:buNone/>
            </a:pPr>
            <a:r>
              <a:rPr lang="en-US" sz="2800" dirty="0" smtClean="0"/>
              <a:t>April 10, 2019</a:t>
            </a:r>
          </a:p>
          <a:p>
            <a:pPr marL="0" indent="0">
              <a:buFont typeface="Wingdings" panose="05000000000000000000" pitchFamily="2" charset="2"/>
              <a:buNone/>
            </a:pPr>
            <a:endParaRPr lang="en-US" sz="2800" dirty="0" smtClean="0"/>
          </a:p>
        </p:txBody>
      </p:sp>
    </p:spTree>
    <p:extLst>
      <p:ext uri="{BB962C8B-B14F-4D97-AF65-F5344CB8AC3E}">
        <p14:creationId xmlns:p14="http://schemas.microsoft.com/office/powerpoint/2010/main" val="447012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smtClean="0">
                <a:solidFill>
                  <a:schemeClr val="bg1"/>
                </a:solidFill>
              </a:rPr>
              <a:t>Non-Trivial Application </a:t>
            </a:r>
            <a:endParaRPr lang="en-US" sz="2400" dirty="0">
              <a:solidFill>
                <a:schemeClr val="bg1"/>
              </a:solidFill>
            </a:endParaRPr>
          </a:p>
        </p:txBody>
      </p:sp>
      <p:sp>
        <p:nvSpPr>
          <p:cNvPr id="3" name="TextBox 2"/>
          <p:cNvSpPr txBox="1"/>
          <p:nvPr/>
        </p:nvSpPr>
        <p:spPr>
          <a:xfrm>
            <a:off x="251012" y="1168400"/>
            <a:ext cx="11653121" cy="461665"/>
          </a:xfrm>
          <a:prstGeom prst="rect">
            <a:avLst/>
          </a:prstGeom>
          <a:noFill/>
        </p:spPr>
        <p:txBody>
          <a:bodyPr wrap="square" rtlCol="0">
            <a:spAutoFit/>
          </a:bodyPr>
          <a:lstStyle/>
          <a:p>
            <a:pPr algn="ctr"/>
            <a:r>
              <a:rPr lang="en-US" sz="2400" dirty="0" smtClean="0"/>
              <a:t>FLASK-CORS: Demonstration</a:t>
            </a:r>
            <a:endParaRPr lang="en-US" sz="2400" dirty="0"/>
          </a:p>
        </p:txBody>
      </p:sp>
      <p:sp>
        <p:nvSpPr>
          <p:cNvPr id="4" name="TextBox 3"/>
          <p:cNvSpPr txBox="1"/>
          <p:nvPr/>
        </p:nvSpPr>
        <p:spPr>
          <a:xfrm>
            <a:off x="251011" y="1851038"/>
            <a:ext cx="11653121" cy="1569660"/>
          </a:xfrm>
          <a:prstGeom prst="rect">
            <a:avLst/>
          </a:prstGeom>
          <a:noFill/>
        </p:spPr>
        <p:txBody>
          <a:bodyPr wrap="square" rtlCol="0">
            <a:spAutoFit/>
          </a:bodyPr>
          <a:lstStyle/>
          <a:p>
            <a:r>
              <a:rPr lang="en-US" sz="2400" dirty="0" smtClean="0"/>
              <a:t>I will be showing you two different examples of Flask-CORS being used in </a:t>
            </a:r>
            <a:r>
              <a:rPr lang="en-US" sz="2400" dirty="0" err="1"/>
              <a:t>P</a:t>
            </a:r>
            <a:r>
              <a:rPr lang="en-US" sz="2400" dirty="0" err="1" smtClean="0"/>
              <a:t>ycharm</a:t>
            </a:r>
            <a:r>
              <a:rPr lang="en-US" sz="2400" dirty="0" smtClean="0"/>
              <a:t>. One is just a simple usage that sets up and shows you how you would use Flask-CORS in its simplest case. The other </a:t>
            </a:r>
            <a:r>
              <a:rPr lang="en-US" sz="2400" dirty="0" err="1" smtClean="0"/>
              <a:t>Flask_CORS</a:t>
            </a:r>
            <a:r>
              <a:rPr lang="en-US" sz="2400" dirty="0" smtClean="0"/>
              <a:t> is utilized in a web application that tells you the weather by using the Dark Sky API.</a:t>
            </a:r>
            <a:endParaRPr lang="en-US"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467" y="3463535"/>
            <a:ext cx="3981113" cy="248819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5867" y="3463535"/>
            <a:ext cx="4131732" cy="2582332"/>
          </a:xfrm>
          <a:prstGeom prst="rect">
            <a:avLst/>
          </a:prstGeom>
        </p:spPr>
      </p:pic>
      <p:sp>
        <p:nvSpPr>
          <p:cNvPr id="7" name="TextBox 6"/>
          <p:cNvSpPr txBox="1"/>
          <p:nvPr/>
        </p:nvSpPr>
        <p:spPr>
          <a:xfrm>
            <a:off x="4370580" y="3606800"/>
            <a:ext cx="2775287" cy="1261884"/>
          </a:xfrm>
          <a:prstGeom prst="rect">
            <a:avLst/>
          </a:prstGeom>
          <a:noFill/>
        </p:spPr>
        <p:txBody>
          <a:bodyPr wrap="square" rtlCol="0">
            <a:spAutoFit/>
          </a:bodyPr>
          <a:lstStyle/>
          <a:p>
            <a:r>
              <a:rPr lang="en-US" dirty="0" smtClean="0"/>
              <a:t>&lt; Case 1</a:t>
            </a:r>
          </a:p>
          <a:p>
            <a:endParaRPr lang="en-US" dirty="0"/>
          </a:p>
          <a:p>
            <a:endParaRPr lang="en-US" dirty="0" smtClean="0"/>
          </a:p>
          <a:p>
            <a:pPr algn="r"/>
            <a:r>
              <a:rPr lang="en-US" dirty="0" smtClean="0"/>
              <a:t>Case 2 &gt;</a:t>
            </a:r>
            <a:endParaRPr lang="en-US" dirty="0"/>
          </a:p>
        </p:txBody>
      </p:sp>
    </p:spTree>
    <p:extLst>
      <p:ext uri="{BB962C8B-B14F-4D97-AF65-F5344CB8AC3E}">
        <p14:creationId xmlns:p14="http://schemas.microsoft.com/office/powerpoint/2010/main" val="7547118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smtClean="0">
                <a:solidFill>
                  <a:schemeClr val="bg1"/>
                </a:solidFill>
              </a:rPr>
              <a:t>Resources</a:t>
            </a:r>
            <a:endParaRPr lang="en-US" sz="2400" dirty="0">
              <a:solidFill>
                <a:schemeClr val="bg1"/>
              </a:solidFill>
            </a:endParaRPr>
          </a:p>
        </p:txBody>
      </p:sp>
      <p:sp>
        <p:nvSpPr>
          <p:cNvPr id="3" name="TextBox 2"/>
          <p:cNvSpPr txBox="1"/>
          <p:nvPr/>
        </p:nvSpPr>
        <p:spPr>
          <a:xfrm>
            <a:off x="251012" y="1227806"/>
            <a:ext cx="11653121" cy="461665"/>
          </a:xfrm>
          <a:prstGeom prst="rect">
            <a:avLst/>
          </a:prstGeom>
          <a:noFill/>
        </p:spPr>
        <p:txBody>
          <a:bodyPr wrap="square" rtlCol="0">
            <a:spAutoFit/>
          </a:bodyPr>
          <a:lstStyle/>
          <a:p>
            <a:pPr algn="ctr"/>
            <a:r>
              <a:rPr lang="en-US" sz="2400" dirty="0" smtClean="0"/>
              <a:t>FLASK-CORS: Resources</a:t>
            </a:r>
            <a:endParaRPr lang="en-US" sz="2400" dirty="0"/>
          </a:p>
        </p:txBody>
      </p:sp>
      <p:sp>
        <p:nvSpPr>
          <p:cNvPr id="2" name="Rectangle 1"/>
          <p:cNvSpPr/>
          <p:nvPr/>
        </p:nvSpPr>
        <p:spPr>
          <a:xfrm>
            <a:off x="688371" y="2200683"/>
            <a:ext cx="10778401" cy="3308598"/>
          </a:xfrm>
          <a:prstGeom prst="rect">
            <a:avLst/>
          </a:prstGeom>
        </p:spPr>
        <p:txBody>
          <a:bodyPr wrap="square">
            <a:spAutoFit/>
          </a:bodyPr>
          <a:lstStyle/>
          <a:p>
            <a:r>
              <a:rPr lang="en-US" dirty="0">
                <a:hlinkClick r:id="rId3"/>
              </a:rPr>
              <a:t>https://flask-cors.readthedocs.io/en/1.10.2</a:t>
            </a:r>
            <a:r>
              <a:rPr lang="en-US" dirty="0" smtClean="0">
                <a:hlinkClick r:id="rId3"/>
              </a:rPr>
              <a:t>/</a:t>
            </a:r>
            <a:endParaRPr lang="en-US" dirty="0" smtClean="0"/>
          </a:p>
          <a:p>
            <a:endParaRPr lang="en-US" dirty="0" smtClean="0"/>
          </a:p>
          <a:p>
            <a:r>
              <a:rPr lang="en-US" dirty="0">
                <a:hlinkClick r:id="rId4"/>
              </a:rPr>
              <a:t>https://flask-cors.readthedocs.io/en/v1.6.1</a:t>
            </a:r>
            <a:r>
              <a:rPr lang="en-US" dirty="0" smtClean="0">
                <a:hlinkClick r:id="rId4"/>
              </a:rPr>
              <a:t>/#</a:t>
            </a:r>
            <a:endParaRPr lang="en-US" dirty="0" smtClean="0"/>
          </a:p>
          <a:p>
            <a:endParaRPr lang="en-US" dirty="0" smtClean="0"/>
          </a:p>
          <a:p>
            <a:r>
              <a:rPr lang="en-US" dirty="0">
                <a:hlinkClick r:id="rId5"/>
              </a:rPr>
              <a:t>https://</a:t>
            </a:r>
            <a:r>
              <a:rPr lang="en-US" dirty="0" smtClean="0">
                <a:hlinkClick r:id="rId5"/>
              </a:rPr>
              <a:t>github.com/corydolphin/flask-cors</a:t>
            </a:r>
            <a:endParaRPr lang="en-US" dirty="0" smtClean="0"/>
          </a:p>
          <a:p>
            <a:endParaRPr lang="en-US" dirty="0" smtClean="0"/>
          </a:p>
          <a:p>
            <a:r>
              <a:rPr lang="en-US" dirty="0">
                <a:hlinkClick r:id="rId6"/>
              </a:rPr>
              <a:t>https://</a:t>
            </a:r>
            <a:r>
              <a:rPr lang="en-US" dirty="0" smtClean="0">
                <a:hlinkClick r:id="rId6"/>
              </a:rPr>
              <a:t>flask-cors.readthedocs.io/en/latest/api.html#using-the-cors-extension</a:t>
            </a:r>
            <a:endParaRPr lang="en-US" dirty="0" smtClean="0"/>
          </a:p>
          <a:p>
            <a:endParaRPr lang="en-US" dirty="0" smtClean="0"/>
          </a:p>
          <a:p>
            <a:r>
              <a:rPr lang="en-US" dirty="0">
                <a:hlinkClick r:id="rId7"/>
              </a:rPr>
              <a:t>https://pypi.org/project/Flask-Cors</a:t>
            </a:r>
            <a:r>
              <a:rPr lang="en-US" dirty="0" smtClean="0">
                <a:hlinkClick r:id="rId7"/>
              </a:rPr>
              <a:t>/</a:t>
            </a:r>
            <a:endParaRPr lang="en-US" dirty="0" smtClean="0"/>
          </a:p>
          <a:p>
            <a:endParaRPr lang="en-US" dirty="0" smtClean="0"/>
          </a:p>
          <a:p>
            <a:endParaRPr lang="en-US" dirty="0"/>
          </a:p>
        </p:txBody>
      </p:sp>
    </p:spTree>
    <p:extLst>
      <p:ext uri="{BB962C8B-B14F-4D97-AF65-F5344CB8AC3E}">
        <p14:creationId xmlns:p14="http://schemas.microsoft.com/office/powerpoint/2010/main" val="7854517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smtClean="0">
                <a:solidFill>
                  <a:schemeClr val="bg1"/>
                </a:solidFill>
              </a:rPr>
              <a:t>Q&amp;A</a:t>
            </a:r>
            <a:endParaRPr lang="en-US" sz="2400" dirty="0">
              <a:solidFill>
                <a:schemeClr val="bg1"/>
              </a:solidFill>
            </a:endParaRPr>
          </a:p>
        </p:txBody>
      </p:sp>
      <p:sp>
        <p:nvSpPr>
          <p:cNvPr id="2" name="TextBox 1"/>
          <p:cNvSpPr txBox="1"/>
          <p:nvPr/>
        </p:nvSpPr>
        <p:spPr>
          <a:xfrm>
            <a:off x="1320801" y="2058786"/>
            <a:ext cx="9770531" cy="2431435"/>
          </a:xfrm>
          <a:prstGeom prst="rect">
            <a:avLst/>
          </a:prstGeom>
          <a:noFill/>
        </p:spPr>
        <p:txBody>
          <a:bodyPr wrap="square" rtlCol="0">
            <a:spAutoFit/>
          </a:bodyPr>
          <a:lstStyle/>
          <a:p>
            <a:r>
              <a:rPr lang="en-US" dirty="0" smtClean="0"/>
              <a:t>So, what is Flask-CORS?				</a:t>
            </a:r>
          </a:p>
          <a:p>
            <a:pPr lvl="2"/>
            <a:r>
              <a:rPr lang="en-US" dirty="0" smtClean="0"/>
              <a:t>Simply put it is a way that allows python users to access cross origin resources within their web applications without either messing up the frontend  or breaking the code. Through CORS</a:t>
            </a:r>
            <a:r>
              <a:rPr lang="en-US" dirty="0"/>
              <a:t>, you can understand how risky behavior — like downloading assets from external origins — are mitigated.</a:t>
            </a:r>
            <a:endParaRPr lang="en-US" dirty="0" smtClean="0"/>
          </a:p>
          <a:p>
            <a:endParaRPr lang="en-US" dirty="0"/>
          </a:p>
          <a:p>
            <a:endParaRPr lang="en-US" dirty="0" smtClean="0"/>
          </a:p>
          <a:p>
            <a:endParaRPr lang="en-US" dirty="0"/>
          </a:p>
        </p:txBody>
      </p:sp>
      <p:sp>
        <p:nvSpPr>
          <p:cNvPr id="5" name="TextBox 4"/>
          <p:cNvSpPr txBox="1"/>
          <p:nvPr/>
        </p:nvSpPr>
        <p:spPr>
          <a:xfrm>
            <a:off x="251012" y="1168400"/>
            <a:ext cx="11653121" cy="461665"/>
          </a:xfrm>
          <a:prstGeom prst="rect">
            <a:avLst/>
          </a:prstGeom>
          <a:noFill/>
        </p:spPr>
        <p:txBody>
          <a:bodyPr wrap="square" rtlCol="0">
            <a:spAutoFit/>
          </a:bodyPr>
          <a:lstStyle/>
          <a:p>
            <a:pPr algn="ctr"/>
            <a:r>
              <a:rPr lang="en-US" sz="2400" dirty="0" smtClean="0"/>
              <a:t>FLASK-CORS: Review and Questions</a:t>
            </a:r>
            <a:endParaRPr lang="en-US" sz="2400" dirty="0"/>
          </a:p>
        </p:txBody>
      </p:sp>
      <p:sp>
        <p:nvSpPr>
          <p:cNvPr id="3" name="TextBox 2"/>
          <p:cNvSpPr txBox="1"/>
          <p:nvPr/>
        </p:nvSpPr>
        <p:spPr>
          <a:xfrm>
            <a:off x="2851772" y="4490221"/>
            <a:ext cx="6451600" cy="384721"/>
          </a:xfrm>
          <a:prstGeom prst="rect">
            <a:avLst/>
          </a:prstGeom>
          <a:noFill/>
        </p:spPr>
        <p:txBody>
          <a:bodyPr wrap="square" rtlCol="0">
            <a:spAutoFit/>
          </a:bodyPr>
          <a:lstStyle/>
          <a:p>
            <a:pPr algn="ctr"/>
            <a:r>
              <a:rPr lang="en-US" dirty="0" smtClean="0"/>
              <a:t>Any Questions?</a:t>
            </a:r>
            <a:endParaRPr lang="en-US" dirty="0"/>
          </a:p>
        </p:txBody>
      </p:sp>
    </p:spTree>
    <p:extLst>
      <p:ext uri="{BB962C8B-B14F-4D97-AF65-F5344CB8AC3E}">
        <p14:creationId xmlns:p14="http://schemas.microsoft.com/office/powerpoint/2010/main" val="18871930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3991285" y="2859736"/>
            <a:ext cx="4428565" cy="894497"/>
          </a:xfrm>
          <a:prstGeom prst="rect">
            <a:avLst/>
          </a:prstGeom>
        </p:spPr>
        <p:txBody>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endParaRPr lang="en-US" dirty="0" smtClean="0"/>
          </a:p>
        </p:txBody>
      </p:sp>
      <p:sp>
        <p:nvSpPr>
          <p:cNvPr id="7" name="Content Placeholder 2"/>
          <p:cNvSpPr txBox="1">
            <a:spLocks/>
          </p:cNvSpPr>
          <p:nvPr/>
        </p:nvSpPr>
        <p:spPr>
          <a:xfrm>
            <a:off x="5091953" y="3438439"/>
            <a:ext cx="4428565" cy="894497"/>
          </a:xfrm>
          <a:prstGeom prst="rect">
            <a:avLst/>
          </a:prstGeom>
        </p:spPr>
        <p:txBody>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marL="0" indent="0">
              <a:buFont typeface="Wingdings" panose="05000000000000000000" pitchFamily="2" charset="2"/>
              <a:buNone/>
            </a:pPr>
            <a:r>
              <a:rPr lang="en-US" b="1" smtClean="0"/>
              <a:t>Thank you!!!</a:t>
            </a:r>
            <a:endParaRPr lang="en-US" b="1" dirty="0" smtClean="0"/>
          </a:p>
        </p:txBody>
      </p:sp>
    </p:spTree>
    <p:extLst>
      <p:ext uri="{BB962C8B-B14F-4D97-AF65-F5344CB8AC3E}">
        <p14:creationId xmlns:p14="http://schemas.microsoft.com/office/powerpoint/2010/main" val="288604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smtClean="0">
                <a:solidFill>
                  <a:schemeClr val="bg1"/>
                </a:solidFill>
              </a:rPr>
              <a:t>Overview</a:t>
            </a:r>
            <a:endParaRPr lang="en-US" sz="2400" dirty="0">
              <a:solidFill>
                <a:schemeClr val="bg1"/>
              </a:solidFill>
            </a:endParaRPr>
          </a:p>
        </p:txBody>
      </p:sp>
      <p:sp>
        <p:nvSpPr>
          <p:cNvPr id="2" name="TextBox 1"/>
          <p:cNvSpPr txBox="1"/>
          <p:nvPr/>
        </p:nvSpPr>
        <p:spPr>
          <a:xfrm>
            <a:off x="251012" y="1168400"/>
            <a:ext cx="11653121" cy="461665"/>
          </a:xfrm>
          <a:prstGeom prst="rect">
            <a:avLst/>
          </a:prstGeom>
          <a:noFill/>
        </p:spPr>
        <p:txBody>
          <a:bodyPr wrap="square" rtlCol="0">
            <a:spAutoFit/>
          </a:bodyPr>
          <a:lstStyle/>
          <a:p>
            <a:pPr algn="ctr"/>
            <a:r>
              <a:rPr lang="en-US" sz="2400" dirty="0" smtClean="0"/>
              <a:t>FLASK-CORS</a:t>
            </a:r>
            <a:endParaRPr lang="en-US" sz="2400" dirty="0"/>
          </a:p>
        </p:txBody>
      </p:sp>
      <p:sp>
        <p:nvSpPr>
          <p:cNvPr id="4" name="TextBox 3"/>
          <p:cNvSpPr txBox="1"/>
          <p:nvPr/>
        </p:nvSpPr>
        <p:spPr>
          <a:xfrm>
            <a:off x="251012" y="1851038"/>
            <a:ext cx="11653121" cy="3416320"/>
          </a:xfrm>
          <a:prstGeom prst="rect">
            <a:avLst/>
          </a:prstGeom>
          <a:noFill/>
        </p:spPr>
        <p:txBody>
          <a:bodyPr wrap="square" rtlCol="0">
            <a:spAutoFit/>
          </a:bodyPr>
          <a:lstStyle/>
          <a:p>
            <a:r>
              <a:rPr lang="en-US" sz="1800" dirty="0" smtClean="0"/>
              <a:t>What is it?</a:t>
            </a:r>
          </a:p>
          <a:p>
            <a:pPr marL="285750" indent="-285750">
              <a:buFont typeface="Arial" charset="0"/>
              <a:buChar char="•"/>
            </a:pPr>
            <a:r>
              <a:rPr lang="en-US" sz="1800" dirty="0" smtClean="0"/>
              <a:t>Flask-CORS is a flask extension that is used to handle Cross Origin Resource Sharing (CORS), which makes AJAX (which allows web based applications to send and retrieve data from a server asynchronously without interfering with the display and behavior of the existing page) possible </a:t>
            </a:r>
          </a:p>
          <a:p>
            <a:r>
              <a:rPr lang="en-US" sz="1800" dirty="0" smtClean="0"/>
              <a:t>What is CORS?</a:t>
            </a:r>
          </a:p>
          <a:p>
            <a:pPr marL="285750" indent="-285750">
              <a:buFont typeface="Arial" charset="0"/>
              <a:buChar char="•"/>
            </a:pPr>
            <a:r>
              <a:rPr lang="en-US" sz="1800" dirty="0" smtClean="0"/>
              <a:t>Cross Origin Resource Sharing is when a server requests a resource (such as an image or font for example) outside of its origin.</a:t>
            </a:r>
          </a:p>
          <a:p>
            <a:pPr marL="285750" indent="-285750">
              <a:buFont typeface="Arial" charset="0"/>
              <a:buChar char="•"/>
            </a:pPr>
            <a:r>
              <a:rPr lang="en-US" sz="1800" dirty="0" smtClean="0"/>
              <a:t>Imagine the idea of resource sharing </a:t>
            </a:r>
            <a:r>
              <a:rPr lang="en-US" sz="1800" dirty="0"/>
              <a:t>as a building with a security entrance. For example, if you need to borrow </a:t>
            </a:r>
            <a:r>
              <a:rPr lang="en-US" sz="1800" dirty="0" smtClean="0"/>
              <a:t>equipment, </a:t>
            </a:r>
            <a:r>
              <a:rPr lang="en-US" sz="1800" dirty="0"/>
              <a:t>you could ask a neighbor in the building who has one. The building’s security would likely not have a problem with this request (i.e., same-origin). If you needed a particular tool, however, and you ordered it from an outside source like an online marketplace (i.e., cross-origin), the security at the entrance may request that the delivery person provide identification when your tool arrives.</a:t>
            </a:r>
            <a:endParaRPr lang="en-US" sz="1800" dirty="0" smtClean="0"/>
          </a:p>
        </p:txBody>
      </p:sp>
    </p:spTree>
    <p:extLst>
      <p:ext uri="{BB962C8B-B14F-4D97-AF65-F5344CB8AC3E}">
        <p14:creationId xmlns:p14="http://schemas.microsoft.com/office/powerpoint/2010/main" val="2108821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smtClean="0">
                <a:solidFill>
                  <a:schemeClr val="bg1"/>
                </a:solidFill>
              </a:rPr>
              <a:t>Overview</a:t>
            </a:r>
            <a:endParaRPr lang="en-US" sz="2400" dirty="0">
              <a:solidFill>
                <a:schemeClr val="bg1"/>
              </a:solidFill>
            </a:endParaRPr>
          </a:p>
        </p:txBody>
      </p:sp>
      <p:sp>
        <p:nvSpPr>
          <p:cNvPr id="2" name="TextBox 1"/>
          <p:cNvSpPr txBox="1"/>
          <p:nvPr/>
        </p:nvSpPr>
        <p:spPr>
          <a:xfrm>
            <a:off x="251012" y="1168400"/>
            <a:ext cx="11653121" cy="461665"/>
          </a:xfrm>
          <a:prstGeom prst="rect">
            <a:avLst/>
          </a:prstGeom>
          <a:noFill/>
        </p:spPr>
        <p:txBody>
          <a:bodyPr wrap="square" rtlCol="0">
            <a:spAutoFit/>
          </a:bodyPr>
          <a:lstStyle/>
          <a:p>
            <a:pPr algn="ctr"/>
            <a:r>
              <a:rPr lang="en-US" sz="2400" dirty="0" smtClean="0"/>
              <a:t>FLASK-CORS</a:t>
            </a:r>
            <a:endParaRPr lang="en-US"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012" y="1630066"/>
            <a:ext cx="3440455" cy="266810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6855" y="3509666"/>
            <a:ext cx="3448340" cy="2671002"/>
          </a:xfrm>
          <a:prstGeom prst="rect">
            <a:avLst/>
          </a:prstGeom>
        </p:spPr>
      </p:pic>
      <p:sp>
        <p:nvSpPr>
          <p:cNvPr id="7" name="TextBox 6"/>
          <p:cNvSpPr txBox="1"/>
          <p:nvPr/>
        </p:nvSpPr>
        <p:spPr>
          <a:xfrm>
            <a:off x="7683811" y="1630065"/>
            <a:ext cx="4220322" cy="5062924"/>
          </a:xfrm>
          <a:prstGeom prst="rect">
            <a:avLst/>
          </a:prstGeom>
          <a:noFill/>
        </p:spPr>
        <p:txBody>
          <a:bodyPr wrap="square" rtlCol="0">
            <a:spAutoFit/>
          </a:bodyPr>
          <a:lstStyle/>
          <a:p>
            <a:r>
              <a:rPr lang="en-US" dirty="0" smtClean="0"/>
              <a:t>Flask-CORS basically enables cross origin resource sharing, which is very important when dealing with web based applications in python. </a:t>
            </a:r>
          </a:p>
          <a:p>
            <a:endParaRPr lang="en-US" dirty="0" smtClean="0"/>
          </a:p>
          <a:p>
            <a:pPr fontAlgn="base"/>
            <a:r>
              <a:rPr lang="en-US" dirty="0" smtClean="0"/>
              <a:t>However, it also allows </a:t>
            </a:r>
            <a:r>
              <a:rPr lang="en-US" dirty="0"/>
              <a:t>servers to specify not just who can access its assets, but also </a:t>
            </a:r>
            <a:r>
              <a:rPr lang="en-US" i="1" dirty="0"/>
              <a:t>how</a:t>
            </a:r>
            <a:r>
              <a:rPr lang="en-US" dirty="0"/>
              <a:t> the assets can be accessed</a:t>
            </a:r>
            <a:r>
              <a:rPr lang="en-US" dirty="0" smtClean="0"/>
              <a:t>. </a:t>
            </a:r>
          </a:p>
          <a:p>
            <a:pPr fontAlgn="base"/>
            <a:endParaRPr lang="en-US" dirty="0"/>
          </a:p>
          <a:p>
            <a:pPr fontAlgn="base"/>
            <a:r>
              <a:rPr lang="en-US" dirty="0" smtClean="0"/>
              <a:t>This is done using standard HTTP request methods such as GET, POST, etc. CORS allows a server the ability to specify </a:t>
            </a:r>
            <a:r>
              <a:rPr lang="en-US" dirty="0"/>
              <a:t>who can access its assets and which HTTP request methods are allowed from external resources</a:t>
            </a:r>
          </a:p>
          <a:p>
            <a:r>
              <a:rPr lang="en-US" dirty="0"/>
              <a:t/>
            </a:r>
            <a:br>
              <a:rPr lang="en-US" dirty="0"/>
            </a:br>
            <a:endParaRPr lang="en-US" dirty="0"/>
          </a:p>
        </p:txBody>
      </p:sp>
    </p:spTree>
    <p:extLst>
      <p:ext uri="{BB962C8B-B14F-4D97-AF65-F5344CB8AC3E}">
        <p14:creationId xmlns:p14="http://schemas.microsoft.com/office/powerpoint/2010/main" val="685417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smtClean="0">
                <a:solidFill>
                  <a:schemeClr val="bg1"/>
                </a:solidFill>
              </a:rPr>
              <a:t>Purpose/Goal of Technology</a:t>
            </a:r>
            <a:endParaRPr lang="en-US" sz="2400" dirty="0">
              <a:solidFill>
                <a:schemeClr val="bg1"/>
              </a:solidFill>
            </a:endParaRPr>
          </a:p>
        </p:txBody>
      </p:sp>
      <p:sp>
        <p:nvSpPr>
          <p:cNvPr id="3" name="TextBox 2"/>
          <p:cNvSpPr txBox="1"/>
          <p:nvPr/>
        </p:nvSpPr>
        <p:spPr>
          <a:xfrm>
            <a:off x="251012" y="1168400"/>
            <a:ext cx="11653121" cy="461665"/>
          </a:xfrm>
          <a:prstGeom prst="rect">
            <a:avLst/>
          </a:prstGeom>
          <a:noFill/>
        </p:spPr>
        <p:txBody>
          <a:bodyPr wrap="square" rtlCol="0">
            <a:spAutoFit/>
          </a:bodyPr>
          <a:lstStyle/>
          <a:p>
            <a:pPr algn="ctr"/>
            <a:r>
              <a:rPr lang="en-US" sz="2400" dirty="0" smtClean="0"/>
              <a:t>FLASK-CORS: Purpose</a:t>
            </a:r>
            <a:endParaRPr lang="en-US" sz="2400" dirty="0"/>
          </a:p>
        </p:txBody>
      </p:sp>
      <p:sp>
        <p:nvSpPr>
          <p:cNvPr id="4" name="TextBox 3"/>
          <p:cNvSpPr txBox="1"/>
          <p:nvPr/>
        </p:nvSpPr>
        <p:spPr>
          <a:xfrm>
            <a:off x="251012" y="1630065"/>
            <a:ext cx="11653121" cy="830997"/>
          </a:xfrm>
          <a:prstGeom prst="rect">
            <a:avLst/>
          </a:prstGeom>
          <a:noFill/>
        </p:spPr>
        <p:txBody>
          <a:bodyPr wrap="square" rtlCol="0">
            <a:spAutoFit/>
          </a:bodyPr>
          <a:lstStyle/>
          <a:p>
            <a:r>
              <a:rPr lang="en-US" sz="2400" dirty="0" smtClean="0"/>
              <a:t>The purpose </a:t>
            </a:r>
            <a:r>
              <a:rPr lang="en-US" sz="2400" smtClean="0"/>
              <a:t>of </a:t>
            </a:r>
            <a:r>
              <a:rPr lang="en-US" sz="2400" smtClean="0"/>
              <a:t>Flask-CORS </a:t>
            </a:r>
            <a:r>
              <a:rPr lang="en-US" sz="2400" dirty="0" smtClean="0"/>
              <a:t>is to </a:t>
            </a:r>
            <a:r>
              <a:rPr lang="en-US" sz="2400" dirty="0"/>
              <a:t>handle Cross Origin Resource </a:t>
            </a:r>
            <a:r>
              <a:rPr lang="en-US" sz="2400" dirty="0" smtClean="0"/>
              <a:t>Sharing, making AJAX possible</a:t>
            </a:r>
          </a:p>
          <a:p>
            <a:r>
              <a:rPr lang="en-US" sz="2400" dirty="0" smtClean="0"/>
              <a:t>It solves CORS restrictions when you try to get information from different domains. </a:t>
            </a:r>
            <a:endParaRPr lang="en-US"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533" y="2993662"/>
            <a:ext cx="6688667" cy="3344334"/>
          </a:xfrm>
          <a:prstGeom prst="rect">
            <a:avLst/>
          </a:prstGeom>
        </p:spPr>
      </p:pic>
    </p:spTree>
    <p:extLst>
      <p:ext uri="{BB962C8B-B14F-4D97-AF65-F5344CB8AC3E}">
        <p14:creationId xmlns:p14="http://schemas.microsoft.com/office/powerpoint/2010/main" val="851433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6346" y="271862"/>
            <a:ext cx="7853082" cy="461665"/>
          </a:xfrm>
          <a:prstGeom prst="rect">
            <a:avLst/>
          </a:prstGeom>
          <a:noFill/>
        </p:spPr>
        <p:txBody>
          <a:bodyPr wrap="square" rtlCol="0">
            <a:spAutoFit/>
          </a:bodyPr>
          <a:lstStyle/>
          <a:p>
            <a:r>
              <a:rPr lang="en-US" sz="2400" dirty="0" smtClean="0">
                <a:solidFill>
                  <a:schemeClr val="bg1"/>
                </a:solidFill>
              </a:rPr>
              <a:t>Use Cases/Examples/ Applications</a:t>
            </a:r>
            <a:endParaRPr lang="en-US" sz="2400" dirty="0">
              <a:solidFill>
                <a:schemeClr val="bg1"/>
              </a:solidFill>
            </a:endParaRPr>
          </a:p>
        </p:txBody>
      </p:sp>
      <p:sp>
        <p:nvSpPr>
          <p:cNvPr id="3" name="TextBox 2"/>
          <p:cNvSpPr txBox="1"/>
          <p:nvPr/>
        </p:nvSpPr>
        <p:spPr>
          <a:xfrm>
            <a:off x="251012" y="1168400"/>
            <a:ext cx="11653121" cy="461665"/>
          </a:xfrm>
          <a:prstGeom prst="rect">
            <a:avLst/>
          </a:prstGeom>
          <a:noFill/>
        </p:spPr>
        <p:txBody>
          <a:bodyPr wrap="square" rtlCol="0">
            <a:spAutoFit/>
          </a:bodyPr>
          <a:lstStyle/>
          <a:p>
            <a:pPr algn="ctr"/>
            <a:r>
              <a:rPr lang="en-US" sz="2400" dirty="0" smtClean="0"/>
              <a:t>FLASK-CORS: Uses</a:t>
            </a:r>
            <a:endParaRPr lang="en-US" sz="2400" dirty="0"/>
          </a:p>
        </p:txBody>
      </p:sp>
      <p:sp>
        <p:nvSpPr>
          <p:cNvPr id="4" name="TextBox 3"/>
          <p:cNvSpPr txBox="1"/>
          <p:nvPr/>
        </p:nvSpPr>
        <p:spPr>
          <a:xfrm>
            <a:off x="267947" y="1710267"/>
            <a:ext cx="11653121" cy="3046988"/>
          </a:xfrm>
          <a:prstGeom prst="rect">
            <a:avLst/>
          </a:prstGeom>
          <a:noFill/>
        </p:spPr>
        <p:txBody>
          <a:bodyPr wrap="square" rtlCol="0">
            <a:spAutoFit/>
          </a:bodyPr>
          <a:lstStyle/>
          <a:p>
            <a:r>
              <a:rPr lang="en-US" sz="2400" dirty="0" smtClean="0"/>
              <a:t>What would you even use Flask-CORS for?</a:t>
            </a:r>
          </a:p>
          <a:p>
            <a:pPr marL="342900" indent="-342900">
              <a:buFont typeface="Arial" charset="0"/>
              <a:buChar char="•"/>
            </a:pPr>
            <a:r>
              <a:rPr lang="en-US" sz="2400" dirty="0" smtClean="0"/>
              <a:t>Flask-CORS is used for when you need to access information from third party servers. </a:t>
            </a:r>
          </a:p>
          <a:p>
            <a:pPr marL="342900" indent="-342900">
              <a:buFont typeface="Arial" charset="0"/>
              <a:buChar char="•"/>
            </a:pPr>
            <a:r>
              <a:rPr lang="en-US" sz="2400" dirty="0" smtClean="0"/>
              <a:t>Due to different domains access might not be given so you need to use Flask-CORS in order to access the information</a:t>
            </a:r>
          </a:p>
          <a:p>
            <a:pPr marL="342900" indent="-342900">
              <a:buFont typeface="Arial" charset="0"/>
              <a:buChar char="•"/>
            </a:pPr>
            <a:r>
              <a:rPr lang="en-US" sz="2400" dirty="0" smtClean="0"/>
              <a:t>Flask-CORS can be used in web applications when you are pulling information from other websites/using APIs (which is how I used it in my implementation)</a:t>
            </a:r>
          </a:p>
          <a:p>
            <a:pPr marL="342900" indent="-342900">
              <a:buFont typeface="Arial" charset="0"/>
              <a:buChar char="•"/>
            </a:pPr>
            <a:r>
              <a:rPr lang="en-US" sz="2400" dirty="0" smtClean="0"/>
              <a:t>It is important to use it in the case of security, to avoid </a:t>
            </a:r>
            <a:r>
              <a:rPr lang="en-US" sz="2400" dirty="0"/>
              <a:t>any ajax request to domain other than the one open by the user (specified in the </a:t>
            </a:r>
            <a:r>
              <a:rPr lang="en-US" sz="2400" dirty="0" err="1"/>
              <a:t>url</a:t>
            </a:r>
            <a:r>
              <a:rPr lang="en-US" sz="2400" dirty="0" smtClean="0"/>
              <a:t>)</a:t>
            </a:r>
          </a:p>
        </p:txBody>
      </p:sp>
    </p:spTree>
    <p:extLst>
      <p:ext uri="{BB962C8B-B14F-4D97-AF65-F5344CB8AC3E}">
        <p14:creationId xmlns:p14="http://schemas.microsoft.com/office/powerpoint/2010/main" val="1304976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smtClean="0">
                <a:solidFill>
                  <a:schemeClr val="bg1"/>
                </a:solidFill>
              </a:rPr>
              <a:t>Background </a:t>
            </a:r>
            <a:r>
              <a:rPr lang="mr-IN" sz="2400" dirty="0" smtClean="0">
                <a:solidFill>
                  <a:schemeClr val="bg1"/>
                </a:solidFill>
              </a:rPr>
              <a:t>–</a:t>
            </a:r>
            <a:r>
              <a:rPr lang="en-US" sz="2400" dirty="0" smtClean="0">
                <a:solidFill>
                  <a:schemeClr val="bg1"/>
                </a:solidFill>
              </a:rPr>
              <a:t> Key Concepts</a:t>
            </a:r>
            <a:endParaRPr lang="en-US" sz="2400" dirty="0">
              <a:solidFill>
                <a:schemeClr val="bg1"/>
              </a:solidFill>
            </a:endParaRPr>
          </a:p>
        </p:txBody>
      </p:sp>
      <p:sp>
        <p:nvSpPr>
          <p:cNvPr id="3" name="TextBox 2"/>
          <p:cNvSpPr txBox="1"/>
          <p:nvPr/>
        </p:nvSpPr>
        <p:spPr>
          <a:xfrm>
            <a:off x="251010" y="965201"/>
            <a:ext cx="11653121" cy="461665"/>
          </a:xfrm>
          <a:prstGeom prst="rect">
            <a:avLst/>
          </a:prstGeom>
          <a:noFill/>
        </p:spPr>
        <p:txBody>
          <a:bodyPr wrap="square" rtlCol="0">
            <a:spAutoFit/>
          </a:bodyPr>
          <a:lstStyle/>
          <a:p>
            <a:pPr algn="ctr"/>
            <a:r>
              <a:rPr lang="en-US" sz="2400" dirty="0" smtClean="0"/>
              <a:t>FLASK-CORS: Key Concepts</a:t>
            </a:r>
            <a:endParaRPr lang="en-US" sz="2400" dirty="0"/>
          </a:p>
        </p:txBody>
      </p:sp>
      <p:sp>
        <p:nvSpPr>
          <p:cNvPr id="4" name="TextBox 3"/>
          <p:cNvSpPr txBox="1"/>
          <p:nvPr/>
        </p:nvSpPr>
        <p:spPr>
          <a:xfrm>
            <a:off x="251010" y="1675473"/>
            <a:ext cx="11653121" cy="3785652"/>
          </a:xfrm>
          <a:prstGeom prst="rect">
            <a:avLst/>
          </a:prstGeom>
          <a:noFill/>
        </p:spPr>
        <p:txBody>
          <a:bodyPr wrap="square" rtlCol="0">
            <a:spAutoFit/>
          </a:bodyPr>
          <a:lstStyle/>
          <a:p>
            <a:r>
              <a:rPr lang="en-US" sz="2400" dirty="0" smtClean="0"/>
              <a:t>AJAX:</a:t>
            </a:r>
          </a:p>
          <a:p>
            <a:pPr marL="342900" indent="-342900">
              <a:buFont typeface="Arial" charset="0"/>
              <a:buChar char="•"/>
            </a:pPr>
            <a:r>
              <a:rPr lang="en-US" sz="2400" dirty="0" smtClean="0"/>
              <a:t>web </a:t>
            </a:r>
            <a:r>
              <a:rPr lang="en-US" sz="2400" dirty="0"/>
              <a:t>based applications to send and retrieve data from a server asynchronously without interfering with the display and behavior of the existing page</a:t>
            </a:r>
            <a:r>
              <a:rPr lang="en-US" sz="2400" dirty="0" smtClean="0"/>
              <a:t> </a:t>
            </a:r>
          </a:p>
          <a:p>
            <a:endParaRPr lang="en-US" sz="2400" dirty="0"/>
          </a:p>
          <a:p>
            <a:r>
              <a:rPr lang="en-US" sz="2400" dirty="0" smtClean="0"/>
              <a:t>Flask-CORS works with blueprints and cookies as well. </a:t>
            </a:r>
          </a:p>
          <a:p>
            <a:pPr marL="342900" indent="-342900">
              <a:buFont typeface="Arial" charset="0"/>
              <a:buChar char="•"/>
            </a:pPr>
            <a:r>
              <a:rPr lang="en-US" sz="2400" dirty="0" smtClean="0"/>
              <a:t>Blueprints are concepts implemented in flask</a:t>
            </a:r>
            <a:r>
              <a:rPr lang="en-US" sz="2400" dirty="0"/>
              <a:t> for making application components and supporting common patterns within an application or across </a:t>
            </a:r>
            <a:r>
              <a:rPr lang="en-US" sz="2400" dirty="0" smtClean="0"/>
              <a:t>applications</a:t>
            </a:r>
          </a:p>
          <a:p>
            <a:pPr marL="342900" indent="-342900">
              <a:buFont typeface="Arial" charset="0"/>
              <a:buChar char="•"/>
            </a:pPr>
            <a:r>
              <a:rPr lang="en-US" sz="2400" dirty="0" smtClean="0"/>
              <a:t>Cookies in flask are gathered from request </a:t>
            </a:r>
            <a:r>
              <a:rPr lang="en-US" sz="2400" dirty="0"/>
              <a:t>objects is a dictionary with all the cookies the client transmits</a:t>
            </a:r>
            <a:endParaRPr lang="en-US" sz="2400" dirty="0" smtClean="0"/>
          </a:p>
          <a:p>
            <a:endParaRPr lang="en-US" sz="2400" dirty="0"/>
          </a:p>
        </p:txBody>
      </p:sp>
    </p:spTree>
    <p:extLst>
      <p:ext uri="{BB962C8B-B14F-4D97-AF65-F5344CB8AC3E}">
        <p14:creationId xmlns:p14="http://schemas.microsoft.com/office/powerpoint/2010/main" val="2078387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smtClean="0">
                <a:solidFill>
                  <a:schemeClr val="bg1"/>
                </a:solidFill>
              </a:rPr>
              <a:t>Background </a:t>
            </a:r>
            <a:r>
              <a:rPr lang="mr-IN" sz="2400" dirty="0" smtClean="0">
                <a:solidFill>
                  <a:schemeClr val="bg1"/>
                </a:solidFill>
              </a:rPr>
              <a:t>–</a:t>
            </a:r>
            <a:r>
              <a:rPr lang="en-US" sz="2400" dirty="0" smtClean="0">
                <a:solidFill>
                  <a:schemeClr val="bg1"/>
                </a:solidFill>
              </a:rPr>
              <a:t> Key Concepts</a:t>
            </a:r>
            <a:endParaRPr lang="en-US" sz="2400" dirty="0">
              <a:solidFill>
                <a:schemeClr val="bg1"/>
              </a:solidFill>
            </a:endParaRPr>
          </a:p>
        </p:txBody>
      </p:sp>
      <p:sp>
        <p:nvSpPr>
          <p:cNvPr id="3" name="TextBox 2"/>
          <p:cNvSpPr txBox="1"/>
          <p:nvPr/>
        </p:nvSpPr>
        <p:spPr>
          <a:xfrm>
            <a:off x="251010" y="965201"/>
            <a:ext cx="11653121" cy="461665"/>
          </a:xfrm>
          <a:prstGeom prst="rect">
            <a:avLst/>
          </a:prstGeom>
          <a:noFill/>
        </p:spPr>
        <p:txBody>
          <a:bodyPr wrap="square" rtlCol="0">
            <a:spAutoFit/>
          </a:bodyPr>
          <a:lstStyle/>
          <a:p>
            <a:pPr algn="ctr"/>
            <a:r>
              <a:rPr lang="en-US" sz="2400" dirty="0" smtClean="0"/>
              <a:t>FLASK-CORS: Key Concepts</a:t>
            </a:r>
            <a:endParaRPr lang="en-US" sz="2400" dirty="0"/>
          </a:p>
        </p:txBody>
      </p:sp>
      <p:sp>
        <p:nvSpPr>
          <p:cNvPr id="4" name="TextBox 3"/>
          <p:cNvSpPr txBox="1"/>
          <p:nvPr/>
        </p:nvSpPr>
        <p:spPr>
          <a:xfrm>
            <a:off x="251010" y="1426866"/>
            <a:ext cx="11653121" cy="5878532"/>
          </a:xfrm>
          <a:prstGeom prst="rect">
            <a:avLst/>
          </a:prstGeom>
          <a:noFill/>
        </p:spPr>
        <p:txBody>
          <a:bodyPr wrap="square" rtlCol="0">
            <a:spAutoFit/>
          </a:bodyPr>
          <a:lstStyle/>
          <a:p>
            <a:r>
              <a:rPr lang="en-US" sz="2000" dirty="0"/>
              <a:t>Cross Origin </a:t>
            </a:r>
            <a:r>
              <a:rPr lang="en-US" sz="2000" dirty="0" smtClean="0"/>
              <a:t>parameters (these are used in the decorator)</a:t>
            </a:r>
            <a:endParaRPr lang="en-US" sz="2000" dirty="0"/>
          </a:p>
          <a:p>
            <a:pPr marL="171450" indent="-171450">
              <a:buFont typeface="Arial" charset="0"/>
              <a:buChar char="•"/>
            </a:pPr>
            <a:r>
              <a:rPr lang="en-US" sz="1200" b="1" dirty="0"/>
              <a:t>origins</a:t>
            </a:r>
            <a:r>
              <a:rPr lang="en-US" sz="1200" dirty="0"/>
              <a:t> (</a:t>
            </a:r>
            <a:r>
              <a:rPr lang="en-US" sz="1200" i="1" dirty="0"/>
              <a:t>list or string</a:t>
            </a:r>
            <a:r>
              <a:rPr lang="en-US" sz="1200" dirty="0"/>
              <a:t>) –The origin, or list of origins to allow requests from. The origin(s) may be regular expressions, exact origins, or else an asterisk.</a:t>
            </a:r>
          </a:p>
          <a:p>
            <a:pPr marL="171450" indent="-171450">
              <a:buFont typeface="Arial" charset="0"/>
              <a:buChar char="•"/>
            </a:pPr>
            <a:r>
              <a:rPr lang="en-US" sz="1200" dirty="0"/>
              <a:t>Default : ‘*’</a:t>
            </a:r>
          </a:p>
          <a:p>
            <a:pPr marL="171450" indent="-171450">
              <a:buFont typeface="Arial" charset="0"/>
              <a:buChar char="•"/>
            </a:pPr>
            <a:r>
              <a:rPr lang="en-US" sz="1200" b="1" dirty="0"/>
              <a:t>methods</a:t>
            </a:r>
            <a:r>
              <a:rPr lang="en-US" sz="1200" dirty="0"/>
              <a:t> (</a:t>
            </a:r>
            <a:r>
              <a:rPr lang="en-US" sz="1200" i="1" dirty="0"/>
              <a:t>list or string</a:t>
            </a:r>
            <a:r>
              <a:rPr lang="en-US" sz="1200" dirty="0"/>
              <a:t>) –The method or list of methods which the allowed origins are allowed to access for non-simple requests.</a:t>
            </a:r>
          </a:p>
          <a:p>
            <a:pPr marL="171450" indent="-171450">
              <a:buFont typeface="Arial" charset="0"/>
              <a:buChar char="•"/>
            </a:pPr>
            <a:r>
              <a:rPr lang="en-US" sz="1200" dirty="0"/>
              <a:t>Default : [GET, HEAD, POST, OPTIONS, PUT, PATCH, DELETE]</a:t>
            </a:r>
          </a:p>
          <a:p>
            <a:pPr marL="171450" indent="-171450">
              <a:buFont typeface="Arial" charset="0"/>
              <a:buChar char="•"/>
            </a:pPr>
            <a:r>
              <a:rPr lang="en-US" sz="1200" b="1" dirty="0" err="1"/>
              <a:t>expose_headers</a:t>
            </a:r>
            <a:r>
              <a:rPr lang="en-US" sz="1200" dirty="0"/>
              <a:t> (</a:t>
            </a:r>
            <a:r>
              <a:rPr lang="en-US" sz="1200" i="1" dirty="0"/>
              <a:t>list or string</a:t>
            </a:r>
            <a:r>
              <a:rPr lang="en-US" sz="1200" dirty="0"/>
              <a:t>) –The header or list which are safe to expose to the API of a CORS API specification</a:t>
            </a:r>
          </a:p>
          <a:p>
            <a:pPr marL="171450" indent="-171450">
              <a:buFont typeface="Arial" charset="0"/>
              <a:buChar char="•"/>
            </a:pPr>
            <a:r>
              <a:rPr lang="en-US" sz="1200" dirty="0"/>
              <a:t>Default : None</a:t>
            </a:r>
          </a:p>
          <a:p>
            <a:pPr marL="171450" indent="-171450">
              <a:buFont typeface="Arial" charset="0"/>
              <a:buChar char="•"/>
            </a:pPr>
            <a:r>
              <a:rPr lang="en-US" sz="1200" b="1" dirty="0" err="1"/>
              <a:t>allow_headers</a:t>
            </a:r>
            <a:r>
              <a:rPr lang="en-US" sz="1200" dirty="0"/>
              <a:t> (</a:t>
            </a:r>
            <a:r>
              <a:rPr lang="en-US" sz="1200" i="1" dirty="0"/>
              <a:t>list or string</a:t>
            </a:r>
            <a:r>
              <a:rPr lang="en-US" sz="1200" dirty="0"/>
              <a:t>) –The header or list of header field names which can be used when this resource is accessed by allowed origins</a:t>
            </a:r>
          </a:p>
          <a:p>
            <a:pPr marL="171450" indent="-171450">
              <a:buFont typeface="Arial" charset="0"/>
              <a:buChar char="•"/>
            </a:pPr>
            <a:r>
              <a:rPr lang="en-US" sz="1200" dirty="0"/>
              <a:t>Default : None</a:t>
            </a:r>
          </a:p>
          <a:p>
            <a:pPr marL="171450" indent="-171450">
              <a:buFont typeface="Arial" charset="0"/>
              <a:buChar char="•"/>
            </a:pPr>
            <a:r>
              <a:rPr lang="en-US" sz="1200" b="1" dirty="0" err="1"/>
              <a:t>supports_credentials</a:t>
            </a:r>
            <a:r>
              <a:rPr lang="en-US" sz="1200" dirty="0"/>
              <a:t> (</a:t>
            </a:r>
            <a:r>
              <a:rPr lang="en-US" sz="1200" i="1" dirty="0">
                <a:hlinkClick r:id="rId3" tooltip="(in Python v2.7)"/>
              </a:rPr>
              <a:t>bool</a:t>
            </a:r>
            <a:r>
              <a:rPr lang="en-US" sz="1200" dirty="0"/>
              <a:t>) –Allows users to make authenticated requests. If true, injects the </a:t>
            </a:r>
            <a:r>
              <a:rPr lang="en-US" sz="1200" i="1" dirty="0"/>
              <a:t>Access-Control-Allow-Credentials</a:t>
            </a:r>
            <a:r>
              <a:rPr lang="en-US" sz="1200" dirty="0"/>
              <a:t> header in responses.</a:t>
            </a:r>
          </a:p>
          <a:p>
            <a:pPr marL="171450" indent="-171450">
              <a:buFont typeface="Arial" charset="0"/>
              <a:buChar char="•"/>
            </a:pPr>
            <a:r>
              <a:rPr lang="en-US" sz="1200" dirty="0" err="1"/>
              <a:t>note:This</a:t>
            </a:r>
            <a:r>
              <a:rPr lang="en-US" sz="1200" dirty="0"/>
              <a:t> option cannot be used in </a:t>
            </a:r>
            <a:r>
              <a:rPr lang="en-US" sz="1200" dirty="0" err="1"/>
              <a:t>conjuction</a:t>
            </a:r>
            <a:r>
              <a:rPr lang="en-US" sz="1200" dirty="0"/>
              <a:t> with a ‘*’ </a:t>
            </a:r>
            <a:r>
              <a:rPr lang="en-US" sz="1200" dirty="0" err="1"/>
              <a:t>originDefault</a:t>
            </a:r>
            <a:r>
              <a:rPr lang="en-US" sz="1200" dirty="0"/>
              <a:t> : False</a:t>
            </a:r>
          </a:p>
          <a:p>
            <a:pPr marL="171450" indent="-171450">
              <a:buFont typeface="Arial" charset="0"/>
              <a:buChar char="•"/>
            </a:pPr>
            <a:r>
              <a:rPr lang="en-US" sz="1200" b="1" dirty="0" err="1"/>
              <a:t>max_age</a:t>
            </a:r>
            <a:r>
              <a:rPr lang="en-US" sz="1200" dirty="0"/>
              <a:t> (</a:t>
            </a:r>
            <a:r>
              <a:rPr lang="en-US" sz="1200" i="1" dirty="0" err="1"/>
              <a:t>timedelta</a:t>
            </a:r>
            <a:r>
              <a:rPr lang="en-US" sz="1200" i="1" dirty="0"/>
              <a:t>, integer, string or None</a:t>
            </a:r>
            <a:r>
              <a:rPr lang="en-US" sz="1200" dirty="0"/>
              <a:t>) –The maximum time for which this CORS request maybe cached. This value is set as the </a:t>
            </a:r>
            <a:r>
              <a:rPr lang="en-US" sz="1200" i="1" dirty="0"/>
              <a:t>Access-Control-Max-Age</a:t>
            </a:r>
            <a:r>
              <a:rPr lang="en-US" sz="1200" dirty="0"/>
              <a:t> header.</a:t>
            </a:r>
          </a:p>
          <a:p>
            <a:pPr marL="171450" indent="-171450">
              <a:buFont typeface="Arial" charset="0"/>
              <a:buChar char="•"/>
            </a:pPr>
            <a:r>
              <a:rPr lang="en-US" sz="1200" dirty="0"/>
              <a:t>Default : None</a:t>
            </a:r>
          </a:p>
          <a:p>
            <a:pPr marL="171450" indent="-171450">
              <a:buFont typeface="Arial" charset="0"/>
              <a:buChar char="•"/>
            </a:pPr>
            <a:r>
              <a:rPr lang="en-US" sz="1200" b="1" dirty="0" err="1"/>
              <a:t>send_wildcard</a:t>
            </a:r>
            <a:r>
              <a:rPr lang="en-US" sz="1200" dirty="0"/>
              <a:t> (</a:t>
            </a:r>
            <a:r>
              <a:rPr lang="en-US" sz="1200" i="1" dirty="0">
                <a:hlinkClick r:id="rId3" tooltip="(in Python v2.7)"/>
              </a:rPr>
              <a:t>bool</a:t>
            </a:r>
            <a:r>
              <a:rPr lang="en-US" sz="1200" dirty="0"/>
              <a:t>) –If True, and the origins parameter is </a:t>
            </a:r>
            <a:r>
              <a:rPr lang="en-US" sz="1200" i="1" dirty="0"/>
              <a:t>*</a:t>
            </a:r>
            <a:r>
              <a:rPr lang="en-US" sz="1200" dirty="0"/>
              <a:t>, a wildcard </a:t>
            </a:r>
            <a:r>
              <a:rPr lang="en-US" sz="1200" i="1" dirty="0"/>
              <a:t>Access-Control-Allow-Origin</a:t>
            </a:r>
            <a:r>
              <a:rPr lang="en-US" sz="1200" dirty="0"/>
              <a:t> header is sent, rather than the request’s </a:t>
            </a:r>
            <a:r>
              <a:rPr lang="en-US" sz="1200" i="1" dirty="0"/>
              <a:t>Origin</a:t>
            </a:r>
            <a:r>
              <a:rPr lang="en-US" sz="1200" dirty="0"/>
              <a:t> header.</a:t>
            </a:r>
          </a:p>
          <a:p>
            <a:pPr marL="171450" indent="-171450">
              <a:buFont typeface="Arial" charset="0"/>
              <a:buChar char="•"/>
            </a:pPr>
            <a:r>
              <a:rPr lang="en-US" sz="1200" dirty="0"/>
              <a:t>Default : True</a:t>
            </a:r>
          </a:p>
          <a:p>
            <a:pPr marL="171450" indent="-171450">
              <a:buFont typeface="Arial" charset="0"/>
              <a:buChar char="•"/>
            </a:pPr>
            <a:r>
              <a:rPr lang="en-US" sz="1200" b="1" dirty="0" err="1"/>
              <a:t>always_send</a:t>
            </a:r>
            <a:r>
              <a:rPr lang="en-US" sz="1200" dirty="0"/>
              <a:t> (</a:t>
            </a:r>
            <a:r>
              <a:rPr lang="en-US" sz="1200" i="1" dirty="0">
                <a:hlinkClick r:id="rId3" tooltip="(in Python v2.7)"/>
              </a:rPr>
              <a:t>bool</a:t>
            </a:r>
            <a:r>
              <a:rPr lang="en-US" sz="1200" dirty="0"/>
              <a:t>) –If True, CORS headers are sent even if there is no </a:t>
            </a:r>
            <a:r>
              <a:rPr lang="en-US" sz="1200" i="1" dirty="0"/>
              <a:t>Origin</a:t>
            </a:r>
            <a:r>
              <a:rPr lang="en-US" sz="1200" dirty="0"/>
              <a:t> in the request’s headers.</a:t>
            </a:r>
          </a:p>
          <a:p>
            <a:pPr marL="171450" indent="-171450">
              <a:buFont typeface="Arial" charset="0"/>
              <a:buChar char="•"/>
            </a:pPr>
            <a:r>
              <a:rPr lang="en-US" sz="1200" dirty="0"/>
              <a:t>Default : True</a:t>
            </a:r>
          </a:p>
          <a:p>
            <a:pPr marL="171450" indent="-171450">
              <a:buFont typeface="Arial" charset="0"/>
              <a:buChar char="•"/>
            </a:pPr>
            <a:r>
              <a:rPr lang="en-US" sz="1200" b="1" dirty="0" err="1"/>
              <a:t>automatic_options</a:t>
            </a:r>
            <a:r>
              <a:rPr lang="en-US" sz="1200" dirty="0"/>
              <a:t> (</a:t>
            </a:r>
            <a:r>
              <a:rPr lang="en-US" sz="1200" i="1" dirty="0">
                <a:hlinkClick r:id="rId3" tooltip="(in Python v2.7)"/>
              </a:rPr>
              <a:t>bool</a:t>
            </a:r>
            <a:r>
              <a:rPr lang="en-US" sz="1200" dirty="0"/>
              <a:t>) –If True, CORS headers will be returned for OPTIONS requests. For use with cross domain POST requests which preflight OPTIONS requests, you will need to specifically allow the Content-Type header.</a:t>
            </a:r>
          </a:p>
          <a:p>
            <a:pPr marL="171450" indent="-171450">
              <a:buFont typeface="Arial" charset="0"/>
              <a:buChar char="•"/>
            </a:pPr>
            <a:r>
              <a:rPr lang="en-US" sz="1200" dirty="0"/>
              <a:t>Default : True</a:t>
            </a:r>
          </a:p>
          <a:p>
            <a:pPr marL="171450" indent="-171450">
              <a:buFont typeface="Arial" charset="0"/>
              <a:buChar char="•"/>
            </a:pPr>
            <a:r>
              <a:rPr lang="en-US" sz="1200" b="1" dirty="0" err="1"/>
              <a:t>vary_header</a:t>
            </a:r>
            <a:r>
              <a:rPr lang="en-US" sz="1200" dirty="0"/>
              <a:t> (</a:t>
            </a:r>
            <a:r>
              <a:rPr lang="en-US" sz="1200" i="1" dirty="0">
                <a:hlinkClick r:id="rId3" tooltip="(in Python v2.7)"/>
              </a:rPr>
              <a:t>bool</a:t>
            </a:r>
            <a:r>
              <a:rPr lang="en-US" sz="1200" dirty="0"/>
              <a:t>) –If True, the header Vary: Origin will be returned as per suggestion by the W3 implementation guidelines.</a:t>
            </a:r>
          </a:p>
          <a:p>
            <a:pPr marL="171450" indent="-171450">
              <a:buFont typeface="Arial" charset="0"/>
              <a:buChar char="•"/>
            </a:pPr>
            <a:r>
              <a:rPr lang="en-US" sz="1200" dirty="0"/>
              <a:t>Setting this header when the </a:t>
            </a:r>
            <a:r>
              <a:rPr lang="en-US" sz="1200" i="1" dirty="0"/>
              <a:t>Access-Control-Allow-Origin</a:t>
            </a:r>
            <a:r>
              <a:rPr lang="en-US" sz="1200" dirty="0"/>
              <a:t> is dynamically generated (e.g. when there is more than one allowed origin, and an Origin than ‘*’ is returned) informs CDNs and other caches that the CORS headers are dynamic, and cannot be re-used.</a:t>
            </a:r>
          </a:p>
          <a:p>
            <a:pPr marL="171450" indent="-171450">
              <a:buFont typeface="Arial" charset="0"/>
              <a:buChar char="•"/>
            </a:pPr>
            <a:r>
              <a:rPr lang="en-US" sz="1200" dirty="0"/>
              <a:t>If False, the Vary header will never be injected or altered.</a:t>
            </a:r>
          </a:p>
          <a:p>
            <a:pPr marL="171450" indent="-171450">
              <a:buFont typeface="Arial" charset="0"/>
              <a:buChar char="•"/>
            </a:pPr>
            <a:r>
              <a:rPr lang="en-US" sz="1200" dirty="0"/>
              <a:t>Default : True</a:t>
            </a:r>
          </a:p>
          <a:p>
            <a:endParaRPr lang="en-US" sz="3600" dirty="0"/>
          </a:p>
          <a:p>
            <a:endParaRPr lang="en-US" sz="1200" dirty="0" smtClean="0"/>
          </a:p>
          <a:p>
            <a:endParaRPr lang="en-US" sz="1200" dirty="0"/>
          </a:p>
        </p:txBody>
      </p:sp>
    </p:spTree>
    <p:extLst>
      <p:ext uri="{BB962C8B-B14F-4D97-AF65-F5344CB8AC3E}">
        <p14:creationId xmlns:p14="http://schemas.microsoft.com/office/powerpoint/2010/main" val="135211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smtClean="0">
                <a:solidFill>
                  <a:schemeClr val="bg1"/>
                </a:solidFill>
              </a:rPr>
              <a:t>Background </a:t>
            </a:r>
            <a:r>
              <a:rPr lang="mr-IN" sz="2400" dirty="0" smtClean="0">
                <a:solidFill>
                  <a:schemeClr val="bg1"/>
                </a:solidFill>
              </a:rPr>
              <a:t>–</a:t>
            </a:r>
            <a:r>
              <a:rPr lang="en-US" sz="2400" dirty="0" smtClean="0">
                <a:solidFill>
                  <a:schemeClr val="bg1"/>
                </a:solidFill>
              </a:rPr>
              <a:t> Key Concepts</a:t>
            </a:r>
            <a:endParaRPr lang="en-US" sz="2400" dirty="0">
              <a:solidFill>
                <a:schemeClr val="bg1"/>
              </a:solidFill>
            </a:endParaRPr>
          </a:p>
        </p:txBody>
      </p:sp>
      <p:sp>
        <p:nvSpPr>
          <p:cNvPr id="3" name="TextBox 2"/>
          <p:cNvSpPr txBox="1"/>
          <p:nvPr/>
        </p:nvSpPr>
        <p:spPr>
          <a:xfrm>
            <a:off x="251010" y="965201"/>
            <a:ext cx="11653121" cy="461665"/>
          </a:xfrm>
          <a:prstGeom prst="rect">
            <a:avLst/>
          </a:prstGeom>
          <a:noFill/>
        </p:spPr>
        <p:txBody>
          <a:bodyPr wrap="square" rtlCol="0">
            <a:spAutoFit/>
          </a:bodyPr>
          <a:lstStyle/>
          <a:p>
            <a:pPr algn="ctr"/>
            <a:r>
              <a:rPr lang="en-US" sz="2400" dirty="0" smtClean="0"/>
              <a:t>FLASK-CORS: Key Concepts</a:t>
            </a:r>
            <a:endParaRPr lang="en-US" sz="2400" dirty="0"/>
          </a:p>
        </p:txBody>
      </p:sp>
      <p:sp>
        <p:nvSpPr>
          <p:cNvPr id="4" name="TextBox 3"/>
          <p:cNvSpPr txBox="1"/>
          <p:nvPr/>
        </p:nvSpPr>
        <p:spPr>
          <a:xfrm>
            <a:off x="251010" y="1426866"/>
            <a:ext cx="11653121" cy="5324535"/>
          </a:xfrm>
          <a:prstGeom prst="rect">
            <a:avLst/>
          </a:prstGeom>
          <a:noFill/>
        </p:spPr>
        <p:txBody>
          <a:bodyPr wrap="square" rtlCol="0">
            <a:spAutoFit/>
          </a:bodyPr>
          <a:lstStyle/>
          <a:p>
            <a:r>
              <a:rPr lang="en-US" sz="2000" dirty="0" smtClean="0"/>
              <a:t>Pre-Flight (this checks to see if your request is feasible)</a:t>
            </a:r>
            <a:endParaRPr lang="en-US" sz="2000" dirty="0"/>
          </a:p>
          <a:p>
            <a:pPr marL="342900" indent="-342900" fontAlgn="base">
              <a:buFont typeface="Arial" charset="0"/>
              <a:buChar char="•"/>
            </a:pPr>
            <a:r>
              <a:rPr lang="en-US" sz="2000" dirty="0"/>
              <a:t>When a request is made using any of the following HTTP request methods, a standard </a:t>
            </a:r>
            <a:r>
              <a:rPr lang="en-US" sz="2000" i="1" dirty="0"/>
              <a:t>preflight</a:t>
            </a:r>
            <a:r>
              <a:rPr lang="en-US" sz="2000" dirty="0"/>
              <a:t> request will be made before the original request.</a:t>
            </a:r>
          </a:p>
          <a:p>
            <a:pPr marL="800078" lvl="1" indent="-342900" fontAlgn="base">
              <a:buFont typeface="Arial" charset="0"/>
              <a:buChar char="•"/>
            </a:pPr>
            <a:r>
              <a:rPr lang="en-US" sz="2000" dirty="0" smtClean="0"/>
              <a:t>PUT</a:t>
            </a:r>
          </a:p>
          <a:p>
            <a:pPr marL="800078" lvl="1" indent="-342900" fontAlgn="base">
              <a:buFont typeface="Arial" charset="0"/>
              <a:buChar char="•"/>
            </a:pPr>
            <a:r>
              <a:rPr lang="en-US" sz="2000" dirty="0" smtClean="0"/>
              <a:t>DELETE</a:t>
            </a:r>
          </a:p>
          <a:p>
            <a:pPr marL="800078" lvl="1" indent="-342900" fontAlgn="base">
              <a:buFont typeface="Arial" charset="0"/>
              <a:buChar char="•"/>
            </a:pPr>
            <a:r>
              <a:rPr lang="en-US" sz="2000" dirty="0" smtClean="0"/>
              <a:t>CONNECT</a:t>
            </a:r>
          </a:p>
          <a:p>
            <a:pPr marL="800078" lvl="1" indent="-342900" fontAlgn="base">
              <a:buFont typeface="Arial" charset="0"/>
              <a:buChar char="•"/>
            </a:pPr>
            <a:r>
              <a:rPr lang="en-US" sz="2000" dirty="0" smtClean="0"/>
              <a:t>OPTIONS</a:t>
            </a:r>
          </a:p>
          <a:p>
            <a:pPr marL="800078" lvl="1" indent="-342900" fontAlgn="base">
              <a:buFont typeface="Arial" charset="0"/>
              <a:buChar char="•"/>
            </a:pPr>
            <a:r>
              <a:rPr lang="en-US" sz="2000" dirty="0" smtClean="0"/>
              <a:t>TRACE</a:t>
            </a:r>
          </a:p>
          <a:p>
            <a:pPr marL="800078" lvl="1" indent="-342900" fontAlgn="base">
              <a:buFont typeface="Arial" charset="0"/>
              <a:buChar char="•"/>
            </a:pPr>
            <a:r>
              <a:rPr lang="en-US" sz="2000" dirty="0" smtClean="0"/>
              <a:t>PATCH</a:t>
            </a:r>
          </a:p>
          <a:p>
            <a:pPr lvl="1" fontAlgn="base"/>
            <a:endParaRPr lang="en-US" sz="2000" dirty="0" smtClean="0"/>
          </a:p>
          <a:p>
            <a:pPr lvl="1" fontAlgn="base"/>
            <a:r>
              <a:rPr lang="en-US" sz="2000" dirty="0" smtClean="0"/>
              <a:t>The purpose of the preflight request is to determine whether or not the original request is safe (for example, a DELETE request). The server will respond to the preflight request and indicate whether or not the original request is safe. If the server specifies that the original request is safe, it will allow the original request. Otherwise, it will block the original request.</a:t>
            </a:r>
          </a:p>
          <a:p>
            <a:pPr lvl="1" fontAlgn="base"/>
            <a:r>
              <a:rPr lang="en-US" sz="2000" dirty="0" smtClean="0"/>
              <a:t>Pre-Flights can be triggered using request methods.</a:t>
            </a:r>
          </a:p>
          <a:p>
            <a:endParaRPr lang="en-US" sz="2000" dirty="0" smtClean="0"/>
          </a:p>
          <a:p>
            <a:endParaRPr lang="en-US" sz="2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0434" y="2146814"/>
            <a:ext cx="2882900" cy="2227028"/>
          </a:xfrm>
          <a:prstGeom prst="rect">
            <a:avLst/>
          </a:prstGeom>
        </p:spPr>
      </p:pic>
    </p:spTree>
    <p:extLst>
      <p:ext uri="{BB962C8B-B14F-4D97-AF65-F5344CB8AC3E}">
        <p14:creationId xmlns:p14="http://schemas.microsoft.com/office/powerpoint/2010/main" val="5581306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smtClean="0">
                <a:solidFill>
                  <a:schemeClr val="bg1"/>
                </a:solidFill>
              </a:rPr>
              <a:t>Getting Started Tutorial</a:t>
            </a:r>
            <a:endParaRPr lang="en-US" sz="2400" dirty="0">
              <a:solidFill>
                <a:schemeClr val="bg1"/>
              </a:solidFill>
            </a:endParaRPr>
          </a:p>
        </p:txBody>
      </p:sp>
      <p:sp>
        <p:nvSpPr>
          <p:cNvPr id="3" name="TextBox 2"/>
          <p:cNvSpPr txBox="1"/>
          <p:nvPr/>
        </p:nvSpPr>
        <p:spPr>
          <a:xfrm>
            <a:off x="251012" y="1168400"/>
            <a:ext cx="11653121" cy="461665"/>
          </a:xfrm>
          <a:prstGeom prst="rect">
            <a:avLst/>
          </a:prstGeom>
          <a:noFill/>
        </p:spPr>
        <p:txBody>
          <a:bodyPr wrap="square" rtlCol="0">
            <a:spAutoFit/>
          </a:bodyPr>
          <a:lstStyle/>
          <a:p>
            <a:pPr algn="ctr"/>
            <a:r>
              <a:rPr lang="en-US" sz="2400" dirty="0" smtClean="0"/>
              <a:t>FLASK-CORS: How to implement</a:t>
            </a:r>
            <a:endParaRPr lang="en-US" sz="2400" dirty="0"/>
          </a:p>
        </p:txBody>
      </p:sp>
      <p:sp>
        <p:nvSpPr>
          <p:cNvPr id="5" name="TextBox 4"/>
          <p:cNvSpPr txBox="1"/>
          <p:nvPr/>
        </p:nvSpPr>
        <p:spPr>
          <a:xfrm>
            <a:off x="251012" y="1850199"/>
            <a:ext cx="4306046" cy="4154984"/>
          </a:xfrm>
          <a:prstGeom prst="rect">
            <a:avLst/>
          </a:prstGeom>
          <a:noFill/>
        </p:spPr>
        <p:txBody>
          <a:bodyPr wrap="square" rtlCol="0">
            <a:spAutoFit/>
          </a:bodyPr>
          <a:lstStyle/>
          <a:p>
            <a:r>
              <a:rPr lang="en-US" sz="2400" dirty="0" smtClean="0"/>
              <a:t>1. Enter terminal</a:t>
            </a:r>
          </a:p>
          <a:p>
            <a:r>
              <a:rPr lang="en-US" sz="2400" dirty="0" smtClean="0"/>
              <a:t>2. Type</a:t>
            </a:r>
            <a:r>
              <a:rPr lang="en-US" sz="2400" dirty="0"/>
              <a:t>: $ pip install -U </a:t>
            </a:r>
            <a:r>
              <a:rPr lang="en-US" sz="2400" dirty="0" smtClean="0"/>
              <a:t>flask-</a:t>
            </a:r>
            <a:r>
              <a:rPr lang="en-US" sz="2400" dirty="0" err="1" smtClean="0"/>
              <a:t>cors</a:t>
            </a:r>
            <a:endParaRPr lang="en-US" sz="2400" dirty="0"/>
          </a:p>
          <a:p>
            <a:endParaRPr lang="en-US" sz="2400" dirty="0" smtClean="0"/>
          </a:p>
          <a:p>
            <a:endParaRPr lang="en-US" sz="2400" dirty="0" smtClean="0"/>
          </a:p>
          <a:p>
            <a:endParaRPr lang="en-US" sz="2400" dirty="0"/>
          </a:p>
          <a:p>
            <a:r>
              <a:rPr lang="en-US" sz="2400" dirty="0" smtClean="0"/>
              <a:t>*In </a:t>
            </a:r>
            <a:r>
              <a:rPr lang="en-US" sz="2400" dirty="0" err="1" smtClean="0"/>
              <a:t>Pycharm</a:t>
            </a:r>
            <a:r>
              <a:rPr lang="en-US" sz="2400" dirty="0" smtClean="0"/>
              <a:t> depending on what you are trying to do you might also have to import some things such as:</a:t>
            </a:r>
          </a:p>
          <a:p>
            <a:r>
              <a:rPr lang="en-US" sz="2400" dirty="0" smtClean="0"/>
              <a:t>	from </a:t>
            </a:r>
            <a:r>
              <a:rPr lang="en-US" sz="2400" dirty="0" err="1"/>
              <a:t>flask_cors</a:t>
            </a:r>
            <a:r>
              <a:rPr lang="en-US" sz="2400" dirty="0"/>
              <a:t> import </a:t>
            </a:r>
            <a:r>
              <a:rPr lang="en-US" sz="2400" dirty="0" smtClean="0"/>
              <a:t>CORS</a:t>
            </a:r>
          </a:p>
          <a:p>
            <a:r>
              <a:rPr lang="en-US" sz="2400" dirty="0"/>
              <a:t>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7058" y="2081871"/>
            <a:ext cx="7450667" cy="3417737"/>
          </a:xfrm>
          <a:prstGeom prst="rect">
            <a:avLst/>
          </a:prstGeom>
        </p:spPr>
      </p:pic>
    </p:spTree>
    <p:extLst>
      <p:ext uri="{BB962C8B-B14F-4D97-AF65-F5344CB8AC3E}">
        <p14:creationId xmlns:p14="http://schemas.microsoft.com/office/powerpoint/2010/main" val="151763866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52870</TotalTime>
  <Words>894</Words>
  <Application>Microsoft Macintosh PowerPoint</Application>
  <PresentationFormat>Widescreen</PresentationFormat>
  <Paragraphs>136</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Berlin Sans FB Demi</vt:lpstr>
      <vt:lpstr>Calibri</vt:lpstr>
      <vt:lpstr>Mangal</vt:lpstr>
      <vt:lpstr>Wingdings</vt:lpstr>
      <vt:lpstr>Retrospect</vt:lpstr>
      <vt:lpstr>CUS1166 – Software Engineering   Technology Presentation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UIUC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Latent Entity Structures</dc:title>
  <dc:creator>Jiawei Han</dc:creator>
  <cp:lastModifiedBy>Microsoft Office User</cp:lastModifiedBy>
  <cp:revision>1350</cp:revision>
  <cp:lastPrinted>2018-03-01T23:16:58Z</cp:lastPrinted>
  <dcterms:created xsi:type="dcterms:W3CDTF">2014-06-02T15:06:14Z</dcterms:created>
  <dcterms:modified xsi:type="dcterms:W3CDTF">2019-04-12T04:43:23Z</dcterms:modified>
</cp:coreProperties>
</file>