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7" r:id="rId4"/>
    <p:sldId id="259" r:id="rId5"/>
    <p:sldId id="262" r:id="rId6"/>
    <p:sldId id="261" r:id="rId7"/>
    <p:sldId id="263" r:id="rId8"/>
    <p:sldId id="264" r:id="rId9"/>
    <p:sldId id="265" r:id="rId10"/>
    <p:sldId id="266" r:id="rId11"/>
    <p:sldId id="269" r:id="rId12"/>
    <p:sldId id="268" r:id="rId13"/>
    <p:sldId id="260" r:id="rId14"/>
    <p:sldId id="267" r:id="rId15"/>
    <p:sldId id="272" r:id="rId16"/>
    <p:sldId id="270" r:id="rId17"/>
    <p:sldId id="276" r:id="rId18"/>
    <p:sldId id="271" r:id="rId19"/>
    <p:sldId id="273" r:id="rId20"/>
    <p:sldId id="277" r:id="rId21"/>
    <p:sldId id="274" r:id="rId22"/>
    <p:sldId id="275" r:id="rId23"/>
    <p:sldId id="278" r:id="rId24"/>
    <p:sldId id="279" r:id="rId25"/>
    <p:sldId id="280" r:id="rId26"/>
    <p:sldId id="284" r:id="rId27"/>
    <p:sldId id="283" r:id="rId28"/>
    <p:sldId id="281" r:id="rId29"/>
    <p:sldId id="282" r:id="rId30"/>
    <p:sldId id="286" r:id="rId31"/>
    <p:sldId id="285" r:id="rId32"/>
    <p:sldId id="288" r:id="rId33"/>
    <p:sldId id="290" r:id="rId34"/>
    <p:sldId id="287" r:id="rId35"/>
    <p:sldId id="291" r:id="rId36"/>
    <p:sldId id="289" r:id="rId3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373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2F268A-C711-4F9A-9DC5-8C2AB0821B7D}" type="datetimeFigureOut">
              <a:rPr lang="pt-BR" smtClean="0"/>
              <a:pPr/>
              <a:t>16/04/2016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8D764-835D-4DF2-AC5E-F5E0A77CFA27}" type="slidenum">
              <a:rPr lang="pt-BR" smtClean="0"/>
              <a:pPr/>
              <a:t>‹nº›</a:t>
            </a:fld>
            <a:endParaRPr lang="pt-BR"/>
          </a:p>
        </p:txBody>
      </p:sp>
    </p:spTree>
    <p:extLst>
      <p:ext uri="{BB962C8B-B14F-4D97-AF65-F5344CB8AC3E}">
        <p14:creationId xmlns:p14="http://schemas.microsoft.com/office/powerpoint/2010/main" xmlns="" val="1291788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a:t>
            </a:fld>
            <a:endParaRPr lang="pt-BR"/>
          </a:p>
        </p:txBody>
      </p:sp>
    </p:spTree>
    <p:extLst>
      <p:ext uri="{BB962C8B-B14F-4D97-AF65-F5344CB8AC3E}">
        <p14:creationId xmlns:p14="http://schemas.microsoft.com/office/powerpoint/2010/main" xmlns="" val="456259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10</a:t>
            </a:fld>
            <a:endParaRPr lang="pt-BR"/>
          </a:p>
        </p:txBody>
      </p:sp>
    </p:spTree>
    <p:extLst>
      <p:ext uri="{BB962C8B-B14F-4D97-AF65-F5344CB8AC3E}">
        <p14:creationId xmlns:p14="http://schemas.microsoft.com/office/powerpoint/2010/main" xmlns="" val="1226748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11</a:t>
            </a:fld>
            <a:endParaRPr lang="pt-BR"/>
          </a:p>
        </p:txBody>
      </p:sp>
    </p:spTree>
    <p:extLst>
      <p:ext uri="{BB962C8B-B14F-4D97-AF65-F5344CB8AC3E}">
        <p14:creationId xmlns:p14="http://schemas.microsoft.com/office/powerpoint/2010/main" xmlns="" val="244097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12</a:t>
            </a:fld>
            <a:endParaRPr lang="pt-BR"/>
          </a:p>
        </p:txBody>
      </p:sp>
    </p:spTree>
    <p:extLst>
      <p:ext uri="{BB962C8B-B14F-4D97-AF65-F5344CB8AC3E}">
        <p14:creationId xmlns:p14="http://schemas.microsoft.com/office/powerpoint/2010/main" xmlns="" val="365737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13</a:t>
            </a:fld>
            <a:endParaRPr lang="pt-BR"/>
          </a:p>
        </p:txBody>
      </p:sp>
    </p:spTree>
    <p:extLst>
      <p:ext uri="{BB962C8B-B14F-4D97-AF65-F5344CB8AC3E}">
        <p14:creationId xmlns:p14="http://schemas.microsoft.com/office/powerpoint/2010/main" xmlns="" val="3947034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14</a:t>
            </a:fld>
            <a:endParaRPr lang="pt-BR"/>
          </a:p>
        </p:txBody>
      </p:sp>
    </p:spTree>
    <p:extLst>
      <p:ext uri="{BB962C8B-B14F-4D97-AF65-F5344CB8AC3E}">
        <p14:creationId xmlns:p14="http://schemas.microsoft.com/office/powerpoint/2010/main" xmlns="" val="375644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15</a:t>
            </a:fld>
            <a:endParaRPr lang="pt-BR"/>
          </a:p>
        </p:txBody>
      </p:sp>
    </p:spTree>
    <p:extLst>
      <p:ext uri="{BB962C8B-B14F-4D97-AF65-F5344CB8AC3E}">
        <p14:creationId xmlns:p14="http://schemas.microsoft.com/office/powerpoint/2010/main" xmlns="" val="3845495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16</a:t>
            </a:fld>
            <a:endParaRPr lang="pt-BR"/>
          </a:p>
        </p:txBody>
      </p:sp>
    </p:spTree>
    <p:extLst>
      <p:ext uri="{BB962C8B-B14F-4D97-AF65-F5344CB8AC3E}">
        <p14:creationId xmlns:p14="http://schemas.microsoft.com/office/powerpoint/2010/main" xmlns="" val="332783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17</a:t>
            </a:fld>
            <a:endParaRPr lang="pt-BR"/>
          </a:p>
        </p:txBody>
      </p:sp>
    </p:spTree>
    <p:extLst>
      <p:ext uri="{BB962C8B-B14F-4D97-AF65-F5344CB8AC3E}">
        <p14:creationId xmlns:p14="http://schemas.microsoft.com/office/powerpoint/2010/main" xmlns="" val="1249182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18</a:t>
            </a:fld>
            <a:endParaRPr lang="pt-BR"/>
          </a:p>
        </p:txBody>
      </p:sp>
    </p:spTree>
    <p:extLst>
      <p:ext uri="{BB962C8B-B14F-4D97-AF65-F5344CB8AC3E}">
        <p14:creationId xmlns:p14="http://schemas.microsoft.com/office/powerpoint/2010/main" xmlns="" val="2633840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19</a:t>
            </a:fld>
            <a:endParaRPr lang="pt-BR"/>
          </a:p>
        </p:txBody>
      </p:sp>
    </p:spTree>
    <p:extLst>
      <p:ext uri="{BB962C8B-B14F-4D97-AF65-F5344CB8AC3E}">
        <p14:creationId xmlns:p14="http://schemas.microsoft.com/office/powerpoint/2010/main" xmlns="" val="68928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a:t>
            </a:fld>
            <a:endParaRPr lang="pt-BR"/>
          </a:p>
        </p:txBody>
      </p:sp>
    </p:spTree>
    <p:extLst>
      <p:ext uri="{BB962C8B-B14F-4D97-AF65-F5344CB8AC3E}">
        <p14:creationId xmlns:p14="http://schemas.microsoft.com/office/powerpoint/2010/main" xmlns="" val="1935539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20</a:t>
            </a:fld>
            <a:endParaRPr lang="pt-BR"/>
          </a:p>
        </p:txBody>
      </p:sp>
    </p:spTree>
    <p:extLst>
      <p:ext uri="{BB962C8B-B14F-4D97-AF65-F5344CB8AC3E}">
        <p14:creationId xmlns:p14="http://schemas.microsoft.com/office/powerpoint/2010/main" xmlns="" val="5956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21</a:t>
            </a:fld>
            <a:endParaRPr lang="pt-BR"/>
          </a:p>
        </p:txBody>
      </p:sp>
    </p:spTree>
    <p:extLst>
      <p:ext uri="{BB962C8B-B14F-4D97-AF65-F5344CB8AC3E}">
        <p14:creationId xmlns:p14="http://schemas.microsoft.com/office/powerpoint/2010/main" xmlns="" val="1795875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22</a:t>
            </a:fld>
            <a:endParaRPr lang="pt-BR"/>
          </a:p>
        </p:txBody>
      </p:sp>
    </p:spTree>
    <p:extLst>
      <p:ext uri="{BB962C8B-B14F-4D97-AF65-F5344CB8AC3E}">
        <p14:creationId xmlns:p14="http://schemas.microsoft.com/office/powerpoint/2010/main" xmlns="" val="3844846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23</a:t>
            </a:fld>
            <a:endParaRPr lang="pt-BR"/>
          </a:p>
        </p:txBody>
      </p:sp>
    </p:spTree>
    <p:extLst>
      <p:ext uri="{BB962C8B-B14F-4D97-AF65-F5344CB8AC3E}">
        <p14:creationId xmlns:p14="http://schemas.microsoft.com/office/powerpoint/2010/main" xmlns="" val="2851247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24</a:t>
            </a:fld>
            <a:endParaRPr lang="pt-BR"/>
          </a:p>
        </p:txBody>
      </p:sp>
    </p:spTree>
    <p:extLst>
      <p:ext uri="{BB962C8B-B14F-4D97-AF65-F5344CB8AC3E}">
        <p14:creationId xmlns:p14="http://schemas.microsoft.com/office/powerpoint/2010/main" xmlns="" val="3070210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25</a:t>
            </a:fld>
            <a:endParaRPr lang="pt-BR"/>
          </a:p>
        </p:txBody>
      </p:sp>
    </p:spTree>
    <p:extLst>
      <p:ext uri="{BB962C8B-B14F-4D97-AF65-F5344CB8AC3E}">
        <p14:creationId xmlns:p14="http://schemas.microsoft.com/office/powerpoint/2010/main" xmlns="" val="410363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26</a:t>
            </a:fld>
            <a:endParaRPr lang="pt-BR"/>
          </a:p>
        </p:txBody>
      </p:sp>
    </p:spTree>
    <p:extLst>
      <p:ext uri="{BB962C8B-B14F-4D97-AF65-F5344CB8AC3E}">
        <p14:creationId xmlns:p14="http://schemas.microsoft.com/office/powerpoint/2010/main" xmlns="" val="2137585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27</a:t>
            </a:fld>
            <a:endParaRPr lang="pt-BR"/>
          </a:p>
        </p:txBody>
      </p:sp>
    </p:spTree>
    <p:extLst>
      <p:ext uri="{BB962C8B-B14F-4D97-AF65-F5344CB8AC3E}">
        <p14:creationId xmlns:p14="http://schemas.microsoft.com/office/powerpoint/2010/main" xmlns="" val="3004295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28</a:t>
            </a:fld>
            <a:endParaRPr lang="pt-BR"/>
          </a:p>
        </p:txBody>
      </p:sp>
    </p:spTree>
    <p:extLst>
      <p:ext uri="{BB962C8B-B14F-4D97-AF65-F5344CB8AC3E}">
        <p14:creationId xmlns:p14="http://schemas.microsoft.com/office/powerpoint/2010/main" xmlns="" val="2606518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29</a:t>
            </a:fld>
            <a:endParaRPr lang="pt-BR"/>
          </a:p>
        </p:txBody>
      </p:sp>
    </p:spTree>
    <p:extLst>
      <p:ext uri="{BB962C8B-B14F-4D97-AF65-F5344CB8AC3E}">
        <p14:creationId xmlns:p14="http://schemas.microsoft.com/office/powerpoint/2010/main" xmlns="" val="180725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3</a:t>
            </a:fld>
            <a:endParaRPr lang="pt-BR"/>
          </a:p>
        </p:txBody>
      </p:sp>
    </p:spTree>
    <p:extLst>
      <p:ext uri="{BB962C8B-B14F-4D97-AF65-F5344CB8AC3E}">
        <p14:creationId xmlns:p14="http://schemas.microsoft.com/office/powerpoint/2010/main" xmlns="" val="2460037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30</a:t>
            </a:fld>
            <a:endParaRPr lang="pt-BR"/>
          </a:p>
        </p:txBody>
      </p:sp>
    </p:spTree>
    <p:extLst>
      <p:ext uri="{BB962C8B-B14F-4D97-AF65-F5344CB8AC3E}">
        <p14:creationId xmlns:p14="http://schemas.microsoft.com/office/powerpoint/2010/main" xmlns="" val="3744930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31</a:t>
            </a:fld>
            <a:endParaRPr lang="pt-BR"/>
          </a:p>
        </p:txBody>
      </p:sp>
    </p:spTree>
    <p:extLst>
      <p:ext uri="{BB962C8B-B14F-4D97-AF65-F5344CB8AC3E}">
        <p14:creationId xmlns:p14="http://schemas.microsoft.com/office/powerpoint/2010/main" xmlns="" val="597847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32</a:t>
            </a:fld>
            <a:endParaRPr lang="pt-BR"/>
          </a:p>
        </p:txBody>
      </p:sp>
    </p:spTree>
    <p:extLst>
      <p:ext uri="{BB962C8B-B14F-4D97-AF65-F5344CB8AC3E}">
        <p14:creationId xmlns:p14="http://schemas.microsoft.com/office/powerpoint/2010/main" xmlns="" val="42609697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33</a:t>
            </a:fld>
            <a:endParaRPr lang="pt-BR"/>
          </a:p>
        </p:txBody>
      </p:sp>
    </p:spTree>
    <p:extLst>
      <p:ext uri="{BB962C8B-B14F-4D97-AF65-F5344CB8AC3E}">
        <p14:creationId xmlns:p14="http://schemas.microsoft.com/office/powerpoint/2010/main" xmlns="" val="3263780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34</a:t>
            </a:fld>
            <a:endParaRPr lang="pt-BR"/>
          </a:p>
        </p:txBody>
      </p:sp>
    </p:spTree>
    <p:extLst>
      <p:ext uri="{BB962C8B-B14F-4D97-AF65-F5344CB8AC3E}">
        <p14:creationId xmlns:p14="http://schemas.microsoft.com/office/powerpoint/2010/main" xmlns="" val="3241103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35</a:t>
            </a:fld>
            <a:endParaRPr lang="pt-BR"/>
          </a:p>
        </p:txBody>
      </p:sp>
    </p:spTree>
    <p:extLst>
      <p:ext uri="{BB962C8B-B14F-4D97-AF65-F5344CB8AC3E}">
        <p14:creationId xmlns:p14="http://schemas.microsoft.com/office/powerpoint/2010/main" xmlns="" val="3241103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36</a:t>
            </a:fld>
            <a:endParaRPr lang="pt-BR"/>
          </a:p>
        </p:txBody>
      </p:sp>
    </p:spTree>
    <p:extLst>
      <p:ext uri="{BB962C8B-B14F-4D97-AF65-F5344CB8AC3E}">
        <p14:creationId xmlns:p14="http://schemas.microsoft.com/office/powerpoint/2010/main" xmlns="" val="342798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4</a:t>
            </a:fld>
            <a:endParaRPr lang="pt-BR"/>
          </a:p>
        </p:txBody>
      </p:sp>
    </p:spTree>
    <p:extLst>
      <p:ext uri="{BB962C8B-B14F-4D97-AF65-F5344CB8AC3E}">
        <p14:creationId xmlns:p14="http://schemas.microsoft.com/office/powerpoint/2010/main" xmlns="" val="149308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5</a:t>
            </a:fld>
            <a:endParaRPr lang="pt-BR"/>
          </a:p>
        </p:txBody>
      </p:sp>
    </p:spTree>
    <p:extLst>
      <p:ext uri="{BB962C8B-B14F-4D97-AF65-F5344CB8AC3E}">
        <p14:creationId xmlns:p14="http://schemas.microsoft.com/office/powerpoint/2010/main" xmlns="" val="342780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6</a:t>
            </a:fld>
            <a:endParaRPr lang="pt-BR"/>
          </a:p>
        </p:txBody>
      </p:sp>
    </p:spTree>
    <p:extLst>
      <p:ext uri="{BB962C8B-B14F-4D97-AF65-F5344CB8AC3E}">
        <p14:creationId xmlns:p14="http://schemas.microsoft.com/office/powerpoint/2010/main" xmlns="" val="350100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7</a:t>
            </a:fld>
            <a:endParaRPr lang="pt-BR"/>
          </a:p>
        </p:txBody>
      </p:sp>
    </p:spTree>
    <p:extLst>
      <p:ext uri="{BB962C8B-B14F-4D97-AF65-F5344CB8AC3E}">
        <p14:creationId xmlns:p14="http://schemas.microsoft.com/office/powerpoint/2010/main" xmlns="" val="311447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8</a:t>
            </a:fld>
            <a:endParaRPr lang="pt-BR"/>
          </a:p>
        </p:txBody>
      </p:sp>
    </p:spTree>
    <p:extLst>
      <p:ext uri="{BB962C8B-B14F-4D97-AF65-F5344CB8AC3E}">
        <p14:creationId xmlns:p14="http://schemas.microsoft.com/office/powerpoint/2010/main" xmlns="" val="2298960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EF08D764-835D-4DF2-AC5E-F5E0A77CFA27}" type="slidenum">
              <a:rPr lang="pt-BR" smtClean="0"/>
              <a:pPr/>
              <a:t>9</a:t>
            </a:fld>
            <a:endParaRPr lang="pt-BR"/>
          </a:p>
        </p:txBody>
      </p:sp>
    </p:spTree>
    <p:extLst>
      <p:ext uri="{BB962C8B-B14F-4D97-AF65-F5344CB8AC3E}">
        <p14:creationId xmlns:p14="http://schemas.microsoft.com/office/powerpoint/2010/main" xmlns="" val="340625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EE63C96-81BD-45D1-B48B-A66233526A27}" type="datetimeFigureOut">
              <a:rPr lang="pt-BR" smtClean="0"/>
              <a:pPr/>
              <a:t>16/04/2016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C6576FE-5100-456A-96C8-18ECE9F7EBDF}" type="slidenum">
              <a:rPr lang="pt-BR" smtClean="0"/>
              <a:pPr/>
              <a:t>‹nº›</a:t>
            </a:fld>
            <a:endParaRPr lang="pt-B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73736"/>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63C96-81BD-45D1-B48B-A66233526A27}" type="datetimeFigureOut">
              <a:rPr lang="pt-BR" smtClean="0"/>
              <a:pPr/>
              <a:t>16/04/2016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576FE-5100-456A-96C8-18ECE9F7EBDF}"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aixaDeTexto 8"/>
          <p:cNvSpPr txBox="1"/>
          <p:nvPr/>
        </p:nvSpPr>
        <p:spPr>
          <a:xfrm>
            <a:off x="7572396" y="5857892"/>
            <a:ext cx="1107996" cy="830997"/>
          </a:xfrm>
          <a:prstGeom prst="rect">
            <a:avLst/>
          </a:prstGeom>
          <a:noFill/>
        </p:spPr>
        <p:txBody>
          <a:bodyPr wrap="none" rtlCol="0" anchor="ctr">
            <a:spAutoFit/>
          </a:bodyPr>
          <a:lstStyle/>
          <a:p>
            <a:r>
              <a:rPr lang="pt-BR" sz="2400" b="1" dirty="0" smtClean="0">
                <a:solidFill>
                  <a:schemeClr val="accent1">
                    <a:lumMod val="75000"/>
                  </a:schemeClr>
                </a:solidFill>
                <a:latin typeface="Arial Black" pitchFamily="34" charset="0"/>
              </a:rPr>
              <a:t>Local</a:t>
            </a:r>
            <a:endParaRPr lang="pt-BR" sz="2400" dirty="0" smtClean="0">
              <a:solidFill>
                <a:schemeClr val="accent1">
                  <a:lumMod val="75000"/>
                </a:schemeClr>
              </a:solidFill>
              <a:latin typeface="Arial Black" pitchFamily="34" charset="0"/>
            </a:endParaRPr>
          </a:p>
          <a:p>
            <a:pPr algn="ctr"/>
            <a:endParaRPr lang="pt-BR" sz="2400" dirty="0">
              <a:solidFill>
                <a:schemeClr val="accent1">
                  <a:lumMod val="75000"/>
                </a:schemeClr>
              </a:solidFill>
              <a:latin typeface="Arial Black" pitchFamily="34" charset="0"/>
            </a:endParaRPr>
          </a:p>
        </p:txBody>
      </p:sp>
      <p:pic>
        <p:nvPicPr>
          <p:cNvPr id="1027" name="Picture 3" descr="C:\Users\Liniker\Desktop\logo.png"/>
          <p:cNvPicPr>
            <a:picLocks noChangeAspect="1" noChangeArrowheads="1"/>
          </p:cNvPicPr>
          <p:nvPr/>
        </p:nvPicPr>
        <p:blipFill>
          <a:blip r:embed="rId3"/>
          <a:srcRect/>
          <a:stretch>
            <a:fillRect/>
          </a:stretch>
        </p:blipFill>
        <p:spPr bwMode="auto">
          <a:xfrm>
            <a:off x="1333478" y="714356"/>
            <a:ext cx="6477045" cy="2286016"/>
          </a:xfrm>
          <a:prstGeom prst="rect">
            <a:avLst/>
          </a:prstGeom>
          <a:noFill/>
        </p:spPr>
      </p:pic>
      <p:pic>
        <p:nvPicPr>
          <p:cNvPr id="1028" name="Picture 4" descr="C:\Users\Liniker\Desktop\colworking.png"/>
          <p:cNvPicPr>
            <a:picLocks noChangeAspect="1" noChangeArrowheads="1"/>
          </p:cNvPicPr>
          <p:nvPr/>
        </p:nvPicPr>
        <p:blipFill>
          <a:blip r:embed="rId4" cstate="print"/>
          <a:srcRect/>
          <a:stretch>
            <a:fillRect/>
          </a:stretch>
        </p:blipFill>
        <p:spPr bwMode="auto">
          <a:xfrm>
            <a:off x="5857884" y="5072074"/>
            <a:ext cx="2724088" cy="812793"/>
          </a:xfrm>
          <a:prstGeom prst="rect">
            <a:avLst/>
          </a:prstGeom>
          <a:noFill/>
        </p:spPr>
      </p:pic>
      <p:cxnSp>
        <p:nvCxnSpPr>
          <p:cNvPr id="16" name="Conector reto 15"/>
          <p:cNvCxnSpPr/>
          <p:nvPr/>
        </p:nvCxnSpPr>
        <p:spPr>
          <a:xfrm>
            <a:off x="0" y="4714884"/>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438120" y="5072074"/>
            <a:ext cx="4083682" cy="1200329"/>
          </a:xfrm>
          <a:prstGeom prst="rect">
            <a:avLst/>
          </a:prstGeom>
          <a:noFill/>
        </p:spPr>
        <p:txBody>
          <a:bodyPr wrap="none" rtlCol="0" anchor="ctr">
            <a:spAutoFit/>
          </a:bodyPr>
          <a:lstStyle/>
          <a:p>
            <a:r>
              <a:rPr lang="pt-BR" sz="2400" b="1" dirty="0" smtClean="0">
                <a:latin typeface="Arial Black" pitchFamily="34" charset="0"/>
              </a:rPr>
              <a:t>Professor: </a:t>
            </a:r>
            <a:r>
              <a:rPr lang="pt-BR" sz="2400" dirty="0" smtClean="0">
                <a:solidFill>
                  <a:schemeClr val="accent1">
                    <a:lumMod val="75000"/>
                  </a:schemeClr>
                </a:solidFill>
                <a:latin typeface="Arial Black" pitchFamily="34" charset="0"/>
              </a:rPr>
              <a:t>Liniker Silva</a:t>
            </a:r>
          </a:p>
          <a:p>
            <a:r>
              <a:rPr lang="pt-BR" sz="2400" b="1" dirty="0" smtClean="0">
                <a:latin typeface="Arial Black" pitchFamily="34" charset="0"/>
              </a:rPr>
              <a:t>Curso: </a:t>
            </a:r>
            <a:r>
              <a:rPr lang="pt-BR" sz="2400" dirty="0" smtClean="0">
                <a:solidFill>
                  <a:schemeClr val="accent1">
                    <a:lumMod val="75000"/>
                  </a:schemeClr>
                </a:solidFill>
                <a:latin typeface="Arial Black" pitchFamily="34" charset="0"/>
              </a:rPr>
              <a:t>PHP</a:t>
            </a:r>
          </a:p>
          <a:p>
            <a:pPr algn="ctr"/>
            <a:endParaRPr lang="pt-BR" sz="2400" dirty="0">
              <a:solidFill>
                <a:schemeClr val="accent1">
                  <a:lumMod val="75000"/>
                </a:schemeClr>
              </a:solidFill>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COMO É PROCESSADO</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1361929" y="938758"/>
            <a:ext cx="6420143" cy="4795292"/>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DELIMITADORES</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4"/>
          <a:srcRect/>
          <a:stretch>
            <a:fillRect/>
          </a:stretch>
        </p:blipFill>
        <p:spPr bwMode="auto">
          <a:xfrm>
            <a:off x="500034" y="1071545"/>
            <a:ext cx="7643866" cy="4939913"/>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Palavras Reservadas pelo PHP</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srcRect/>
          <a:stretch>
            <a:fillRect/>
          </a:stretch>
        </p:blipFill>
        <p:spPr bwMode="auto">
          <a:xfrm>
            <a:off x="428596" y="1142984"/>
            <a:ext cx="8183569" cy="4431103"/>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AMBIENTE E FERRAMENTAS</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428596" y="1357298"/>
            <a:ext cx="8286808" cy="2610843"/>
          </a:xfrm>
          <a:prstGeom prst="rect">
            <a:avLst/>
          </a:prstGeom>
          <a:noFill/>
        </p:spPr>
        <p:txBody>
          <a:bodyPr wrap="square" rtlCol="0">
            <a:spAutoFit/>
          </a:bodyPr>
          <a:lstStyle/>
          <a:p>
            <a:pPr>
              <a:lnSpc>
                <a:spcPct val="150000"/>
              </a:lnSpc>
            </a:pPr>
            <a:r>
              <a:rPr lang="pt-BR" sz="2800" dirty="0" smtClean="0">
                <a:solidFill>
                  <a:schemeClr val="tx1">
                    <a:lumMod val="75000"/>
                    <a:lumOff val="25000"/>
                  </a:schemeClr>
                </a:solidFill>
              </a:rPr>
              <a:t>Instalação de ambiente LAMP (WAMP, XAMP, EASY...)</a:t>
            </a:r>
          </a:p>
          <a:p>
            <a:pPr>
              <a:lnSpc>
                <a:spcPct val="150000"/>
              </a:lnSpc>
            </a:pPr>
            <a:r>
              <a:rPr lang="pt-BR" sz="2800" dirty="0" smtClean="0">
                <a:solidFill>
                  <a:schemeClr val="tx1">
                    <a:lumMod val="75000"/>
                    <a:lumOff val="25000"/>
                  </a:schemeClr>
                </a:solidFill>
              </a:rPr>
              <a:t>IDE(</a:t>
            </a:r>
            <a:r>
              <a:rPr lang="pt-BR" sz="2800" dirty="0" err="1" smtClean="0">
                <a:solidFill>
                  <a:schemeClr val="tx1">
                    <a:lumMod val="75000"/>
                    <a:lumOff val="25000"/>
                  </a:schemeClr>
                </a:solidFill>
              </a:rPr>
              <a:t>Netbens</a:t>
            </a:r>
            <a:r>
              <a:rPr lang="pt-BR" sz="2800" dirty="0" smtClean="0">
                <a:solidFill>
                  <a:schemeClr val="tx1">
                    <a:lumMod val="75000"/>
                    <a:lumOff val="25000"/>
                  </a:schemeClr>
                </a:solidFill>
              </a:rPr>
              <a:t>, notepad++, sublime, PHPstorm)</a:t>
            </a:r>
          </a:p>
          <a:p>
            <a:pPr>
              <a:lnSpc>
                <a:spcPct val="150000"/>
              </a:lnSpc>
            </a:pPr>
            <a:r>
              <a:rPr lang="pt-BR" sz="2800" dirty="0" smtClean="0">
                <a:solidFill>
                  <a:schemeClr val="tx1">
                    <a:lumMod val="75000"/>
                    <a:lumOff val="25000"/>
                  </a:schemeClr>
                </a:solidFill>
              </a:rPr>
              <a:t>IDE MYSQL (</a:t>
            </a:r>
            <a:r>
              <a:rPr lang="pt-BR" sz="2800" dirty="0" err="1" smtClean="0">
                <a:solidFill>
                  <a:schemeClr val="tx1">
                    <a:lumMod val="75000"/>
                    <a:lumOff val="25000"/>
                  </a:schemeClr>
                </a:solidFill>
              </a:rPr>
              <a:t>mysql-front</a:t>
            </a:r>
            <a:r>
              <a:rPr lang="pt-BR" sz="2800" dirty="0" smtClean="0">
                <a:solidFill>
                  <a:schemeClr val="tx1">
                    <a:lumMod val="75000"/>
                    <a:lumOff val="25000"/>
                  </a:schemeClr>
                </a:solidFill>
              </a:rPr>
              <a:t>, </a:t>
            </a:r>
            <a:r>
              <a:rPr lang="pt-BR" sz="2800" dirty="0" err="1" smtClean="0">
                <a:solidFill>
                  <a:schemeClr val="tx1">
                    <a:lumMod val="75000"/>
                    <a:lumOff val="25000"/>
                  </a:schemeClr>
                </a:solidFill>
              </a:rPr>
              <a:t>phpmyadmin</a:t>
            </a:r>
            <a:r>
              <a:rPr lang="pt-BR" sz="2800" dirty="0" smtClean="0">
                <a:solidFill>
                  <a:schemeClr val="tx1">
                    <a:lumMod val="75000"/>
                    <a:lumOff val="25000"/>
                  </a:schemeClr>
                </a:solidFill>
              </a:rPr>
              <a:t>)</a:t>
            </a:r>
          </a:p>
          <a:p>
            <a:pPr>
              <a:lnSpc>
                <a:spcPct val="150000"/>
              </a:lnSpc>
            </a:pPr>
            <a:r>
              <a:rPr lang="pt-BR" sz="2800" dirty="0" smtClean="0">
                <a:solidFill>
                  <a:schemeClr val="tx1">
                    <a:lumMod val="75000"/>
                    <a:lumOff val="25000"/>
                  </a:schemeClr>
                </a:solidFill>
              </a:rPr>
              <a:t>Navegadores (</a:t>
            </a:r>
            <a:r>
              <a:rPr lang="pt-BR" sz="2800" dirty="0" err="1" smtClean="0">
                <a:solidFill>
                  <a:schemeClr val="tx1">
                    <a:lumMod val="75000"/>
                    <a:lumOff val="25000"/>
                  </a:schemeClr>
                </a:solidFill>
              </a:rPr>
              <a:t>firefox</a:t>
            </a:r>
            <a:r>
              <a:rPr lang="pt-BR" sz="2800" dirty="0" smtClean="0">
                <a:solidFill>
                  <a:schemeClr val="tx1">
                    <a:lumMod val="75000"/>
                    <a:lumOff val="25000"/>
                  </a:schemeClr>
                </a:solidFill>
              </a:rPr>
              <a:t>, </a:t>
            </a:r>
            <a:r>
              <a:rPr lang="pt-BR" sz="2800" dirty="0" err="1" smtClean="0">
                <a:solidFill>
                  <a:schemeClr val="tx1">
                    <a:lumMod val="75000"/>
                    <a:lumOff val="25000"/>
                  </a:schemeClr>
                </a:solidFill>
              </a:rPr>
              <a:t>chrome</a:t>
            </a:r>
            <a:r>
              <a:rPr lang="pt-BR" sz="2800" dirty="0" smtClean="0">
                <a:solidFill>
                  <a:schemeClr val="tx1">
                    <a:lumMod val="75000"/>
                    <a:lumOff val="25000"/>
                  </a:schemeClr>
                </a:solidFill>
              </a:rPr>
              <a:t>, </a:t>
            </a:r>
            <a:r>
              <a:rPr lang="pt-BR" sz="2800" strike="sngStrike" dirty="0" smtClean="0">
                <a:solidFill>
                  <a:schemeClr val="tx1">
                    <a:lumMod val="75000"/>
                    <a:lumOff val="25000"/>
                  </a:schemeClr>
                </a:solidFill>
              </a:rPr>
              <a:t>Internet Explorer </a:t>
            </a:r>
            <a:r>
              <a:rPr lang="pt-BR" sz="2800" dirty="0" smtClean="0">
                <a:solidFill>
                  <a:schemeClr val="tx1">
                    <a:lumMod val="75000"/>
                    <a:lumOff val="25000"/>
                  </a:schemeClr>
                </a:solidFill>
              </a:rPr>
              <a:t>)</a:t>
            </a:r>
            <a:endParaRPr lang="pt-BR" sz="2800" dirty="0">
              <a:solidFill>
                <a:schemeClr val="tx1">
                  <a:lumMod val="75000"/>
                  <a:lumOff val="25000"/>
                </a:schemeClr>
              </a:solidFill>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TIPOS DE DADOS</a:t>
            </a:r>
            <a:endParaRPr lang="pt-BR" sz="2000" dirty="0">
              <a:solidFill>
                <a:schemeClr val="tx1">
                  <a:lumMod val="75000"/>
                  <a:lumOff val="25000"/>
                </a:schemeClr>
              </a:solidFill>
              <a:latin typeface="Arial Black" pitchFamily="34" charset="0"/>
            </a:endParaRPr>
          </a:p>
        </p:txBody>
      </p:sp>
      <p:pic>
        <p:nvPicPr>
          <p:cNvPr id="2051" name="Picture 3"/>
          <p:cNvPicPr>
            <a:picLocks noChangeAspect="1" noChangeArrowheads="1"/>
          </p:cNvPicPr>
          <p:nvPr/>
        </p:nvPicPr>
        <p:blipFill>
          <a:blip r:embed="rId4"/>
          <a:srcRect/>
          <a:stretch>
            <a:fillRect/>
          </a:stretch>
        </p:blipFill>
        <p:spPr bwMode="auto">
          <a:xfrm>
            <a:off x="214282" y="1000108"/>
            <a:ext cx="8785018" cy="4857784"/>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AMBIENTE E FERRAMENTAS</a:t>
            </a:r>
            <a:endParaRPr lang="pt-BR" sz="2000" dirty="0">
              <a:solidFill>
                <a:schemeClr val="tx1">
                  <a:lumMod val="75000"/>
                  <a:lumOff val="25000"/>
                </a:schemeClr>
              </a:solidFill>
              <a:latin typeface="Arial Black" pitchFamily="34" charset="0"/>
            </a:endParaRPr>
          </a:p>
        </p:txBody>
      </p:sp>
      <p:pic>
        <p:nvPicPr>
          <p:cNvPr id="3074" name="Picture 2"/>
          <p:cNvPicPr>
            <a:picLocks noChangeAspect="1" noChangeArrowheads="1"/>
          </p:cNvPicPr>
          <p:nvPr/>
        </p:nvPicPr>
        <p:blipFill>
          <a:blip r:embed="rId4"/>
          <a:srcRect/>
          <a:stretch>
            <a:fillRect/>
          </a:stretch>
        </p:blipFill>
        <p:spPr bwMode="auto">
          <a:xfrm>
            <a:off x="357158" y="928670"/>
            <a:ext cx="8686190" cy="4714908"/>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IMPRESSÃO</a:t>
            </a:r>
            <a:endParaRPr lang="pt-BR" sz="2000" dirty="0">
              <a:solidFill>
                <a:schemeClr val="tx1">
                  <a:lumMod val="75000"/>
                  <a:lumOff val="25000"/>
                </a:schemeClr>
              </a:solidFill>
              <a:latin typeface="Arial Black" pitchFamily="34" charset="0"/>
            </a:endParaRPr>
          </a:p>
        </p:txBody>
      </p:sp>
      <p:pic>
        <p:nvPicPr>
          <p:cNvPr id="4099" name="Picture 3"/>
          <p:cNvPicPr>
            <a:picLocks noChangeAspect="1" noChangeArrowheads="1"/>
          </p:cNvPicPr>
          <p:nvPr/>
        </p:nvPicPr>
        <p:blipFill>
          <a:blip r:embed="rId4"/>
          <a:srcRect/>
          <a:stretch>
            <a:fillRect/>
          </a:stretch>
        </p:blipFill>
        <p:spPr bwMode="auto">
          <a:xfrm>
            <a:off x="357158" y="1214422"/>
            <a:ext cx="8307045" cy="4000528"/>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PHP COM HTML</a:t>
            </a:r>
            <a:endParaRPr lang="pt-BR" sz="2000" dirty="0">
              <a:solidFill>
                <a:schemeClr val="tx1">
                  <a:lumMod val="75000"/>
                  <a:lumOff val="25000"/>
                </a:schemeClr>
              </a:solidFill>
              <a:latin typeface="Arial Black" pitchFamily="34" charset="0"/>
            </a:endParaRPr>
          </a:p>
        </p:txBody>
      </p:sp>
      <p:pic>
        <p:nvPicPr>
          <p:cNvPr id="7170" name="Picture 2"/>
          <p:cNvPicPr>
            <a:picLocks noChangeAspect="1" noChangeArrowheads="1"/>
          </p:cNvPicPr>
          <p:nvPr/>
        </p:nvPicPr>
        <p:blipFill>
          <a:blip r:embed="rId4"/>
          <a:srcRect/>
          <a:stretch>
            <a:fillRect/>
          </a:stretch>
        </p:blipFill>
        <p:spPr bwMode="auto">
          <a:xfrm>
            <a:off x="428595" y="1071546"/>
            <a:ext cx="8398803" cy="4429156"/>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VARIAVEIS</a:t>
            </a:r>
            <a:endParaRPr lang="pt-BR" sz="2000" dirty="0">
              <a:solidFill>
                <a:schemeClr val="tx1">
                  <a:lumMod val="75000"/>
                  <a:lumOff val="25000"/>
                </a:schemeClr>
              </a:solidFill>
              <a:latin typeface="Arial Black" pitchFamily="34" charset="0"/>
            </a:endParaRPr>
          </a:p>
        </p:txBody>
      </p:sp>
      <p:pic>
        <p:nvPicPr>
          <p:cNvPr id="5123" name="Picture 3"/>
          <p:cNvPicPr>
            <a:picLocks noChangeAspect="1" noChangeArrowheads="1"/>
          </p:cNvPicPr>
          <p:nvPr/>
        </p:nvPicPr>
        <p:blipFill>
          <a:blip r:embed="rId4"/>
          <a:srcRect/>
          <a:stretch>
            <a:fillRect/>
          </a:stretch>
        </p:blipFill>
        <p:spPr bwMode="auto">
          <a:xfrm>
            <a:off x="285720" y="928670"/>
            <a:ext cx="5324475" cy="4886325"/>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CONSTANTES</a:t>
            </a:r>
            <a:endParaRPr lang="pt-BR" sz="2000" dirty="0">
              <a:solidFill>
                <a:schemeClr val="tx1">
                  <a:lumMod val="75000"/>
                  <a:lumOff val="25000"/>
                </a:schemeClr>
              </a:solidFill>
              <a:latin typeface="Arial Black" pitchFamily="34" charset="0"/>
            </a:endParaRPr>
          </a:p>
        </p:txBody>
      </p:sp>
      <p:pic>
        <p:nvPicPr>
          <p:cNvPr id="5122" name="Picture 2"/>
          <p:cNvPicPr>
            <a:picLocks noChangeAspect="1" noChangeArrowheads="1"/>
          </p:cNvPicPr>
          <p:nvPr/>
        </p:nvPicPr>
        <p:blipFill>
          <a:blip r:embed="rId4"/>
          <a:srcRect/>
          <a:stretch>
            <a:fillRect/>
          </a:stretch>
        </p:blipFill>
        <p:spPr bwMode="auto">
          <a:xfrm>
            <a:off x="214282" y="857232"/>
            <a:ext cx="8206023" cy="4857784"/>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950107" y="2130425"/>
            <a:ext cx="7243786" cy="2155831"/>
          </a:xfrm>
        </p:spPr>
        <p:txBody>
          <a:bodyPr/>
          <a:lstStyle/>
          <a:p>
            <a:r>
              <a:rPr lang="pt-BR" dirty="0" smtClean="0">
                <a:solidFill>
                  <a:schemeClr val="bg1"/>
                </a:solidFill>
                <a:latin typeface="Arial Black" pitchFamily="34" charset="0"/>
              </a:rPr>
              <a:t>CURSO DE PHP</a:t>
            </a:r>
            <a:endParaRPr lang="pt-BR" dirty="0">
              <a:solidFill>
                <a:schemeClr val="bg1"/>
              </a:solidFill>
              <a:latin typeface="Arial Black" pitchFamily="34" charset="0"/>
            </a:endParaRP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ARRAY</a:t>
            </a:r>
            <a:endParaRPr lang="pt-BR" sz="2000" dirty="0">
              <a:solidFill>
                <a:schemeClr val="tx1">
                  <a:lumMod val="75000"/>
                  <a:lumOff val="25000"/>
                </a:schemeClr>
              </a:solidFill>
              <a:latin typeface="Arial Black" pitchFamily="34" charset="0"/>
            </a:endParaRPr>
          </a:p>
        </p:txBody>
      </p:sp>
      <p:pic>
        <p:nvPicPr>
          <p:cNvPr id="8194" name="Picture 2"/>
          <p:cNvPicPr>
            <a:picLocks noChangeAspect="1" noChangeArrowheads="1"/>
          </p:cNvPicPr>
          <p:nvPr/>
        </p:nvPicPr>
        <p:blipFill>
          <a:blip r:embed="rId4"/>
          <a:srcRect/>
          <a:stretch>
            <a:fillRect/>
          </a:stretch>
        </p:blipFill>
        <p:spPr bwMode="auto">
          <a:xfrm>
            <a:off x="571472" y="1071546"/>
            <a:ext cx="8433720" cy="2286016"/>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OPERADORES</a:t>
            </a:r>
            <a:endParaRPr lang="pt-BR" sz="2000" dirty="0">
              <a:solidFill>
                <a:schemeClr val="tx1">
                  <a:lumMod val="75000"/>
                  <a:lumOff val="25000"/>
                </a:schemeClr>
              </a:solidFill>
              <a:latin typeface="Arial Black" pitchFamily="34" charset="0"/>
            </a:endParaRPr>
          </a:p>
        </p:txBody>
      </p:sp>
      <p:pic>
        <p:nvPicPr>
          <p:cNvPr id="6147" name="Picture 3"/>
          <p:cNvPicPr>
            <a:picLocks noChangeAspect="1" noChangeArrowheads="1"/>
          </p:cNvPicPr>
          <p:nvPr/>
        </p:nvPicPr>
        <p:blipFill>
          <a:blip r:embed="rId4"/>
          <a:srcRect/>
          <a:stretch>
            <a:fillRect/>
          </a:stretch>
        </p:blipFill>
        <p:spPr bwMode="auto">
          <a:xfrm>
            <a:off x="357157" y="1357298"/>
            <a:ext cx="8662797" cy="3429024"/>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ESTRUTURA DE CONTROLE</a:t>
            </a:r>
            <a:endParaRPr lang="pt-BR" sz="2000" dirty="0">
              <a:solidFill>
                <a:schemeClr val="tx1">
                  <a:lumMod val="75000"/>
                  <a:lumOff val="25000"/>
                </a:schemeClr>
              </a:solidFill>
              <a:latin typeface="Arial Black" pitchFamily="34" charset="0"/>
            </a:endParaRPr>
          </a:p>
        </p:txBody>
      </p:sp>
      <p:sp>
        <p:nvSpPr>
          <p:cNvPr id="10" name="Retângulo 9"/>
          <p:cNvSpPr/>
          <p:nvPr/>
        </p:nvSpPr>
        <p:spPr>
          <a:xfrm>
            <a:off x="357158" y="1028343"/>
            <a:ext cx="6929486" cy="4616648"/>
          </a:xfrm>
          <a:prstGeom prst="rect">
            <a:avLst/>
          </a:prstGeom>
        </p:spPr>
        <p:txBody>
          <a:bodyPr wrap="square">
            <a:spAutoFit/>
          </a:bodyPr>
          <a:lstStyle/>
          <a:p>
            <a:pPr>
              <a:lnSpc>
                <a:spcPct val="150000"/>
              </a:lnSpc>
              <a:buFont typeface="Wingdings" pitchFamily="2" charset="2"/>
              <a:buChar char="§"/>
            </a:pPr>
            <a:r>
              <a:rPr lang="en-US" sz="2800" dirty="0" smtClean="0">
                <a:solidFill>
                  <a:schemeClr val="tx1">
                    <a:lumMod val="65000"/>
                    <a:lumOff val="35000"/>
                  </a:schemeClr>
                </a:solidFill>
              </a:rPr>
              <a:t> FUNÇÕES </a:t>
            </a:r>
          </a:p>
          <a:p>
            <a:pPr>
              <a:lnSpc>
                <a:spcPct val="150000"/>
              </a:lnSpc>
              <a:buFont typeface="Wingdings" pitchFamily="2" charset="2"/>
              <a:buChar char="§"/>
            </a:pPr>
            <a:r>
              <a:rPr lang="en-US" sz="2400" dirty="0" smtClean="0">
                <a:solidFill>
                  <a:schemeClr val="tx1">
                    <a:lumMod val="65000"/>
                    <a:lumOff val="35000"/>
                  </a:schemeClr>
                </a:solidFill>
              </a:rPr>
              <a:t>IF /ELSE </a:t>
            </a:r>
          </a:p>
          <a:p>
            <a:pPr>
              <a:lnSpc>
                <a:spcPct val="150000"/>
              </a:lnSpc>
              <a:buFont typeface="Wingdings" pitchFamily="2" charset="2"/>
              <a:buChar char="§"/>
            </a:pPr>
            <a:r>
              <a:rPr lang="en-US" sz="2400" dirty="0" smtClean="0">
                <a:solidFill>
                  <a:schemeClr val="tx1">
                    <a:lumMod val="65000"/>
                    <a:lumOff val="35000"/>
                  </a:schemeClr>
                </a:solidFill>
              </a:rPr>
              <a:t>  WHILE</a:t>
            </a:r>
          </a:p>
          <a:p>
            <a:pPr>
              <a:lnSpc>
                <a:spcPct val="150000"/>
              </a:lnSpc>
              <a:buFont typeface="Wingdings" pitchFamily="2" charset="2"/>
              <a:buChar char="§"/>
            </a:pPr>
            <a:r>
              <a:rPr lang="en-US" sz="2400" dirty="0" smtClean="0">
                <a:solidFill>
                  <a:schemeClr val="tx1">
                    <a:lumMod val="65000"/>
                    <a:lumOff val="35000"/>
                  </a:schemeClr>
                </a:solidFill>
              </a:rPr>
              <a:t>  FOR</a:t>
            </a:r>
          </a:p>
          <a:p>
            <a:pPr>
              <a:lnSpc>
                <a:spcPct val="150000"/>
              </a:lnSpc>
              <a:buFont typeface="Wingdings" pitchFamily="2" charset="2"/>
              <a:buChar char="§"/>
            </a:pPr>
            <a:r>
              <a:rPr lang="en-US" sz="2400" dirty="0" smtClean="0">
                <a:solidFill>
                  <a:schemeClr val="tx1">
                    <a:lumMod val="65000"/>
                    <a:lumOff val="35000"/>
                  </a:schemeClr>
                </a:solidFill>
              </a:rPr>
              <a:t>  FOREACH</a:t>
            </a:r>
          </a:p>
          <a:p>
            <a:pPr>
              <a:lnSpc>
                <a:spcPct val="150000"/>
              </a:lnSpc>
              <a:buFont typeface="Wingdings" pitchFamily="2" charset="2"/>
              <a:buChar char="§"/>
            </a:pPr>
            <a:r>
              <a:rPr lang="en-US" sz="2400" dirty="0" smtClean="0">
                <a:solidFill>
                  <a:schemeClr val="tx1">
                    <a:lumMod val="65000"/>
                    <a:lumOff val="35000"/>
                  </a:schemeClr>
                </a:solidFill>
              </a:rPr>
              <a:t>  SWITCH</a:t>
            </a:r>
          </a:p>
          <a:p>
            <a:pPr>
              <a:lnSpc>
                <a:spcPct val="150000"/>
              </a:lnSpc>
              <a:buFont typeface="Wingdings" pitchFamily="2" charset="2"/>
              <a:buChar char="§"/>
            </a:pPr>
            <a:r>
              <a:rPr lang="en-US" sz="2400" dirty="0" smtClean="0">
                <a:solidFill>
                  <a:schemeClr val="tx1">
                    <a:lumMod val="65000"/>
                    <a:lumOff val="35000"/>
                  </a:schemeClr>
                </a:solidFill>
              </a:rPr>
              <a:t>  REQUIRE</a:t>
            </a:r>
          </a:p>
          <a:p>
            <a:pPr>
              <a:lnSpc>
                <a:spcPct val="150000"/>
              </a:lnSpc>
              <a:buFont typeface="Wingdings" pitchFamily="2" charset="2"/>
              <a:buChar char="§"/>
            </a:pPr>
            <a:r>
              <a:rPr lang="en-US" sz="2400" dirty="0" smtClean="0">
                <a:solidFill>
                  <a:schemeClr val="tx1">
                    <a:lumMod val="65000"/>
                    <a:lumOff val="35000"/>
                  </a:schemeClr>
                </a:solidFill>
              </a:rPr>
              <a:t>  INCLUDE</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950107" y="2130425"/>
            <a:ext cx="7243786" cy="2155831"/>
          </a:xfrm>
        </p:spPr>
        <p:txBody>
          <a:bodyPr/>
          <a:lstStyle/>
          <a:p>
            <a:r>
              <a:rPr lang="pt-BR" dirty="0" smtClean="0">
                <a:solidFill>
                  <a:schemeClr val="bg1"/>
                </a:solidFill>
                <a:latin typeface="Arial Black" pitchFamily="34" charset="0"/>
              </a:rPr>
              <a:t>CURSO DE PHP</a:t>
            </a:r>
            <a:br>
              <a:rPr lang="pt-BR" dirty="0" smtClean="0">
                <a:solidFill>
                  <a:schemeClr val="bg1"/>
                </a:solidFill>
                <a:latin typeface="Arial Black" pitchFamily="34" charset="0"/>
              </a:rPr>
            </a:br>
            <a:r>
              <a:rPr lang="pt-BR" sz="3600" dirty="0" smtClean="0">
                <a:solidFill>
                  <a:schemeClr val="bg1"/>
                </a:solidFill>
                <a:latin typeface="Arial Black" pitchFamily="34" charset="0"/>
              </a:rPr>
              <a:t>Aula II</a:t>
            </a:r>
            <a:endParaRPr lang="pt-BR" dirty="0">
              <a:solidFill>
                <a:schemeClr val="bg1"/>
              </a:solidFill>
              <a:latin typeface="Arial Black" pitchFamily="34" charset="0"/>
            </a:endParaRP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
        <p:nvSpPr>
          <p:cNvPr id="12" name="CaixaDeTexto 11"/>
          <p:cNvSpPr txBox="1"/>
          <p:nvPr/>
        </p:nvSpPr>
        <p:spPr>
          <a:xfrm>
            <a:off x="428596" y="642918"/>
            <a:ext cx="8286808" cy="4616648"/>
          </a:xfrm>
          <a:prstGeom prst="rect">
            <a:avLst/>
          </a:prstGeom>
          <a:noFill/>
        </p:spPr>
        <p:txBody>
          <a:bodyPr wrap="square" rtlCol="0">
            <a:spAutoFit/>
          </a:bodyPr>
          <a:lstStyle/>
          <a:p>
            <a:pPr>
              <a:lnSpc>
                <a:spcPct val="150000"/>
              </a:lnSpc>
            </a:pPr>
            <a:r>
              <a:rPr lang="pt-BR" sz="2800" dirty="0" smtClean="0">
                <a:solidFill>
                  <a:schemeClr val="bg1">
                    <a:lumMod val="95000"/>
                  </a:schemeClr>
                </a:solidFill>
              </a:rPr>
              <a:t>Aula de Hoje:</a:t>
            </a:r>
          </a:p>
          <a:p>
            <a:pPr>
              <a:lnSpc>
                <a:spcPct val="150000"/>
              </a:lnSpc>
              <a:buFontTx/>
              <a:buChar char="-"/>
            </a:pPr>
            <a:r>
              <a:rPr lang="pt-BR" sz="2800" dirty="0" smtClean="0">
                <a:solidFill>
                  <a:schemeClr val="bg1">
                    <a:lumMod val="95000"/>
                  </a:schemeClr>
                </a:solidFill>
              </a:rPr>
              <a:t> Formulários (método GET e POST)</a:t>
            </a:r>
          </a:p>
          <a:p>
            <a:pPr>
              <a:lnSpc>
                <a:spcPct val="150000"/>
              </a:lnSpc>
              <a:buFontTx/>
              <a:buChar char="-"/>
            </a:pPr>
            <a:r>
              <a:rPr lang="pt-BR" sz="2800" dirty="0" smtClean="0">
                <a:solidFill>
                  <a:schemeClr val="bg1">
                    <a:lumMod val="95000"/>
                  </a:schemeClr>
                </a:solidFill>
              </a:rPr>
              <a:t> </a:t>
            </a:r>
            <a:r>
              <a:rPr lang="pt-BR" sz="2800" dirty="0" smtClean="0">
                <a:solidFill>
                  <a:schemeClr val="bg1">
                    <a:lumMod val="95000"/>
                  </a:schemeClr>
                </a:solidFill>
              </a:rPr>
              <a:t>Funções(</a:t>
            </a:r>
            <a:r>
              <a:rPr lang="pt-BR" sz="2800" dirty="0" err="1" smtClean="0">
                <a:solidFill>
                  <a:schemeClr val="bg1">
                    <a:lumMod val="95000"/>
                  </a:schemeClr>
                </a:solidFill>
              </a:rPr>
              <a:t>array</a:t>
            </a:r>
            <a:r>
              <a:rPr lang="pt-BR" sz="2800" dirty="0" smtClean="0">
                <a:solidFill>
                  <a:schemeClr val="bg1">
                    <a:lumMod val="95000"/>
                  </a:schemeClr>
                </a:solidFill>
              </a:rPr>
              <a:t> e string)</a:t>
            </a:r>
            <a:endParaRPr lang="pt-BR" sz="2800" dirty="0" smtClean="0">
              <a:solidFill>
                <a:schemeClr val="bg1">
                  <a:lumMod val="95000"/>
                </a:schemeClr>
              </a:solidFill>
            </a:endParaRPr>
          </a:p>
          <a:p>
            <a:pPr>
              <a:lnSpc>
                <a:spcPct val="150000"/>
              </a:lnSpc>
              <a:buFontTx/>
              <a:buChar char="-"/>
            </a:pPr>
            <a:r>
              <a:rPr lang="pt-BR" sz="2800" dirty="0" smtClean="0">
                <a:solidFill>
                  <a:schemeClr val="bg1">
                    <a:lumMod val="95000"/>
                  </a:schemeClr>
                </a:solidFill>
              </a:rPr>
              <a:t> Controle de Arquivos</a:t>
            </a:r>
          </a:p>
          <a:p>
            <a:pPr>
              <a:lnSpc>
                <a:spcPct val="150000"/>
              </a:lnSpc>
              <a:buFontTx/>
              <a:buChar char="-"/>
            </a:pPr>
            <a:r>
              <a:rPr lang="pt-BR" sz="2800" dirty="0" smtClean="0">
                <a:solidFill>
                  <a:schemeClr val="bg1">
                    <a:lumMod val="95000"/>
                  </a:schemeClr>
                </a:solidFill>
              </a:rPr>
              <a:t> Cookies</a:t>
            </a:r>
          </a:p>
          <a:p>
            <a:pPr>
              <a:lnSpc>
                <a:spcPct val="150000"/>
              </a:lnSpc>
              <a:buFontTx/>
              <a:buChar char="-"/>
            </a:pPr>
            <a:r>
              <a:rPr lang="pt-BR" sz="2800" dirty="0" smtClean="0">
                <a:solidFill>
                  <a:schemeClr val="bg1">
                    <a:lumMod val="95000"/>
                  </a:schemeClr>
                </a:solidFill>
              </a:rPr>
              <a:t> </a:t>
            </a:r>
            <a:r>
              <a:rPr lang="pt-BR" sz="2800" dirty="0" err="1" smtClean="0">
                <a:solidFill>
                  <a:schemeClr val="bg1">
                    <a:lumMod val="95000"/>
                  </a:schemeClr>
                </a:solidFill>
              </a:rPr>
              <a:t>Sections</a:t>
            </a:r>
            <a:endParaRPr lang="pt-BR" sz="2800" dirty="0" smtClean="0">
              <a:solidFill>
                <a:schemeClr val="bg1">
                  <a:lumMod val="95000"/>
                </a:schemeClr>
              </a:solidFill>
            </a:endParaRPr>
          </a:p>
          <a:p>
            <a:pPr>
              <a:lnSpc>
                <a:spcPct val="150000"/>
              </a:lnSpc>
              <a:buFontTx/>
              <a:buChar char="-"/>
            </a:pPr>
            <a:r>
              <a:rPr lang="pt-BR" sz="2800" dirty="0" smtClean="0">
                <a:solidFill>
                  <a:schemeClr val="bg1">
                    <a:lumMod val="95000"/>
                  </a:schemeClr>
                </a:solidFill>
              </a:rPr>
              <a:t> Exercícios</a:t>
            </a:r>
            <a:endParaRPr lang="pt-BR" sz="2800" dirty="0">
              <a:solidFill>
                <a:schemeClr val="bg1">
                  <a:lumMod val="95000"/>
                </a:schemeClr>
              </a:solidFill>
            </a:endParaRP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950107" y="2130425"/>
            <a:ext cx="7243786" cy="2155831"/>
          </a:xfrm>
        </p:spPr>
        <p:txBody>
          <a:bodyPr/>
          <a:lstStyle/>
          <a:p>
            <a:r>
              <a:rPr lang="pt-BR" dirty="0" smtClean="0">
                <a:solidFill>
                  <a:schemeClr val="bg1"/>
                </a:solidFill>
                <a:latin typeface="Arial Black" pitchFamily="34" charset="0"/>
              </a:rPr>
              <a:t>Requisição </a:t>
            </a:r>
            <a:br>
              <a:rPr lang="pt-BR" dirty="0" smtClean="0">
                <a:solidFill>
                  <a:schemeClr val="bg1"/>
                </a:solidFill>
                <a:latin typeface="Arial Black" pitchFamily="34" charset="0"/>
              </a:rPr>
            </a:br>
            <a:r>
              <a:rPr lang="pt-BR" dirty="0" smtClean="0">
                <a:solidFill>
                  <a:schemeClr val="tx2">
                    <a:lumMod val="40000"/>
                    <a:lumOff val="60000"/>
                  </a:schemeClr>
                </a:solidFill>
                <a:latin typeface="Arial Black" pitchFamily="34" charset="0"/>
              </a:rPr>
              <a:t>GET</a:t>
            </a:r>
            <a:r>
              <a:rPr lang="pt-BR" dirty="0" smtClean="0">
                <a:solidFill>
                  <a:schemeClr val="bg1"/>
                </a:solidFill>
                <a:latin typeface="Arial Black" pitchFamily="34" charset="0"/>
              </a:rPr>
              <a:t> e </a:t>
            </a:r>
            <a:r>
              <a:rPr lang="pt-BR" dirty="0" smtClean="0">
                <a:solidFill>
                  <a:schemeClr val="tx2">
                    <a:lumMod val="40000"/>
                    <a:lumOff val="60000"/>
                  </a:schemeClr>
                </a:solidFill>
                <a:latin typeface="Arial Black" pitchFamily="34" charset="0"/>
              </a:rPr>
              <a:t>POST</a:t>
            </a:r>
            <a:endParaRPr lang="pt-BR" dirty="0">
              <a:solidFill>
                <a:schemeClr val="tx2">
                  <a:lumMod val="40000"/>
                  <a:lumOff val="60000"/>
                </a:schemeClr>
              </a:solidFill>
              <a:latin typeface="Arial Black" pitchFamily="34" charset="0"/>
            </a:endParaRP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
        <p:nvSpPr>
          <p:cNvPr id="11" name="Título 1"/>
          <p:cNvSpPr txBox="1">
            <a:spLocks/>
          </p:cNvSpPr>
          <p:nvPr/>
        </p:nvSpPr>
        <p:spPr>
          <a:xfrm>
            <a:off x="928662" y="1285860"/>
            <a:ext cx="7243786" cy="2571767"/>
          </a:xfrm>
          <a:prstGeom prst="rect">
            <a:avLst/>
          </a:prstGeom>
        </p:spPr>
        <p:txBody>
          <a:bodyPr vert="horz" lIns="91440" tIns="45720" rIns="91440" bIns="45720" rtlCol="0" anchor="t">
            <a:normAutofit fontScale="97500"/>
          </a:bodyPr>
          <a:lstStyle/>
          <a:p>
            <a:pPr marL="514350" marR="0" lvl="0" indent="-514350" algn="l" defTabSz="914400" rtl="0" eaLnBrk="1" fontAlgn="auto" latinLnBrk="0" hangingPunct="1">
              <a:lnSpc>
                <a:spcPct val="100000"/>
              </a:lnSpc>
              <a:spcBef>
                <a:spcPct val="0"/>
              </a:spcBef>
              <a:spcAft>
                <a:spcPts val="0"/>
              </a:spcAft>
              <a:buClrTx/>
              <a:buSzTx/>
              <a:buFontTx/>
              <a:buChar char="-"/>
              <a:tabLst/>
              <a:defRPr/>
            </a:pPr>
            <a:r>
              <a:rPr kumimoji="0" lang="pt-BR" sz="2800" b="0" i="0" u="none" strike="noStrike" kern="1200" cap="none" spc="0" normalizeH="0" baseline="0" noProof="0" dirty="0" smtClean="0">
                <a:ln>
                  <a:noFill/>
                </a:ln>
                <a:solidFill>
                  <a:schemeClr val="bg1"/>
                </a:solidFill>
                <a:effectLst/>
                <a:uLnTx/>
                <a:uFillTx/>
                <a:latin typeface="Source Code Pro" pitchFamily="49" charset="0"/>
                <a:ea typeface="+mj-ea"/>
                <a:cs typeface="+mj-cs"/>
              </a:rPr>
              <a:t>Aprendendo</a:t>
            </a:r>
            <a:r>
              <a:rPr kumimoji="0" lang="pt-BR" sz="2800" b="0" i="0" u="none" strike="noStrike" kern="1200" cap="none" spc="0" normalizeH="0" noProof="0" dirty="0" smtClean="0">
                <a:ln>
                  <a:noFill/>
                </a:ln>
                <a:solidFill>
                  <a:schemeClr val="bg1"/>
                </a:solidFill>
                <a:effectLst/>
                <a:uLnTx/>
                <a:uFillTx/>
                <a:latin typeface="Source Code Pro" pitchFamily="49" charset="0"/>
                <a:ea typeface="+mj-ea"/>
                <a:cs typeface="+mj-cs"/>
              </a:rPr>
              <a:t> sobre o GET</a:t>
            </a:r>
          </a:p>
          <a:p>
            <a:pPr marL="514350" marR="0" lvl="0" indent="-514350" algn="l" defTabSz="914400" rtl="0" eaLnBrk="1" fontAlgn="auto" latinLnBrk="0" hangingPunct="1">
              <a:lnSpc>
                <a:spcPct val="100000"/>
              </a:lnSpc>
              <a:spcBef>
                <a:spcPct val="0"/>
              </a:spcBef>
              <a:spcAft>
                <a:spcPts val="0"/>
              </a:spcAft>
              <a:buClrTx/>
              <a:buSzTx/>
              <a:buFontTx/>
              <a:buChar char="-"/>
              <a:tabLst/>
              <a:defRPr/>
            </a:pPr>
            <a:r>
              <a:rPr lang="pt-BR" sz="2800" dirty="0" smtClean="0">
                <a:solidFill>
                  <a:schemeClr val="bg1"/>
                </a:solidFill>
                <a:latin typeface="Source Code Pro" pitchFamily="49" charset="0"/>
                <a:ea typeface="+mj-ea"/>
                <a:cs typeface="+mj-cs"/>
              </a:rPr>
              <a:t>Aprendendo sobre o POST</a:t>
            </a:r>
          </a:p>
          <a:p>
            <a:pPr marL="514350" marR="0" lvl="0" indent="-514350" algn="l" defTabSz="914400" rtl="0" eaLnBrk="1" fontAlgn="auto" latinLnBrk="0" hangingPunct="1">
              <a:lnSpc>
                <a:spcPct val="100000"/>
              </a:lnSpc>
              <a:spcBef>
                <a:spcPct val="0"/>
              </a:spcBef>
              <a:spcAft>
                <a:spcPts val="0"/>
              </a:spcAft>
              <a:buClrTx/>
              <a:buSzTx/>
              <a:buFontTx/>
              <a:buChar char="-"/>
              <a:tabLst/>
              <a:defRPr/>
            </a:pPr>
            <a:r>
              <a:rPr kumimoji="0" lang="pt-BR" sz="2800" b="0" i="0" u="none" strike="noStrike" kern="1200" cap="none" spc="0" normalizeH="0" noProof="0" dirty="0" smtClean="0">
                <a:ln>
                  <a:noFill/>
                </a:ln>
                <a:solidFill>
                  <a:schemeClr val="bg1"/>
                </a:solidFill>
                <a:effectLst/>
                <a:uLnTx/>
                <a:uFillTx/>
                <a:latin typeface="Source Code Pro" pitchFamily="49" charset="0"/>
                <a:ea typeface="+mj-ea"/>
                <a:cs typeface="+mj-cs"/>
              </a:rPr>
              <a:t>Recuperando Dados</a:t>
            </a:r>
          </a:p>
          <a:p>
            <a:pPr marL="514350" marR="0" lvl="0" indent="-514350" algn="l" defTabSz="914400" rtl="0" eaLnBrk="1" fontAlgn="auto" latinLnBrk="0" hangingPunct="1">
              <a:lnSpc>
                <a:spcPct val="100000"/>
              </a:lnSpc>
              <a:spcBef>
                <a:spcPct val="0"/>
              </a:spcBef>
              <a:spcAft>
                <a:spcPts val="0"/>
              </a:spcAft>
              <a:buClrTx/>
              <a:buSzTx/>
              <a:buFontTx/>
              <a:buChar char="-"/>
              <a:tabLst/>
              <a:defRPr/>
            </a:pPr>
            <a:r>
              <a:rPr lang="pt-BR" sz="2800" dirty="0" smtClean="0">
                <a:solidFill>
                  <a:schemeClr val="bg1"/>
                </a:solidFill>
                <a:latin typeface="Source Code Pro" pitchFamily="49" charset="0"/>
                <a:ea typeface="+mj-ea"/>
                <a:cs typeface="+mj-cs"/>
              </a:rPr>
              <a:t>Retornando Dados</a:t>
            </a:r>
            <a:r>
              <a:rPr kumimoji="0" lang="pt-BR" sz="2800" b="0" i="0" u="none" strike="noStrike" kern="1200" cap="none" spc="0" normalizeH="0" noProof="0" dirty="0" smtClean="0">
                <a:ln>
                  <a:noFill/>
                </a:ln>
                <a:solidFill>
                  <a:schemeClr val="bg1"/>
                </a:solidFill>
                <a:effectLst/>
                <a:uLnTx/>
                <a:uFillTx/>
                <a:latin typeface="Source Code Pro" pitchFamily="49" charset="0"/>
                <a:ea typeface="+mj-ea"/>
                <a:cs typeface="+mj-cs"/>
              </a:rPr>
              <a:t/>
            </a:r>
            <a:br>
              <a:rPr kumimoji="0" lang="pt-BR" sz="2800" b="0" i="0" u="none" strike="noStrike" kern="1200" cap="none" spc="0" normalizeH="0" noProof="0" dirty="0" smtClean="0">
                <a:ln>
                  <a:noFill/>
                </a:ln>
                <a:solidFill>
                  <a:schemeClr val="bg1"/>
                </a:solidFill>
                <a:effectLst/>
                <a:uLnTx/>
                <a:uFillTx/>
                <a:latin typeface="Source Code Pro" pitchFamily="49" charset="0"/>
                <a:ea typeface="+mj-ea"/>
                <a:cs typeface="+mj-cs"/>
              </a:rPr>
            </a:br>
            <a:r>
              <a:rPr kumimoji="0" lang="pt-BR" sz="2800" b="0" i="0" u="none" strike="noStrike" kern="1200" cap="none" spc="0" normalizeH="0" baseline="0" noProof="0" dirty="0" smtClean="0">
                <a:ln>
                  <a:noFill/>
                </a:ln>
                <a:solidFill>
                  <a:schemeClr val="bg1"/>
                </a:solidFill>
                <a:effectLst/>
                <a:uLnTx/>
                <a:uFillTx/>
                <a:latin typeface="Source Code Pro" pitchFamily="49" charset="0"/>
                <a:ea typeface="+mj-ea"/>
                <a:cs typeface="+mj-cs"/>
              </a:rPr>
              <a:t/>
            </a:r>
            <a:br>
              <a:rPr kumimoji="0" lang="pt-BR" sz="2800" b="0" i="0" u="none" strike="noStrike" kern="1200" cap="none" spc="0" normalizeH="0" baseline="0" noProof="0" dirty="0" smtClean="0">
                <a:ln>
                  <a:noFill/>
                </a:ln>
                <a:solidFill>
                  <a:schemeClr val="bg1"/>
                </a:solidFill>
                <a:effectLst/>
                <a:uLnTx/>
                <a:uFillTx/>
                <a:latin typeface="Source Code Pro" pitchFamily="49" charset="0"/>
                <a:ea typeface="+mj-ea"/>
                <a:cs typeface="+mj-cs"/>
              </a:rPr>
            </a:br>
            <a:endParaRPr kumimoji="0" lang="pt-BR" sz="2800" b="0" i="0" u="none" strike="noStrike" kern="1200" cap="none" spc="0" normalizeH="0" baseline="0" noProof="0" dirty="0">
              <a:ln>
                <a:noFill/>
              </a:ln>
              <a:solidFill>
                <a:schemeClr val="bg1"/>
              </a:solidFill>
              <a:effectLst/>
              <a:uLnTx/>
              <a:uFillTx/>
              <a:latin typeface="Arial Black" pitchFamily="34" charset="0"/>
              <a:ea typeface="+mj-ea"/>
              <a:cs typeface="+mj-cs"/>
            </a:endParaRPr>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950107" y="2130425"/>
            <a:ext cx="7243786" cy="2155831"/>
          </a:xfrm>
        </p:spPr>
        <p:txBody>
          <a:bodyPr/>
          <a:lstStyle/>
          <a:p>
            <a:r>
              <a:rPr lang="pt-BR" dirty="0" smtClean="0">
                <a:solidFill>
                  <a:schemeClr val="bg1"/>
                </a:solidFill>
                <a:latin typeface="Arial Black" pitchFamily="34" charset="0"/>
              </a:rPr>
              <a:t>O que é uma função?</a:t>
            </a:r>
            <a:endParaRPr lang="pt-BR" dirty="0">
              <a:solidFill>
                <a:schemeClr val="bg1"/>
              </a:solidFill>
              <a:latin typeface="Arial Black" pitchFamily="34" charset="0"/>
            </a:endParaRP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928662" y="1285860"/>
            <a:ext cx="7243786" cy="2571767"/>
          </a:xfrm>
        </p:spPr>
        <p:txBody>
          <a:bodyPr anchor="t">
            <a:normAutofit fontScale="90000"/>
          </a:bodyPr>
          <a:lstStyle/>
          <a:p>
            <a:pPr algn="l"/>
            <a:r>
              <a:rPr lang="pt-BR" sz="2800" dirty="0" smtClean="0">
                <a:solidFill>
                  <a:schemeClr val="bg1"/>
                </a:solidFill>
                <a:latin typeface="Source Code Pro" pitchFamily="49" charset="0"/>
              </a:rPr>
              <a:t>// declarando uma função</a:t>
            </a:r>
            <a:br>
              <a:rPr lang="pt-BR" sz="2800" dirty="0" smtClean="0">
                <a:solidFill>
                  <a:schemeClr val="bg1"/>
                </a:solidFill>
                <a:latin typeface="Source Code Pro" pitchFamily="49" charset="0"/>
              </a:rPr>
            </a:br>
            <a:r>
              <a:rPr lang="pt-BR" sz="2800" dirty="0" smtClean="0">
                <a:solidFill>
                  <a:schemeClr val="bg1"/>
                </a:solidFill>
                <a:latin typeface="Source Code Pro" pitchFamily="49" charset="0"/>
              </a:rPr>
              <a:t/>
            </a:r>
            <a:br>
              <a:rPr lang="pt-BR" sz="2800" dirty="0" smtClean="0">
                <a:solidFill>
                  <a:schemeClr val="bg1"/>
                </a:solidFill>
                <a:latin typeface="Source Code Pro" pitchFamily="49" charset="0"/>
              </a:rPr>
            </a:br>
            <a:r>
              <a:rPr lang="pt-BR" sz="2800" dirty="0" smtClean="0">
                <a:solidFill>
                  <a:schemeClr val="bg1"/>
                </a:solidFill>
                <a:latin typeface="Source Code Pro" pitchFamily="49" charset="0"/>
              </a:rPr>
              <a:t>Function FuncaoNome(){</a:t>
            </a:r>
            <a:br>
              <a:rPr lang="pt-BR" sz="2800" dirty="0" smtClean="0">
                <a:solidFill>
                  <a:schemeClr val="bg1"/>
                </a:solidFill>
                <a:latin typeface="Source Code Pro" pitchFamily="49" charset="0"/>
              </a:rPr>
            </a:br>
            <a:r>
              <a:rPr lang="pt-BR" sz="2800" dirty="0" smtClean="0">
                <a:solidFill>
                  <a:schemeClr val="bg1"/>
                </a:solidFill>
                <a:latin typeface="Source Code Pro" pitchFamily="49" charset="0"/>
              </a:rPr>
              <a:t>	</a:t>
            </a:r>
            <a:br>
              <a:rPr lang="pt-BR" sz="2800" dirty="0" smtClean="0">
                <a:solidFill>
                  <a:schemeClr val="bg1"/>
                </a:solidFill>
                <a:latin typeface="Source Code Pro" pitchFamily="49" charset="0"/>
              </a:rPr>
            </a:br>
            <a:r>
              <a:rPr lang="pt-BR" sz="2800" dirty="0" smtClean="0">
                <a:solidFill>
                  <a:schemeClr val="bg1"/>
                </a:solidFill>
                <a:latin typeface="Source Code Pro" pitchFamily="49" charset="0"/>
              </a:rPr>
              <a:t>}</a:t>
            </a:r>
            <a:br>
              <a:rPr lang="pt-BR" sz="2800" dirty="0" smtClean="0">
                <a:solidFill>
                  <a:schemeClr val="bg1"/>
                </a:solidFill>
                <a:latin typeface="Source Code Pro" pitchFamily="49" charset="0"/>
              </a:rPr>
            </a:br>
            <a:endParaRPr lang="pt-BR" sz="2800" dirty="0">
              <a:solidFill>
                <a:schemeClr val="bg1"/>
              </a:solidFill>
              <a:latin typeface="Arial Black" pitchFamily="34" charset="0"/>
            </a:endParaRP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
        <p:nvSpPr>
          <p:cNvPr id="11" name="Título 1"/>
          <p:cNvSpPr txBox="1">
            <a:spLocks/>
          </p:cNvSpPr>
          <p:nvPr/>
        </p:nvSpPr>
        <p:spPr>
          <a:xfrm>
            <a:off x="928662" y="1285860"/>
            <a:ext cx="7243786" cy="2571767"/>
          </a:xfrm>
          <a:prstGeom prst="rect">
            <a:avLst/>
          </a:prstGeom>
        </p:spPr>
        <p:txBody>
          <a:bodyPr vert="horz" lIns="91440" tIns="45720" rIns="91440" bIns="45720" rtlCol="0" anchor="t">
            <a:normAutofit fontScale="97500"/>
          </a:bodyPr>
          <a:lstStyle/>
          <a:p>
            <a:pPr marL="514350" marR="0" lvl="0" indent="-514350" algn="l" defTabSz="914400" rtl="0" eaLnBrk="1" fontAlgn="auto" latinLnBrk="0" hangingPunct="1">
              <a:lnSpc>
                <a:spcPct val="100000"/>
              </a:lnSpc>
              <a:spcBef>
                <a:spcPct val="0"/>
              </a:spcBef>
              <a:spcAft>
                <a:spcPts val="0"/>
              </a:spcAft>
              <a:buClrTx/>
              <a:buSzTx/>
              <a:buFontTx/>
              <a:buAutoNum type="arabicParenR"/>
              <a:tabLst/>
              <a:defRPr/>
            </a:pPr>
            <a:r>
              <a:rPr kumimoji="0" lang="pt-BR" sz="2800" b="0" i="0" u="none" strike="noStrike" kern="1200" cap="none" spc="0" normalizeH="0" noProof="0" dirty="0" smtClean="0">
                <a:ln>
                  <a:noFill/>
                </a:ln>
                <a:solidFill>
                  <a:schemeClr val="bg1"/>
                </a:solidFill>
                <a:effectLst/>
                <a:uLnTx/>
                <a:uFillTx/>
                <a:latin typeface="Source Code Pro" pitchFamily="49" charset="0"/>
                <a:ea typeface="+mj-ea"/>
                <a:cs typeface="+mj-cs"/>
              </a:rPr>
              <a:t>Faça uma calculadora com 2 entradas de números, e que possa fazer todas as operações básicas. </a:t>
            </a:r>
            <a:r>
              <a:rPr kumimoji="0" lang="pt-BR" sz="2800" b="0" i="0" u="none" strike="noStrike" kern="1200" cap="none" spc="0" normalizeH="0" baseline="0" noProof="0" dirty="0" smtClean="0">
                <a:ln>
                  <a:noFill/>
                </a:ln>
                <a:solidFill>
                  <a:schemeClr val="bg1"/>
                </a:solidFill>
                <a:effectLst/>
                <a:uLnTx/>
                <a:uFillTx/>
                <a:latin typeface="Source Code Pro" pitchFamily="49" charset="0"/>
                <a:ea typeface="+mj-ea"/>
                <a:cs typeface="+mj-cs"/>
              </a:rPr>
              <a:t/>
            </a:r>
            <a:br>
              <a:rPr kumimoji="0" lang="pt-BR" sz="2800" b="0" i="0" u="none" strike="noStrike" kern="1200" cap="none" spc="0" normalizeH="0" baseline="0" noProof="0" dirty="0" smtClean="0">
                <a:ln>
                  <a:noFill/>
                </a:ln>
                <a:solidFill>
                  <a:schemeClr val="bg1"/>
                </a:solidFill>
                <a:effectLst/>
                <a:uLnTx/>
                <a:uFillTx/>
                <a:latin typeface="Source Code Pro" pitchFamily="49" charset="0"/>
                <a:ea typeface="+mj-ea"/>
                <a:cs typeface="+mj-cs"/>
              </a:rPr>
            </a:br>
            <a:endParaRPr kumimoji="0" lang="pt-BR" sz="2800" b="0" i="0" u="none" strike="noStrike" kern="1200" cap="none" spc="0" normalizeH="0" baseline="0" noProof="0" dirty="0" smtClean="0">
              <a:ln>
                <a:noFill/>
              </a:ln>
              <a:solidFill>
                <a:schemeClr val="bg1"/>
              </a:solidFill>
              <a:effectLst/>
              <a:uLnTx/>
              <a:uFillTx/>
              <a:latin typeface="Source Code Pro" pitchFamily="49" charset="0"/>
              <a:ea typeface="+mj-ea"/>
              <a:cs typeface="+mj-cs"/>
            </a:endParaRPr>
          </a:p>
          <a:p>
            <a:pPr marR="0" lvl="0" algn="l" defTabSz="914400" rtl="0" eaLnBrk="1" fontAlgn="auto" latinLnBrk="0" hangingPunct="1">
              <a:lnSpc>
                <a:spcPct val="100000"/>
              </a:lnSpc>
              <a:spcBef>
                <a:spcPct val="0"/>
              </a:spcBef>
              <a:spcAft>
                <a:spcPts val="0"/>
              </a:spcAft>
              <a:buClrTx/>
              <a:buSzTx/>
              <a:tabLst/>
              <a:defRPr/>
            </a:pPr>
            <a:r>
              <a:rPr lang="pt-BR" sz="2800" dirty="0" err="1" smtClean="0">
                <a:solidFill>
                  <a:schemeClr val="bg1"/>
                </a:solidFill>
                <a:latin typeface="Source Code Pro" pitchFamily="49" charset="0"/>
                <a:ea typeface="+mj-ea"/>
                <a:cs typeface="+mj-cs"/>
              </a:rPr>
              <a:t>Obs</a:t>
            </a:r>
            <a:r>
              <a:rPr lang="pt-BR" sz="2800" dirty="0" smtClean="0">
                <a:solidFill>
                  <a:schemeClr val="bg1"/>
                </a:solidFill>
                <a:latin typeface="Source Code Pro" pitchFamily="49" charset="0"/>
                <a:ea typeface="+mj-ea"/>
                <a:cs typeface="+mj-cs"/>
              </a:rPr>
              <a:t>* Usando Funções nas operações.</a:t>
            </a:r>
            <a:endParaRPr kumimoji="0" lang="pt-BR" sz="2800" b="0" i="0" u="none" strike="noStrike" kern="1200" cap="none" spc="0" normalizeH="0" baseline="0" noProof="0" dirty="0">
              <a:ln>
                <a:noFill/>
              </a:ln>
              <a:solidFill>
                <a:schemeClr val="bg1"/>
              </a:solidFill>
              <a:effectLst/>
              <a:uLnTx/>
              <a:uFillTx/>
              <a:latin typeface="Arial Black" pitchFamily="34" charset="0"/>
              <a:ea typeface="+mj-ea"/>
              <a:cs typeface="+mj-cs"/>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1" name="CaixaDeTexto 10"/>
          <p:cNvSpPr txBox="1"/>
          <p:nvPr/>
        </p:nvSpPr>
        <p:spPr>
          <a:xfrm>
            <a:off x="357158" y="1142984"/>
            <a:ext cx="8252121" cy="3970318"/>
          </a:xfrm>
          <a:prstGeom prst="rect">
            <a:avLst/>
          </a:prstGeom>
          <a:noFill/>
        </p:spPr>
        <p:txBody>
          <a:bodyPr wrap="square" rtlCol="0">
            <a:spAutoFit/>
          </a:bodyPr>
          <a:lstStyle/>
          <a:p>
            <a:pPr>
              <a:lnSpc>
                <a:spcPct val="150000"/>
              </a:lnSpc>
              <a:buFont typeface="Arial" pitchFamily="34" charset="0"/>
              <a:buChar char="•"/>
            </a:pPr>
            <a:r>
              <a:rPr lang="pt-BR" sz="2400" dirty="0" smtClean="0">
                <a:solidFill>
                  <a:schemeClr val="tx1">
                    <a:lumMod val="65000"/>
                    <a:lumOff val="35000"/>
                  </a:schemeClr>
                </a:solidFill>
              </a:rPr>
              <a:t> Introdução </a:t>
            </a:r>
            <a:r>
              <a:rPr lang="pt-BR" sz="2400" dirty="0">
                <a:solidFill>
                  <a:schemeClr val="tx1">
                    <a:lumMod val="65000"/>
                    <a:lumOff val="35000"/>
                  </a:schemeClr>
                </a:solidFill>
              </a:rPr>
              <a:t>ao PHP</a:t>
            </a:r>
          </a:p>
          <a:p>
            <a:pPr>
              <a:lnSpc>
                <a:spcPct val="150000"/>
              </a:lnSpc>
              <a:buFont typeface="Arial" pitchFamily="34" charset="0"/>
              <a:buChar char="•"/>
            </a:pPr>
            <a:r>
              <a:rPr lang="pt-BR" sz="2400" dirty="0" smtClean="0">
                <a:solidFill>
                  <a:schemeClr val="tx1">
                    <a:lumMod val="65000"/>
                    <a:lumOff val="35000"/>
                  </a:schemeClr>
                </a:solidFill>
              </a:rPr>
              <a:t> Ambiente de desenvolvimento</a:t>
            </a:r>
          </a:p>
          <a:p>
            <a:pPr>
              <a:lnSpc>
                <a:spcPct val="150000"/>
              </a:lnSpc>
              <a:buFont typeface="Arial" pitchFamily="34" charset="0"/>
              <a:buChar char="•"/>
            </a:pPr>
            <a:r>
              <a:rPr lang="pt-BR" sz="2400" dirty="0" smtClean="0">
                <a:solidFill>
                  <a:schemeClr val="tx1">
                    <a:lumMod val="65000"/>
                    <a:lumOff val="35000"/>
                  </a:schemeClr>
                </a:solidFill>
              </a:rPr>
              <a:t> A </a:t>
            </a:r>
            <a:r>
              <a:rPr lang="pt-BR" sz="2400" dirty="0">
                <a:solidFill>
                  <a:schemeClr val="tx1">
                    <a:lumMod val="65000"/>
                    <a:lumOff val="35000"/>
                  </a:schemeClr>
                </a:solidFill>
              </a:rPr>
              <a:t>Linguagem PHP</a:t>
            </a:r>
          </a:p>
          <a:p>
            <a:pPr>
              <a:lnSpc>
                <a:spcPct val="150000"/>
              </a:lnSpc>
              <a:buFont typeface="Arial" pitchFamily="34" charset="0"/>
              <a:buChar char="•"/>
            </a:pPr>
            <a:r>
              <a:rPr lang="pt-BR" sz="2400" dirty="0" smtClean="0">
                <a:solidFill>
                  <a:schemeClr val="tx1">
                    <a:lumMod val="65000"/>
                    <a:lumOff val="35000"/>
                  </a:schemeClr>
                </a:solidFill>
              </a:rPr>
              <a:t> Tipos </a:t>
            </a:r>
            <a:r>
              <a:rPr lang="pt-BR" sz="2400" dirty="0">
                <a:solidFill>
                  <a:schemeClr val="tx1">
                    <a:lumMod val="65000"/>
                    <a:lumOff val="35000"/>
                  </a:schemeClr>
                </a:solidFill>
              </a:rPr>
              <a:t>de dados</a:t>
            </a:r>
          </a:p>
          <a:p>
            <a:pPr>
              <a:lnSpc>
                <a:spcPct val="150000"/>
              </a:lnSpc>
              <a:buFont typeface="Arial" pitchFamily="34" charset="0"/>
              <a:buChar char="•"/>
            </a:pPr>
            <a:r>
              <a:rPr lang="pt-BR" sz="2400" dirty="0" smtClean="0">
                <a:solidFill>
                  <a:schemeClr val="tx1">
                    <a:lumMod val="65000"/>
                    <a:lumOff val="35000"/>
                  </a:schemeClr>
                </a:solidFill>
              </a:rPr>
              <a:t> Variáveis </a:t>
            </a:r>
            <a:r>
              <a:rPr lang="pt-BR" sz="2400" dirty="0">
                <a:solidFill>
                  <a:schemeClr val="tx1">
                    <a:lumMod val="65000"/>
                    <a:lumOff val="35000"/>
                  </a:schemeClr>
                </a:solidFill>
              </a:rPr>
              <a:t>e Constantes</a:t>
            </a:r>
          </a:p>
          <a:p>
            <a:pPr>
              <a:lnSpc>
                <a:spcPct val="150000"/>
              </a:lnSpc>
              <a:buFont typeface="Arial" pitchFamily="34" charset="0"/>
              <a:buChar char="•"/>
            </a:pPr>
            <a:r>
              <a:rPr lang="pt-BR" sz="2400" dirty="0">
                <a:solidFill>
                  <a:schemeClr val="tx1">
                    <a:lumMod val="65000"/>
                    <a:lumOff val="35000"/>
                  </a:schemeClr>
                </a:solidFill>
              </a:rPr>
              <a:t> Operadores</a:t>
            </a:r>
          </a:p>
          <a:p>
            <a:pPr>
              <a:lnSpc>
                <a:spcPct val="150000"/>
              </a:lnSpc>
              <a:buFont typeface="Arial" pitchFamily="34" charset="0"/>
              <a:buChar char="•"/>
            </a:pPr>
            <a:r>
              <a:rPr lang="pt-BR" sz="2400" dirty="0" smtClean="0">
                <a:solidFill>
                  <a:schemeClr val="tx1">
                    <a:lumMod val="65000"/>
                    <a:lumOff val="35000"/>
                  </a:schemeClr>
                </a:solidFill>
              </a:rPr>
              <a:t> Arrais </a:t>
            </a:r>
            <a:r>
              <a:rPr lang="pt-BR" sz="2400" dirty="0">
                <a:solidFill>
                  <a:schemeClr val="tx1">
                    <a:lumMod val="65000"/>
                    <a:lumOff val="35000"/>
                  </a:schemeClr>
                </a:solidFill>
              </a:rPr>
              <a:t>e Funções </a:t>
            </a:r>
            <a:r>
              <a:rPr lang="pt-BR" sz="2400" dirty="0" smtClean="0">
                <a:solidFill>
                  <a:schemeClr val="tx1">
                    <a:lumMod val="65000"/>
                    <a:lumOff val="35000"/>
                  </a:schemeClr>
                </a:solidFill>
              </a:rPr>
              <a:t>Especiais</a:t>
            </a:r>
            <a:endParaRPr lang="pt-BR" sz="2400" dirty="0">
              <a:solidFill>
                <a:schemeClr val="tx1">
                  <a:lumMod val="65000"/>
                  <a:lumOff val="35000"/>
                </a:schemeClr>
              </a:solidFill>
            </a:endParaRPr>
          </a:p>
        </p:txBody>
      </p:sp>
      <p:sp>
        <p:nvSpPr>
          <p:cNvPr id="12" name="Título 1"/>
          <p:cNvSpPr>
            <a:spLocks noGrp="1"/>
          </p:cNvSpPr>
          <p:nvPr>
            <p:ph type="ctrTitle"/>
          </p:nvPr>
        </p:nvSpPr>
        <p:spPr>
          <a:xfrm>
            <a:off x="428596" y="285728"/>
            <a:ext cx="2640419" cy="428628"/>
          </a:xfrm>
        </p:spPr>
        <p:txBody>
          <a:bodyPr>
            <a:noAutofit/>
          </a:bodyPr>
          <a:lstStyle/>
          <a:p>
            <a:pPr algn="l"/>
            <a:r>
              <a:rPr lang="pt-BR" sz="2000" dirty="0" smtClean="0">
                <a:solidFill>
                  <a:schemeClr val="tx1">
                    <a:lumMod val="65000"/>
                    <a:lumOff val="35000"/>
                  </a:schemeClr>
                </a:solidFill>
                <a:latin typeface="Arial Black" pitchFamily="34" charset="0"/>
              </a:rPr>
              <a:t>AULA I</a:t>
            </a:r>
            <a:endParaRPr lang="pt-BR" sz="2000" dirty="0">
              <a:solidFill>
                <a:schemeClr val="tx1">
                  <a:lumMod val="65000"/>
                  <a:lumOff val="3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
        <p:nvSpPr>
          <p:cNvPr id="11" name="Título 1"/>
          <p:cNvSpPr txBox="1">
            <a:spLocks/>
          </p:cNvSpPr>
          <p:nvPr/>
        </p:nvSpPr>
        <p:spPr>
          <a:xfrm>
            <a:off x="785786" y="1000108"/>
            <a:ext cx="7743852" cy="4643470"/>
          </a:xfrm>
          <a:prstGeom prst="rect">
            <a:avLst/>
          </a:prstGeom>
        </p:spPr>
        <p:txBody>
          <a:bodyPr vert="horz" lIns="91440" tIns="45720" rIns="91440" bIns="45720" rtlCol="0" anchor="t">
            <a:normAutofit fontScale="97500"/>
          </a:bodyPr>
          <a:lstStyle/>
          <a:p>
            <a:r>
              <a:rPr lang="pt-BR" sz="3300" dirty="0" smtClean="0">
                <a:solidFill>
                  <a:schemeClr val="bg1">
                    <a:lumMod val="95000"/>
                  </a:schemeClr>
                </a:solidFill>
              </a:rPr>
              <a:t>Criar, escrever e fechar um arquivo de texto</a:t>
            </a:r>
          </a:p>
          <a:p>
            <a:pPr marL="514350" marR="0" lvl="0" indent="-514350" algn="l" defTabSz="914400" rtl="0" eaLnBrk="1" fontAlgn="auto" latinLnBrk="0" hangingPunct="1">
              <a:lnSpc>
                <a:spcPct val="100000"/>
              </a:lnSpc>
              <a:spcBef>
                <a:spcPct val="0"/>
              </a:spcBef>
              <a:spcAft>
                <a:spcPts val="0"/>
              </a:spcAft>
              <a:buClrTx/>
              <a:buSzTx/>
              <a:tabLst/>
              <a:defRPr/>
            </a:pPr>
            <a:endParaRPr lang="pt-BR" sz="2800" u="sng" baseline="0" dirty="0" smtClean="0">
              <a:solidFill>
                <a:schemeClr val="bg1"/>
              </a:solidFill>
              <a:latin typeface="Source Code Pro" pitchFamily="49" charset="0"/>
              <a:ea typeface="+mj-ea"/>
              <a:cs typeface="+mj-cs"/>
            </a:endParaRPr>
          </a:p>
          <a:p>
            <a:pPr marL="514350" marR="0" lvl="0" indent="-514350" algn="l" defTabSz="914400" rtl="0" eaLnBrk="1" fontAlgn="auto" latinLnBrk="0" hangingPunct="1">
              <a:lnSpc>
                <a:spcPct val="100000"/>
              </a:lnSpc>
              <a:spcBef>
                <a:spcPct val="0"/>
              </a:spcBef>
              <a:spcAft>
                <a:spcPts val="0"/>
              </a:spcAft>
              <a:buClrTx/>
              <a:buSzTx/>
              <a:tabLst/>
              <a:defRPr/>
            </a:pPr>
            <a:r>
              <a:rPr lang="pt-BR" sz="2800" baseline="0" dirty="0" smtClean="0">
                <a:solidFill>
                  <a:schemeClr val="bg1"/>
                </a:solidFill>
                <a:latin typeface="Source Code Pro" pitchFamily="49" charset="0"/>
                <a:ea typeface="+mj-ea"/>
                <a:cs typeface="+mj-cs"/>
              </a:rPr>
              <a:t>Comandos:</a:t>
            </a:r>
            <a:endParaRPr lang="pt-BR" sz="2800" u="sng" baseline="0" dirty="0" smtClean="0">
              <a:solidFill>
                <a:schemeClr val="bg1"/>
              </a:solidFill>
              <a:latin typeface="Source Code Pro" pitchFamily="49" charset="0"/>
              <a:ea typeface="+mj-ea"/>
              <a:cs typeface="+mj-cs"/>
            </a:endParaRPr>
          </a:p>
          <a:p>
            <a:pPr marL="514350" marR="0" lvl="0" indent="-514350" defTabSz="914400" rtl="0" eaLnBrk="1" fontAlgn="auto" latinLnBrk="0" hangingPunct="1">
              <a:lnSpc>
                <a:spcPct val="100000"/>
              </a:lnSpc>
              <a:spcBef>
                <a:spcPct val="0"/>
              </a:spcBef>
              <a:spcAft>
                <a:spcPts val="0"/>
              </a:spcAft>
              <a:buClrTx/>
              <a:buSzTx/>
              <a:tabLst/>
              <a:defRPr/>
            </a:pPr>
            <a:endParaRPr kumimoji="0" lang="pt-BR" sz="2800" b="0" i="0" u="sng" strike="noStrike" kern="1200" cap="none" spc="0" normalizeH="0" noProof="0" dirty="0" smtClean="0">
              <a:ln>
                <a:noFill/>
              </a:ln>
              <a:solidFill>
                <a:schemeClr val="bg1">
                  <a:lumMod val="95000"/>
                </a:schemeClr>
              </a:solidFill>
              <a:effectLst/>
              <a:uLnTx/>
              <a:uFillTx/>
              <a:latin typeface="Source Code Pro" pitchFamily="49" charset="0"/>
              <a:ea typeface="+mj-ea"/>
              <a:cs typeface="+mj-cs"/>
            </a:endParaRPr>
          </a:p>
          <a:p>
            <a:pPr marL="514350" lvl="0" indent="-514350">
              <a:spcBef>
                <a:spcPct val="0"/>
              </a:spcBef>
              <a:defRPr/>
            </a:pPr>
            <a:r>
              <a:rPr lang="pt-BR" sz="2800" b="1" dirty="0" smtClean="0">
                <a:solidFill>
                  <a:schemeClr val="bg1">
                    <a:lumMod val="95000"/>
                  </a:schemeClr>
                </a:solidFill>
              </a:rPr>
              <a:t>fopen()</a:t>
            </a:r>
            <a:r>
              <a:rPr lang="pt-BR" sz="2800" dirty="0" smtClean="0">
                <a:solidFill>
                  <a:schemeClr val="bg1">
                    <a:lumMod val="95000"/>
                  </a:schemeClr>
                </a:solidFill>
              </a:rPr>
              <a:t> – abre um arquivo</a:t>
            </a:r>
          </a:p>
          <a:p>
            <a:pPr marL="514350" lvl="0" indent="-514350">
              <a:spcBef>
                <a:spcPct val="0"/>
              </a:spcBef>
              <a:defRPr/>
            </a:pPr>
            <a:endParaRPr lang="pt-BR" sz="2800" b="1" dirty="0" smtClean="0">
              <a:solidFill>
                <a:schemeClr val="bg1">
                  <a:lumMod val="95000"/>
                </a:schemeClr>
              </a:solidFill>
            </a:endParaRPr>
          </a:p>
          <a:p>
            <a:pPr marL="514350" lvl="0" indent="-514350">
              <a:spcBef>
                <a:spcPct val="0"/>
              </a:spcBef>
              <a:defRPr/>
            </a:pPr>
            <a:r>
              <a:rPr lang="pt-BR" sz="2800" b="1" dirty="0" smtClean="0">
                <a:solidFill>
                  <a:schemeClr val="bg1">
                    <a:lumMod val="95000"/>
                  </a:schemeClr>
                </a:solidFill>
              </a:rPr>
              <a:t>fwrite()</a:t>
            </a:r>
            <a:r>
              <a:rPr lang="pt-BR" sz="2800" dirty="0" smtClean="0">
                <a:solidFill>
                  <a:schemeClr val="bg1">
                    <a:lumMod val="95000"/>
                  </a:schemeClr>
                </a:solidFill>
              </a:rPr>
              <a:t> – escreve em um arquivo</a:t>
            </a:r>
          </a:p>
          <a:p>
            <a:pPr marL="514350" lvl="0" indent="-514350">
              <a:spcBef>
                <a:spcPct val="0"/>
              </a:spcBef>
              <a:defRPr/>
            </a:pPr>
            <a:endParaRPr lang="pt-BR" sz="2800" b="1" dirty="0" smtClean="0">
              <a:solidFill>
                <a:schemeClr val="bg1">
                  <a:lumMod val="95000"/>
                </a:schemeClr>
              </a:solidFill>
            </a:endParaRPr>
          </a:p>
          <a:p>
            <a:pPr marL="514350" lvl="0" indent="-514350">
              <a:spcBef>
                <a:spcPct val="0"/>
              </a:spcBef>
              <a:defRPr/>
            </a:pPr>
            <a:r>
              <a:rPr lang="pt-BR" sz="2800" b="1" dirty="0" smtClean="0">
                <a:solidFill>
                  <a:schemeClr val="bg1">
                    <a:lumMod val="95000"/>
                  </a:schemeClr>
                </a:solidFill>
              </a:rPr>
              <a:t>fclose()</a:t>
            </a:r>
            <a:r>
              <a:rPr lang="pt-BR" sz="2800" dirty="0" smtClean="0">
                <a:solidFill>
                  <a:schemeClr val="bg1">
                    <a:lumMod val="95000"/>
                  </a:schemeClr>
                </a:solidFill>
              </a:rPr>
              <a:t> – fecha um arquivo </a:t>
            </a:r>
            <a:r>
              <a:rPr kumimoji="0" lang="pt-BR" sz="2800" b="0" i="0" u="none" strike="noStrike" kern="1200" cap="none" spc="0" normalizeH="0" baseline="0" noProof="0" dirty="0" smtClean="0">
                <a:ln>
                  <a:noFill/>
                </a:ln>
                <a:solidFill>
                  <a:schemeClr val="bg1"/>
                </a:solidFill>
                <a:effectLst/>
                <a:uLnTx/>
                <a:uFillTx/>
                <a:latin typeface="Source Code Pro" pitchFamily="49" charset="0"/>
                <a:ea typeface="+mj-ea"/>
                <a:cs typeface="+mj-cs"/>
              </a:rPr>
              <a:t/>
            </a:r>
            <a:br>
              <a:rPr kumimoji="0" lang="pt-BR" sz="2800" b="0" i="0" u="none" strike="noStrike" kern="1200" cap="none" spc="0" normalizeH="0" baseline="0" noProof="0" dirty="0" smtClean="0">
                <a:ln>
                  <a:noFill/>
                </a:ln>
                <a:solidFill>
                  <a:schemeClr val="bg1"/>
                </a:solidFill>
                <a:effectLst/>
                <a:uLnTx/>
                <a:uFillTx/>
                <a:latin typeface="Source Code Pro" pitchFamily="49" charset="0"/>
                <a:ea typeface="+mj-ea"/>
                <a:cs typeface="+mj-cs"/>
              </a:rPr>
            </a:br>
            <a:endParaRPr kumimoji="0" lang="pt-BR" sz="2800" b="0" i="0" u="none" strike="noStrike" kern="1200" cap="none" spc="0" normalizeH="0" baseline="0" noProof="0" dirty="0">
              <a:ln>
                <a:noFill/>
              </a:ln>
              <a:solidFill>
                <a:schemeClr val="bg1"/>
              </a:solidFill>
              <a:effectLst/>
              <a:uLnTx/>
              <a:uFillTx/>
              <a:latin typeface="Arial Black" pitchFamily="34" charset="0"/>
              <a:ea typeface="+mj-ea"/>
              <a:cs typeface="+mj-cs"/>
            </a:endParaRP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pic>
        <p:nvPicPr>
          <p:cNvPr id="2" name="Picture 2"/>
          <p:cNvPicPr>
            <a:picLocks noChangeAspect="1" noChangeArrowheads="1"/>
          </p:cNvPicPr>
          <p:nvPr/>
        </p:nvPicPr>
        <p:blipFill>
          <a:blip r:embed="rId4"/>
          <a:srcRect/>
          <a:stretch>
            <a:fillRect/>
          </a:stretch>
        </p:blipFill>
        <p:spPr bwMode="auto">
          <a:xfrm>
            <a:off x="467544" y="404664"/>
            <a:ext cx="8149815" cy="5616624"/>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950107" y="332657"/>
            <a:ext cx="7243786" cy="1296144"/>
          </a:xfrm>
        </p:spPr>
        <p:txBody>
          <a:bodyPr>
            <a:normAutofit/>
          </a:bodyPr>
          <a:lstStyle/>
          <a:p>
            <a:r>
              <a:rPr lang="pt-BR" sz="5400" b="1" dirty="0" smtClean="0">
                <a:solidFill>
                  <a:schemeClr val="bg1"/>
                </a:solidFill>
              </a:rPr>
              <a:t>Data e Time </a:t>
            </a:r>
            <a:endParaRPr lang="pt-BR" sz="5400" dirty="0">
              <a:solidFill>
                <a:schemeClr val="bg1"/>
              </a:solidFill>
              <a:latin typeface="Arial Black" pitchFamily="34" charset="0"/>
            </a:endParaRP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
        <p:nvSpPr>
          <p:cNvPr id="10" name="Título 1"/>
          <p:cNvSpPr txBox="1">
            <a:spLocks/>
          </p:cNvSpPr>
          <p:nvPr/>
        </p:nvSpPr>
        <p:spPr>
          <a:xfrm>
            <a:off x="785786" y="1844824"/>
            <a:ext cx="7743852" cy="3798754"/>
          </a:xfrm>
          <a:prstGeom prst="rect">
            <a:avLst/>
          </a:prstGeom>
        </p:spPr>
        <p:txBody>
          <a:bodyPr vert="horz" lIns="91440" tIns="45720" rIns="91440" bIns="45720" rtlCol="0" anchor="t">
            <a:normAutofit fontScale="97500"/>
          </a:bodyPr>
          <a:lstStyle/>
          <a:p>
            <a:r>
              <a:rPr lang="pt-BR" sz="2400" dirty="0">
                <a:solidFill>
                  <a:schemeClr val="accent6">
                    <a:lumMod val="40000"/>
                    <a:lumOff val="60000"/>
                  </a:schemeClr>
                </a:solidFill>
              </a:rPr>
              <a:t>&lt;?</a:t>
            </a:r>
            <a:r>
              <a:rPr lang="pt-BR" sz="2400" dirty="0" err="1">
                <a:solidFill>
                  <a:schemeClr val="accent6">
                    <a:lumMod val="40000"/>
                    <a:lumOff val="60000"/>
                  </a:schemeClr>
                </a:solidFill>
              </a:rPr>
              <a:t>php</a:t>
            </a:r>
            <a:r>
              <a:rPr lang="pt-BR" sz="2400" dirty="0">
                <a:solidFill>
                  <a:schemeClr val="accent6">
                    <a:lumMod val="40000"/>
                    <a:lumOff val="60000"/>
                  </a:schemeClr>
                </a:solidFill>
              </a:rPr>
              <a:t> </a:t>
            </a:r>
            <a:r>
              <a:rPr lang="pt-BR" sz="2400" dirty="0">
                <a:solidFill>
                  <a:schemeClr val="bg1">
                    <a:lumMod val="95000"/>
                  </a:schemeClr>
                </a:solidFill>
              </a:rPr>
              <a:t/>
            </a:r>
            <a:br>
              <a:rPr lang="pt-BR" sz="2400" dirty="0">
                <a:solidFill>
                  <a:schemeClr val="bg1">
                    <a:lumMod val="95000"/>
                  </a:schemeClr>
                </a:solidFill>
              </a:rPr>
            </a:br>
            <a:r>
              <a:rPr lang="pt-BR" sz="2400" dirty="0" smtClean="0">
                <a:solidFill>
                  <a:schemeClr val="bg1">
                    <a:lumMod val="95000"/>
                  </a:schemeClr>
                </a:solidFill>
              </a:rPr>
              <a:t>	</a:t>
            </a:r>
            <a:r>
              <a:rPr lang="pt-BR" sz="2400" dirty="0" err="1" smtClean="0">
                <a:solidFill>
                  <a:schemeClr val="bg1">
                    <a:lumMod val="95000"/>
                  </a:schemeClr>
                </a:solidFill>
              </a:rPr>
              <a:t>date_default_timezone_set</a:t>
            </a:r>
            <a:r>
              <a:rPr lang="pt-BR" sz="2400" dirty="0">
                <a:solidFill>
                  <a:schemeClr val="bg1">
                    <a:lumMod val="95000"/>
                  </a:schemeClr>
                </a:solidFill>
              </a:rPr>
              <a:t>("UTC"); </a:t>
            </a:r>
            <a:br>
              <a:rPr lang="pt-BR" sz="2400" dirty="0">
                <a:solidFill>
                  <a:schemeClr val="bg1">
                    <a:lumMod val="95000"/>
                  </a:schemeClr>
                </a:solidFill>
              </a:rPr>
            </a:br>
            <a:r>
              <a:rPr lang="pt-BR" sz="2400" dirty="0" smtClean="0">
                <a:solidFill>
                  <a:schemeClr val="bg1">
                    <a:lumMod val="95000"/>
                  </a:schemeClr>
                </a:solidFill>
              </a:rPr>
              <a:t>	</a:t>
            </a:r>
            <a:r>
              <a:rPr lang="pt-BR" sz="2400" dirty="0" err="1" smtClean="0">
                <a:solidFill>
                  <a:schemeClr val="bg1">
                    <a:lumMod val="95000"/>
                  </a:schemeClr>
                </a:solidFill>
              </a:rPr>
              <a:t>echo</a:t>
            </a:r>
            <a:r>
              <a:rPr lang="pt-BR" sz="2400" dirty="0">
                <a:solidFill>
                  <a:schemeClr val="bg1">
                    <a:lumMod val="95000"/>
                  </a:schemeClr>
                </a:solidFill>
              </a:rPr>
              <a:t> "</a:t>
            </a:r>
            <a:r>
              <a:rPr lang="pt-BR" sz="2400" dirty="0" err="1">
                <a:solidFill>
                  <a:schemeClr val="bg1">
                    <a:lumMod val="95000"/>
                  </a:schemeClr>
                </a:solidFill>
              </a:rPr>
              <a:t>UTC:".time</a:t>
            </a:r>
            <a:r>
              <a:rPr lang="pt-BR" sz="2400" dirty="0">
                <a:solidFill>
                  <a:schemeClr val="bg1">
                    <a:lumMod val="95000"/>
                  </a:schemeClr>
                </a:solidFill>
              </a:rPr>
              <a:t>(); </a:t>
            </a:r>
            <a:br>
              <a:rPr lang="pt-BR" sz="2400" dirty="0">
                <a:solidFill>
                  <a:schemeClr val="bg1">
                    <a:lumMod val="95000"/>
                  </a:schemeClr>
                </a:solidFill>
              </a:rPr>
            </a:br>
            <a:r>
              <a:rPr lang="pt-BR" sz="2400" dirty="0" smtClean="0">
                <a:solidFill>
                  <a:schemeClr val="bg1">
                    <a:lumMod val="95000"/>
                  </a:schemeClr>
                </a:solidFill>
              </a:rPr>
              <a:t>	</a:t>
            </a:r>
            <a:r>
              <a:rPr lang="pt-BR" sz="2400" dirty="0" err="1" smtClean="0">
                <a:solidFill>
                  <a:schemeClr val="bg1">
                    <a:lumMod val="95000"/>
                  </a:schemeClr>
                </a:solidFill>
              </a:rPr>
              <a:t>echo</a:t>
            </a:r>
            <a:r>
              <a:rPr lang="pt-BR" sz="2400" dirty="0">
                <a:solidFill>
                  <a:schemeClr val="bg1">
                    <a:lumMod val="95000"/>
                  </a:schemeClr>
                </a:solidFill>
              </a:rPr>
              <a:t> "&lt;</a:t>
            </a:r>
            <a:r>
              <a:rPr lang="pt-BR" sz="2400" dirty="0" err="1">
                <a:solidFill>
                  <a:schemeClr val="bg1">
                    <a:lumMod val="95000"/>
                  </a:schemeClr>
                </a:solidFill>
              </a:rPr>
              <a:t>br</a:t>
            </a:r>
            <a:r>
              <a:rPr lang="pt-BR" sz="2400" dirty="0">
                <a:solidFill>
                  <a:schemeClr val="bg1">
                    <a:lumMod val="95000"/>
                  </a:schemeClr>
                </a:solidFill>
              </a:rPr>
              <a:t>&gt;"; </a:t>
            </a:r>
            <a:br>
              <a:rPr lang="pt-BR" sz="2400" dirty="0">
                <a:solidFill>
                  <a:schemeClr val="bg1">
                    <a:lumMod val="95000"/>
                  </a:schemeClr>
                </a:solidFill>
              </a:rPr>
            </a:br>
            <a:r>
              <a:rPr lang="pt-BR" sz="2400" dirty="0">
                <a:solidFill>
                  <a:schemeClr val="bg1">
                    <a:lumMod val="95000"/>
                  </a:schemeClr>
                </a:solidFill>
              </a:rPr>
              <a:t/>
            </a:r>
            <a:br>
              <a:rPr lang="pt-BR" sz="2400" dirty="0">
                <a:solidFill>
                  <a:schemeClr val="bg1">
                    <a:lumMod val="95000"/>
                  </a:schemeClr>
                </a:solidFill>
              </a:rPr>
            </a:br>
            <a:r>
              <a:rPr lang="pt-BR" sz="2400" dirty="0" smtClean="0">
                <a:solidFill>
                  <a:schemeClr val="bg1">
                    <a:lumMod val="95000"/>
                  </a:schemeClr>
                </a:solidFill>
              </a:rPr>
              <a:t>	</a:t>
            </a:r>
            <a:r>
              <a:rPr lang="pt-BR" sz="2400" dirty="0" err="1" smtClean="0">
                <a:solidFill>
                  <a:schemeClr val="bg1">
                    <a:lumMod val="95000"/>
                  </a:schemeClr>
                </a:solidFill>
              </a:rPr>
              <a:t>date_default_timezone_set</a:t>
            </a:r>
            <a:r>
              <a:rPr lang="pt-BR" sz="2400" dirty="0">
                <a:solidFill>
                  <a:schemeClr val="bg1">
                    <a:lumMod val="95000"/>
                  </a:schemeClr>
                </a:solidFill>
              </a:rPr>
              <a:t>("</a:t>
            </a:r>
            <a:r>
              <a:rPr lang="pt-BR" sz="2400" dirty="0" err="1">
                <a:solidFill>
                  <a:schemeClr val="bg1">
                    <a:lumMod val="95000"/>
                  </a:schemeClr>
                </a:solidFill>
              </a:rPr>
              <a:t>Europe</a:t>
            </a:r>
            <a:r>
              <a:rPr lang="pt-BR" sz="2400" dirty="0">
                <a:solidFill>
                  <a:schemeClr val="bg1">
                    <a:lumMod val="95000"/>
                  </a:schemeClr>
                </a:solidFill>
              </a:rPr>
              <a:t>/Helsinki"); </a:t>
            </a:r>
            <a:br>
              <a:rPr lang="pt-BR" sz="2400" dirty="0">
                <a:solidFill>
                  <a:schemeClr val="bg1">
                    <a:lumMod val="95000"/>
                  </a:schemeClr>
                </a:solidFill>
              </a:rPr>
            </a:br>
            <a:r>
              <a:rPr lang="pt-BR" sz="2400" dirty="0" smtClean="0">
                <a:solidFill>
                  <a:schemeClr val="bg1">
                    <a:lumMod val="95000"/>
                  </a:schemeClr>
                </a:solidFill>
              </a:rPr>
              <a:t>	</a:t>
            </a:r>
            <a:r>
              <a:rPr lang="pt-BR" sz="2400" dirty="0" err="1" smtClean="0">
                <a:solidFill>
                  <a:schemeClr val="bg1">
                    <a:lumMod val="95000"/>
                  </a:schemeClr>
                </a:solidFill>
              </a:rPr>
              <a:t>echo</a:t>
            </a:r>
            <a:r>
              <a:rPr lang="pt-BR" sz="2400" dirty="0">
                <a:solidFill>
                  <a:schemeClr val="bg1">
                    <a:lumMod val="95000"/>
                  </a:schemeClr>
                </a:solidFill>
              </a:rPr>
              <a:t> "</a:t>
            </a:r>
            <a:r>
              <a:rPr lang="pt-BR" sz="2400" dirty="0" err="1">
                <a:solidFill>
                  <a:schemeClr val="bg1">
                    <a:lumMod val="95000"/>
                  </a:schemeClr>
                </a:solidFill>
              </a:rPr>
              <a:t>Europe</a:t>
            </a:r>
            <a:r>
              <a:rPr lang="pt-BR" sz="2400" dirty="0">
                <a:solidFill>
                  <a:schemeClr val="bg1">
                    <a:lumMod val="95000"/>
                  </a:schemeClr>
                </a:solidFill>
              </a:rPr>
              <a:t>/</a:t>
            </a:r>
            <a:r>
              <a:rPr lang="pt-BR" sz="2400" dirty="0" err="1">
                <a:solidFill>
                  <a:schemeClr val="bg1">
                    <a:lumMod val="95000"/>
                  </a:schemeClr>
                </a:solidFill>
              </a:rPr>
              <a:t>Helsinki:".time</a:t>
            </a:r>
            <a:r>
              <a:rPr lang="pt-BR" sz="2400" dirty="0">
                <a:solidFill>
                  <a:schemeClr val="bg1">
                    <a:lumMod val="95000"/>
                  </a:schemeClr>
                </a:solidFill>
              </a:rPr>
              <a:t>(); </a:t>
            </a:r>
            <a:br>
              <a:rPr lang="pt-BR" sz="2400" dirty="0">
                <a:solidFill>
                  <a:schemeClr val="bg1">
                    <a:lumMod val="95000"/>
                  </a:schemeClr>
                </a:solidFill>
              </a:rPr>
            </a:br>
            <a:r>
              <a:rPr lang="pt-BR" sz="2400" dirty="0" smtClean="0">
                <a:solidFill>
                  <a:schemeClr val="bg1">
                    <a:lumMod val="95000"/>
                  </a:schemeClr>
                </a:solidFill>
              </a:rPr>
              <a:t>	</a:t>
            </a:r>
            <a:r>
              <a:rPr lang="pt-BR" sz="2400" dirty="0" err="1" smtClean="0">
                <a:solidFill>
                  <a:schemeClr val="bg1">
                    <a:lumMod val="95000"/>
                  </a:schemeClr>
                </a:solidFill>
              </a:rPr>
              <a:t>echo</a:t>
            </a:r>
            <a:r>
              <a:rPr lang="pt-BR" sz="2400" dirty="0">
                <a:solidFill>
                  <a:schemeClr val="bg1">
                    <a:lumMod val="95000"/>
                  </a:schemeClr>
                </a:solidFill>
              </a:rPr>
              <a:t> "&lt;</a:t>
            </a:r>
            <a:r>
              <a:rPr lang="pt-BR" sz="2400" dirty="0" err="1">
                <a:solidFill>
                  <a:schemeClr val="bg1">
                    <a:lumMod val="95000"/>
                  </a:schemeClr>
                </a:solidFill>
              </a:rPr>
              <a:t>br</a:t>
            </a:r>
            <a:r>
              <a:rPr lang="pt-BR" sz="2400" dirty="0">
                <a:solidFill>
                  <a:schemeClr val="bg1">
                    <a:lumMod val="95000"/>
                  </a:schemeClr>
                </a:solidFill>
              </a:rPr>
              <a:t>&gt;"; </a:t>
            </a:r>
            <a:br>
              <a:rPr lang="pt-BR" sz="2400" dirty="0">
                <a:solidFill>
                  <a:schemeClr val="bg1">
                    <a:lumMod val="95000"/>
                  </a:schemeClr>
                </a:solidFill>
              </a:rPr>
            </a:br>
            <a:r>
              <a:rPr lang="pt-BR" sz="2400" dirty="0">
                <a:solidFill>
                  <a:schemeClr val="accent6">
                    <a:lumMod val="40000"/>
                    <a:lumOff val="60000"/>
                  </a:schemeClr>
                </a:solidFill>
              </a:rPr>
              <a:t>?&gt;</a:t>
            </a:r>
            <a:endParaRPr kumimoji="0" lang="pt-BR" sz="2800" b="0" i="0" u="none" strike="noStrike" kern="1200" cap="none" spc="0" normalizeH="0" baseline="0" noProof="0" dirty="0">
              <a:ln>
                <a:noFill/>
              </a:ln>
              <a:solidFill>
                <a:schemeClr val="accent6">
                  <a:lumMod val="40000"/>
                  <a:lumOff val="60000"/>
                </a:schemeClr>
              </a:solidFill>
              <a:effectLst/>
              <a:uLnTx/>
              <a:uFillTx/>
              <a:latin typeface="Arial Black" pitchFamily="34" charset="0"/>
              <a:ea typeface="+mj-ea"/>
              <a:cs typeface="+mj-cs"/>
            </a:endParaRPr>
          </a:p>
        </p:txBody>
      </p:sp>
    </p:spTree>
    <p:extLst>
      <p:ext uri="{BB962C8B-B14F-4D97-AF65-F5344CB8AC3E}">
        <p14:creationId xmlns:p14="http://schemas.microsoft.com/office/powerpoint/2010/main" xmlns="" val="213868307"/>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ctrTitle"/>
          </p:nvPr>
        </p:nvSpPr>
        <p:spPr>
          <a:xfrm>
            <a:off x="950107" y="1268760"/>
            <a:ext cx="7243786" cy="2155831"/>
          </a:xfrm>
        </p:spPr>
        <p:txBody>
          <a:bodyPr>
            <a:normAutofit/>
          </a:bodyPr>
          <a:lstStyle/>
          <a:p>
            <a:r>
              <a:rPr lang="pt-BR" sz="5400" b="1" dirty="0">
                <a:solidFill>
                  <a:schemeClr val="bg1"/>
                </a:solidFill>
              </a:rPr>
              <a:t>O que são cookies?</a:t>
            </a:r>
            <a:r>
              <a:rPr lang="pt-BR" sz="5400" dirty="0">
                <a:solidFill>
                  <a:schemeClr val="bg1"/>
                </a:solidFill>
              </a:rPr>
              <a:t> </a:t>
            </a:r>
            <a:endParaRPr lang="pt-BR" sz="5400" dirty="0">
              <a:solidFill>
                <a:schemeClr val="bg1"/>
              </a:solidFill>
              <a:latin typeface="Arial Black" pitchFamily="34" charset="0"/>
            </a:endParaRP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pic>
        <p:nvPicPr>
          <p:cNvPr id="3" name="Picture 2" descr="https://encrypted-tbn1.gstatic.com/images?q=tbn:ANd9GcSW1KnIpMtI871_mAL0hWKrUh1cPiY9bT0G39X6lDObkpmUJt-tww"/>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982551" y="3212976"/>
            <a:ext cx="2628900" cy="17430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96204276"/>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
        <p:nvSpPr>
          <p:cNvPr id="11" name="Título 1"/>
          <p:cNvSpPr txBox="1">
            <a:spLocks/>
          </p:cNvSpPr>
          <p:nvPr/>
        </p:nvSpPr>
        <p:spPr>
          <a:xfrm>
            <a:off x="785786" y="1000108"/>
            <a:ext cx="7743852" cy="4643470"/>
          </a:xfrm>
          <a:prstGeom prst="rect">
            <a:avLst/>
          </a:prstGeom>
        </p:spPr>
        <p:txBody>
          <a:bodyPr vert="horz" lIns="91440" tIns="45720" rIns="91440" bIns="45720" rtlCol="0" anchor="t">
            <a:normAutofit fontScale="97500" lnSpcReduction="10000"/>
          </a:bodyPr>
          <a:lstStyle/>
          <a:p>
            <a:r>
              <a:rPr lang="pt-BR" sz="2800" b="1" dirty="0">
                <a:solidFill>
                  <a:schemeClr val="bg1">
                    <a:lumMod val="95000"/>
                  </a:schemeClr>
                </a:solidFill>
              </a:rPr>
              <a:t>O que são cookies?</a:t>
            </a:r>
            <a:r>
              <a:rPr lang="pt-BR" sz="2800" dirty="0">
                <a:solidFill>
                  <a:schemeClr val="bg1">
                    <a:lumMod val="95000"/>
                  </a:schemeClr>
                </a:solidFill>
              </a:rPr>
              <a:t> </a:t>
            </a:r>
            <a:br>
              <a:rPr lang="pt-BR" sz="2800" dirty="0">
                <a:solidFill>
                  <a:schemeClr val="bg1">
                    <a:lumMod val="95000"/>
                  </a:schemeClr>
                </a:solidFill>
              </a:rPr>
            </a:br>
            <a:r>
              <a:rPr lang="pt-BR" sz="2800" dirty="0">
                <a:solidFill>
                  <a:schemeClr val="bg1">
                    <a:lumMod val="95000"/>
                  </a:schemeClr>
                </a:solidFill>
              </a:rPr>
              <a:t/>
            </a:r>
            <a:br>
              <a:rPr lang="pt-BR" sz="2800" dirty="0">
                <a:solidFill>
                  <a:schemeClr val="bg1">
                    <a:lumMod val="95000"/>
                  </a:schemeClr>
                </a:solidFill>
              </a:rPr>
            </a:br>
            <a:r>
              <a:rPr lang="pt-BR" sz="2800" dirty="0">
                <a:solidFill>
                  <a:schemeClr val="bg1">
                    <a:lumMod val="95000"/>
                  </a:schemeClr>
                </a:solidFill>
              </a:rPr>
              <a:t>- Cookies são arquivos-texto (espiões) que são abertos (criados) </a:t>
            </a:r>
            <a:r>
              <a:rPr lang="pt-BR" sz="2800" dirty="0">
                <a:solidFill>
                  <a:schemeClr val="accent6">
                    <a:lumMod val="60000"/>
                    <a:lumOff val="40000"/>
                  </a:schemeClr>
                </a:solidFill>
              </a:rPr>
              <a:t>no computador de usuários </a:t>
            </a:r>
            <a:r>
              <a:rPr lang="pt-BR" sz="2800" dirty="0">
                <a:solidFill>
                  <a:schemeClr val="bg1">
                    <a:lumMod val="95000"/>
                  </a:schemeClr>
                </a:solidFill>
              </a:rPr>
              <a:t>para se recuperar dados de qualquer página, os cookies podem ser vistos pelos donos das máquinas, e ser editado (possivelmente) por eles, mas, isso não é um grande problema pois podemos (pelo PHP) ver se os cookies são válidos (caso queiramos validá-los), o problema é que existem navegadores como o IE e o </a:t>
            </a:r>
            <a:r>
              <a:rPr lang="pt-BR" sz="2800" dirty="0" err="1">
                <a:solidFill>
                  <a:schemeClr val="bg1">
                    <a:lumMod val="95000"/>
                  </a:schemeClr>
                </a:solidFill>
              </a:rPr>
              <a:t>NetsCape</a:t>
            </a:r>
            <a:r>
              <a:rPr lang="pt-BR" sz="2800" dirty="0">
                <a:solidFill>
                  <a:schemeClr val="bg1">
                    <a:lumMod val="95000"/>
                  </a:schemeClr>
                </a:solidFill>
              </a:rPr>
              <a:t> que </a:t>
            </a:r>
            <a:r>
              <a:rPr lang="pt-BR" sz="2800" dirty="0" err="1">
                <a:solidFill>
                  <a:schemeClr val="bg1">
                    <a:lumMod val="95000"/>
                  </a:schemeClr>
                </a:solidFill>
              </a:rPr>
              <a:t>proibem</a:t>
            </a:r>
            <a:r>
              <a:rPr lang="pt-BR" sz="2800" dirty="0">
                <a:solidFill>
                  <a:schemeClr val="bg1">
                    <a:lumMod val="95000"/>
                  </a:schemeClr>
                </a:solidFill>
              </a:rPr>
              <a:t> a entrada destes arquivos em um </a:t>
            </a:r>
            <a:r>
              <a:rPr lang="pt-BR" sz="2800" dirty="0" smtClean="0">
                <a:solidFill>
                  <a:schemeClr val="bg1">
                    <a:lumMod val="95000"/>
                  </a:schemeClr>
                </a:solidFill>
              </a:rPr>
              <a:t>computador.</a:t>
            </a:r>
            <a:r>
              <a:rPr lang="pt-BR" sz="2800" dirty="0">
                <a:solidFill>
                  <a:schemeClr val="bg1">
                    <a:lumMod val="95000"/>
                  </a:schemeClr>
                </a:solidFill>
              </a:rPr>
              <a:t> </a:t>
            </a:r>
            <a:endParaRPr kumimoji="0" lang="pt-BR" sz="2800" b="0" i="0" u="none" strike="noStrike" kern="1200" cap="none" spc="0" normalizeH="0" baseline="0" noProof="0" dirty="0">
              <a:ln>
                <a:noFill/>
              </a:ln>
              <a:solidFill>
                <a:schemeClr val="bg1">
                  <a:lumMod val="95000"/>
                </a:schemeClr>
              </a:solidFill>
              <a:effectLst/>
              <a:uLnTx/>
              <a:uFillTx/>
              <a:latin typeface="Arial Black" pitchFamily="34" charset="0"/>
              <a:ea typeface="+mj-ea"/>
              <a:cs typeface="+mj-cs"/>
            </a:endParaRPr>
          </a:p>
        </p:txBody>
      </p:sp>
    </p:spTree>
    <p:extLst>
      <p:ext uri="{BB962C8B-B14F-4D97-AF65-F5344CB8AC3E}">
        <p14:creationId xmlns:p14="http://schemas.microsoft.com/office/powerpoint/2010/main" xmlns="" val="3879148093"/>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
        <p:nvSpPr>
          <p:cNvPr id="11" name="Título 1"/>
          <p:cNvSpPr txBox="1">
            <a:spLocks/>
          </p:cNvSpPr>
          <p:nvPr/>
        </p:nvSpPr>
        <p:spPr>
          <a:xfrm>
            <a:off x="785786" y="1000108"/>
            <a:ext cx="7743852" cy="4643470"/>
          </a:xfrm>
          <a:prstGeom prst="rect">
            <a:avLst/>
          </a:prstGeom>
        </p:spPr>
        <p:txBody>
          <a:bodyPr vert="horz" lIns="91440" tIns="45720" rIns="91440" bIns="45720" rtlCol="0" anchor="t">
            <a:normAutofit fontScale="97500" lnSpcReduction="10000"/>
          </a:bodyPr>
          <a:lstStyle/>
          <a:p>
            <a:r>
              <a:rPr lang="pt-BR" sz="2800" b="1" dirty="0">
                <a:solidFill>
                  <a:schemeClr val="bg1">
                    <a:lumMod val="95000"/>
                  </a:schemeClr>
                </a:solidFill>
              </a:rPr>
              <a:t>O que são cookies?</a:t>
            </a:r>
            <a:r>
              <a:rPr lang="pt-BR" sz="2800" dirty="0">
                <a:solidFill>
                  <a:schemeClr val="bg1">
                    <a:lumMod val="95000"/>
                  </a:schemeClr>
                </a:solidFill>
              </a:rPr>
              <a:t> </a:t>
            </a:r>
            <a:br>
              <a:rPr lang="pt-BR" sz="2800" dirty="0">
                <a:solidFill>
                  <a:schemeClr val="bg1">
                    <a:lumMod val="95000"/>
                  </a:schemeClr>
                </a:solidFill>
              </a:rPr>
            </a:br>
            <a:r>
              <a:rPr lang="pt-BR" sz="2800" dirty="0">
                <a:solidFill>
                  <a:schemeClr val="bg1">
                    <a:lumMod val="95000"/>
                  </a:schemeClr>
                </a:solidFill>
              </a:rPr>
              <a:t/>
            </a:r>
            <a:br>
              <a:rPr lang="pt-BR" sz="2800" dirty="0">
                <a:solidFill>
                  <a:schemeClr val="bg1">
                    <a:lumMod val="95000"/>
                  </a:schemeClr>
                </a:solidFill>
              </a:rPr>
            </a:br>
            <a:r>
              <a:rPr lang="pt-BR" sz="2800" dirty="0">
                <a:solidFill>
                  <a:schemeClr val="bg1">
                    <a:lumMod val="95000"/>
                  </a:schemeClr>
                </a:solidFill>
              </a:rPr>
              <a:t>- Cookies são arquivos-texto (espiões) que são abertos (criados) </a:t>
            </a:r>
            <a:r>
              <a:rPr lang="pt-BR" sz="2800" dirty="0">
                <a:solidFill>
                  <a:schemeClr val="accent6">
                    <a:lumMod val="60000"/>
                    <a:lumOff val="40000"/>
                  </a:schemeClr>
                </a:solidFill>
              </a:rPr>
              <a:t>no computador de usuários </a:t>
            </a:r>
            <a:r>
              <a:rPr lang="pt-BR" sz="2800" dirty="0">
                <a:solidFill>
                  <a:schemeClr val="bg1">
                    <a:lumMod val="95000"/>
                  </a:schemeClr>
                </a:solidFill>
              </a:rPr>
              <a:t>para se recuperar dados de qualquer página, os cookies podem ser vistos pelos donos das máquinas, e ser editado (possivelmente) por eles, mas, isso não é um grande problema pois podemos (pelo PHP) ver se os cookies são válidos (caso queiramos validá-los), o problema é que existem navegadores como o IE e o </a:t>
            </a:r>
            <a:r>
              <a:rPr lang="pt-BR" sz="2800" dirty="0" err="1">
                <a:solidFill>
                  <a:schemeClr val="bg1">
                    <a:lumMod val="95000"/>
                  </a:schemeClr>
                </a:solidFill>
              </a:rPr>
              <a:t>NetsCape</a:t>
            </a:r>
            <a:r>
              <a:rPr lang="pt-BR" sz="2800" dirty="0">
                <a:solidFill>
                  <a:schemeClr val="bg1">
                    <a:lumMod val="95000"/>
                  </a:schemeClr>
                </a:solidFill>
              </a:rPr>
              <a:t> que </a:t>
            </a:r>
            <a:r>
              <a:rPr lang="pt-BR" sz="2800" dirty="0" err="1">
                <a:solidFill>
                  <a:schemeClr val="bg1">
                    <a:lumMod val="95000"/>
                  </a:schemeClr>
                </a:solidFill>
              </a:rPr>
              <a:t>proibem</a:t>
            </a:r>
            <a:r>
              <a:rPr lang="pt-BR" sz="2800" dirty="0">
                <a:solidFill>
                  <a:schemeClr val="bg1">
                    <a:lumMod val="95000"/>
                  </a:schemeClr>
                </a:solidFill>
              </a:rPr>
              <a:t> a entrada destes arquivos em um </a:t>
            </a:r>
            <a:r>
              <a:rPr lang="pt-BR" sz="2800" dirty="0" smtClean="0">
                <a:solidFill>
                  <a:schemeClr val="bg1">
                    <a:lumMod val="95000"/>
                  </a:schemeClr>
                </a:solidFill>
              </a:rPr>
              <a:t>computador.</a:t>
            </a:r>
            <a:r>
              <a:rPr lang="pt-BR" sz="2800" dirty="0">
                <a:solidFill>
                  <a:schemeClr val="bg1">
                    <a:lumMod val="95000"/>
                  </a:schemeClr>
                </a:solidFill>
              </a:rPr>
              <a:t> </a:t>
            </a:r>
            <a:endParaRPr kumimoji="0" lang="pt-BR" sz="2800" b="0" i="0" u="none" strike="noStrike" kern="1200" cap="none" spc="0" normalizeH="0" baseline="0" noProof="0" dirty="0">
              <a:ln>
                <a:noFill/>
              </a:ln>
              <a:solidFill>
                <a:schemeClr val="bg1">
                  <a:lumMod val="95000"/>
                </a:schemeClr>
              </a:solidFill>
              <a:effectLst/>
              <a:uLnTx/>
              <a:uFillTx/>
              <a:latin typeface="Arial Black" pitchFamily="34" charset="0"/>
              <a:ea typeface="+mj-ea"/>
              <a:cs typeface="+mj-cs"/>
            </a:endParaRPr>
          </a:p>
        </p:txBody>
      </p:sp>
    </p:spTree>
    <p:extLst>
      <p:ext uri="{BB962C8B-B14F-4D97-AF65-F5344CB8AC3E}">
        <p14:creationId xmlns:p14="http://schemas.microsoft.com/office/powerpoint/2010/main" xmlns="" val="3879148093"/>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7" name="CaixaDeTexto 6"/>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effectLst>
                  <a:outerShdw blurRad="38100" dist="38100" dir="2700000" algn="tl">
                    <a:srgbClr val="000000">
                      <a:alpha val="43137"/>
                    </a:srgbClr>
                  </a:outerShdw>
                </a:effectLst>
                <a:latin typeface="Arial Black" pitchFamily="34" charset="0"/>
              </a:rPr>
              <a:t>Prof.: </a:t>
            </a:r>
            <a:r>
              <a:rPr lang="pt-BR" sz="1600" dirty="0" smtClean="0">
                <a:latin typeface="Arial Black" pitchFamily="34" charset="0"/>
              </a:rPr>
              <a:t>Liniker</a:t>
            </a:r>
            <a:r>
              <a:rPr lang="pt-BR" sz="1600" dirty="0" smtClean="0">
                <a:effectLst>
                  <a:outerShdw blurRad="38100" dist="38100" dir="2700000" algn="tl">
                    <a:srgbClr val="000000">
                      <a:alpha val="43137"/>
                    </a:srgbClr>
                  </a:outerShdw>
                </a:effectLst>
                <a:latin typeface="Arial Black" pitchFamily="34" charset="0"/>
              </a:rPr>
              <a:t> Silva</a:t>
            </a:r>
            <a:endParaRPr lang="pt-BR" sz="1600" dirty="0">
              <a:latin typeface="Arial Black" pitchFamily="34" charset="0"/>
            </a:endParaRPr>
          </a:p>
        </p:txBody>
      </p:sp>
      <p:sp>
        <p:nvSpPr>
          <p:cNvPr id="11" name="Título 1"/>
          <p:cNvSpPr txBox="1">
            <a:spLocks/>
          </p:cNvSpPr>
          <p:nvPr/>
        </p:nvSpPr>
        <p:spPr>
          <a:xfrm>
            <a:off x="357159" y="214290"/>
            <a:ext cx="8463313" cy="6072230"/>
          </a:xfrm>
          <a:prstGeom prst="rect">
            <a:avLst/>
          </a:prstGeom>
        </p:spPr>
        <p:txBody>
          <a:bodyPr vert="horz" lIns="91440" tIns="45720" rIns="91440" bIns="45720" rtlCol="0" anchor="t">
            <a:noAutofit/>
          </a:bodyPr>
          <a:lstStyle/>
          <a:p>
            <a:r>
              <a:rPr lang="pt-BR" sz="2000" b="1" dirty="0" smtClean="0">
                <a:solidFill>
                  <a:schemeClr val="accent6">
                    <a:lumMod val="60000"/>
                    <a:lumOff val="40000"/>
                  </a:schemeClr>
                </a:solidFill>
              </a:rPr>
              <a:t>SECTIONS</a:t>
            </a:r>
            <a:r>
              <a:rPr lang="pt-BR" sz="2000" dirty="0">
                <a:solidFill>
                  <a:schemeClr val="bg1">
                    <a:lumMod val="95000"/>
                  </a:schemeClr>
                </a:solidFill>
              </a:rPr>
              <a:t/>
            </a:r>
            <a:br>
              <a:rPr lang="pt-BR" sz="2000" dirty="0">
                <a:solidFill>
                  <a:schemeClr val="bg1">
                    <a:lumMod val="95000"/>
                  </a:schemeClr>
                </a:solidFill>
              </a:rPr>
            </a:br>
            <a:r>
              <a:rPr lang="pt-BR" sz="2000" dirty="0">
                <a:solidFill>
                  <a:schemeClr val="bg1">
                    <a:lumMod val="85000"/>
                  </a:schemeClr>
                </a:solidFill>
              </a:rPr>
              <a:t/>
            </a:r>
            <a:br>
              <a:rPr lang="pt-BR" sz="2000" dirty="0">
                <a:solidFill>
                  <a:schemeClr val="bg1">
                    <a:lumMod val="85000"/>
                  </a:schemeClr>
                </a:solidFill>
              </a:rPr>
            </a:br>
            <a:r>
              <a:rPr lang="pt-BR" dirty="0" smtClean="0">
                <a:solidFill>
                  <a:schemeClr val="bg1">
                    <a:lumMod val="85000"/>
                  </a:schemeClr>
                </a:solidFill>
              </a:rPr>
              <a:t>Sessão é um recurso do PHP que permite que você salve valores (variáveis) para serem usados ao longo da visita do usuário. Valores salvos na sessão podem ser usados em qualquer parte do script, mesmo em outras páginas do site. São variáveis que permanecem </a:t>
            </a:r>
            <a:r>
              <a:rPr lang="pt-BR" i="1" dirty="0" err="1" smtClean="0">
                <a:solidFill>
                  <a:schemeClr val="bg1">
                    <a:lumMod val="85000"/>
                  </a:schemeClr>
                </a:solidFill>
              </a:rPr>
              <a:t>setadas</a:t>
            </a:r>
            <a:r>
              <a:rPr lang="pt-BR" i="1" dirty="0" smtClean="0">
                <a:solidFill>
                  <a:schemeClr val="bg1">
                    <a:lumMod val="85000"/>
                  </a:schemeClr>
                </a:solidFill>
              </a:rPr>
              <a:t> </a:t>
            </a:r>
            <a:r>
              <a:rPr lang="pt-BR" dirty="0" smtClean="0">
                <a:solidFill>
                  <a:schemeClr val="bg1">
                    <a:lumMod val="85000"/>
                  </a:schemeClr>
                </a:solidFill>
              </a:rPr>
              <a:t>até o visitante fechar o browser ou a sessão ser destruída</a:t>
            </a:r>
            <a:r>
              <a:rPr lang="pt-BR" dirty="0" smtClean="0">
                <a:solidFill>
                  <a:schemeClr val="bg1">
                    <a:lumMod val="85000"/>
                  </a:schemeClr>
                </a:solidFill>
              </a:rPr>
              <a:t>.</a:t>
            </a:r>
          </a:p>
          <a:p>
            <a:endParaRPr lang="pt-BR" dirty="0" smtClean="0">
              <a:solidFill>
                <a:schemeClr val="bg1">
                  <a:lumMod val="85000"/>
                </a:schemeClr>
              </a:solidFill>
            </a:endParaRPr>
          </a:p>
          <a:p>
            <a:r>
              <a:rPr lang="pt-BR" dirty="0" smtClean="0">
                <a:solidFill>
                  <a:schemeClr val="bg1">
                    <a:lumMod val="85000"/>
                  </a:schemeClr>
                </a:solidFill>
              </a:rPr>
              <a:t>Você precisa iniciar a sessão antes de poder </a:t>
            </a:r>
            <a:r>
              <a:rPr lang="pt-BR" dirty="0" err="1" smtClean="0">
                <a:solidFill>
                  <a:schemeClr val="bg1">
                    <a:lumMod val="85000"/>
                  </a:schemeClr>
                </a:solidFill>
              </a:rPr>
              <a:t>setar</a:t>
            </a:r>
            <a:r>
              <a:rPr lang="pt-BR" dirty="0" smtClean="0">
                <a:solidFill>
                  <a:schemeClr val="bg1">
                    <a:lumMod val="85000"/>
                  </a:schemeClr>
                </a:solidFill>
              </a:rPr>
              <a:t> ou pegar valores dela. Não há limite de valores salvos na sessão. A sessão é pessoal de cada visitante. Quando um visitante acessa o site, é gerado um </a:t>
            </a:r>
            <a:r>
              <a:rPr lang="pt-BR" dirty="0" err="1" smtClean="0">
                <a:solidFill>
                  <a:schemeClr val="bg1">
                    <a:lumMod val="85000"/>
                  </a:schemeClr>
                </a:solidFill>
              </a:rPr>
              <a:t>cookie</a:t>
            </a:r>
            <a:r>
              <a:rPr lang="pt-BR" dirty="0" smtClean="0">
                <a:solidFill>
                  <a:schemeClr val="bg1">
                    <a:lumMod val="85000"/>
                  </a:schemeClr>
                </a:solidFill>
              </a:rPr>
              <a:t> no computador dele informando um id único de sessão e o PHP usa esse identificador pra ‘organizar’ as sessões entre os visitantes do seu site. Mas esse </a:t>
            </a:r>
            <a:r>
              <a:rPr lang="pt-BR" dirty="0" err="1" smtClean="0">
                <a:solidFill>
                  <a:schemeClr val="bg1">
                    <a:lumMod val="85000"/>
                  </a:schemeClr>
                </a:solidFill>
              </a:rPr>
              <a:t>cookie</a:t>
            </a:r>
            <a:r>
              <a:rPr lang="pt-BR" dirty="0" smtClean="0">
                <a:solidFill>
                  <a:schemeClr val="bg1">
                    <a:lumMod val="85000"/>
                  </a:schemeClr>
                </a:solidFill>
              </a:rPr>
              <a:t> tem validade apenas enquanto o browser estiver aberto.</a:t>
            </a:r>
          </a:p>
          <a:p>
            <a:r>
              <a:rPr lang="pt-BR" dirty="0" smtClean="0">
                <a:solidFill>
                  <a:schemeClr val="bg1">
                    <a:lumMod val="85000"/>
                  </a:schemeClr>
                </a:solidFill>
              </a:rPr>
              <a:t/>
            </a:r>
            <a:br>
              <a:rPr lang="pt-BR" dirty="0" smtClean="0">
                <a:solidFill>
                  <a:schemeClr val="bg1">
                    <a:lumMod val="85000"/>
                  </a:schemeClr>
                </a:solidFill>
              </a:rPr>
            </a:br>
            <a:r>
              <a:rPr lang="pt-BR" dirty="0" smtClean="0">
                <a:solidFill>
                  <a:schemeClr val="bg1">
                    <a:lumMod val="85000"/>
                  </a:schemeClr>
                </a:solidFill>
              </a:rPr>
              <a:t>Você precisa iniciar a sessão antes de iniciar o </a:t>
            </a:r>
            <a:r>
              <a:rPr lang="pt-BR" i="1" dirty="0" smtClean="0">
                <a:solidFill>
                  <a:schemeClr val="bg1">
                    <a:lumMod val="85000"/>
                  </a:schemeClr>
                </a:solidFill>
              </a:rPr>
              <a:t>output</a:t>
            </a:r>
            <a:r>
              <a:rPr lang="pt-BR" dirty="0" smtClean="0">
                <a:solidFill>
                  <a:schemeClr val="bg1">
                    <a:lumMod val="85000"/>
                  </a:schemeClr>
                </a:solidFill>
              </a:rPr>
              <a:t>, ou seja, antes de retornar QUALQUER coisa pro HTML. Antes de dar qualquer </a:t>
            </a:r>
            <a:r>
              <a:rPr lang="pt-BR" dirty="0" err="1" smtClean="0">
                <a:solidFill>
                  <a:schemeClr val="bg1">
                    <a:lumMod val="85000"/>
                  </a:schemeClr>
                </a:solidFill>
              </a:rPr>
              <a:t>echo</a:t>
            </a:r>
            <a:r>
              <a:rPr lang="pt-BR" dirty="0" smtClean="0">
                <a:solidFill>
                  <a:schemeClr val="bg1">
                    <a:lumMod val="85000"/>
                  </a:schemeClr>
                </a:solidFill>
              </a:rPr>
              <a:t> ou antes de inserir qualquer HTML fora de blocos </a:t>
            </a:r>
            <a:r>
              <a:rPr lang="pt-BR" dirty="0" err="1" smtClean="0">
                <a:solidFill>
                  <a:schemeClr val="bg1">
                    <a:lumMod val="85000"/>
                  </a:schemeClr>
                </a:solidFill>
              </a:rPr>
              <a:t>php</a:t>
            </a:r>
            <a:r>
              <a:rPr lang="pt-BR" dirty="0" smtClean="0">
                <a:solidFill>
                  <a:schemeClr val="bg1">
                    <a:lumMod val="85000"/>
                  </a:schemeClr>
                </a:solidFill>
              </a:rPr>
              <a:t>. Geralmente o início da sessão é uma das primeiras coisas no começo de todo site</a:t>
            </a:r>
            <a:r>
              <a:rPr lang="pt-BR" dirty="0" smtClean="0">
                <a:solidFill>
                  <a:schemeClr val="bg1">
                    <a:lumMod val="85000"/>
                  </a:schemeClr>
                </a:solidFill>
              </a:rPr>
              <a:t>.</a:t>
            </a:r>
          </a:p>
          <a:p>
            <a:endParaRPr lang="pt-BR" dirty="0" smtClean="0">
              <a:solidFill>
                <a:schemeClr val="bg1">
                  <a:lumMod val="85000"/>
                </a:schemeClr>
              </a:solidFill>
            </a:endParaRPr>
          </a:p>
          <a:p>
            <a:r>
              <a:rPr lang="pt-BR" dirty="0" smtClean="0">
                <a:solidFill>
                  <a:schemeClr val="bg1">
                    <a:lumMod val="85000"/>
                  </a:schemeClr>
                </a:solidFill>
              </a:rPr>
              <a:t>A sessão precisa ser iniciada em cada página que você for usar ou definir um valor dela, salvo arquivos que vieram por include, mas é preciso ter iniciado a sessão uma vez antes do include.</a:t>
            </a:r>
          </a:p>
          <a:p>
            <a:r>
              <a:rPr lang="pt-BR" sz="1200" dirty="0" smtClean="0"/>
              <a:t/>
            </a:r>
            <a:br>
              <a:rPr lang="pt-BR" sz="1200" dirty="0" smtClean="0"/>
            </a:br>
            <a:endParaRPr lang="pt-BR" sz="1400" dirty="0" smtClean="0"/>
          </a:p>
          <a:p>
            <a:r>
              <a:rPr lang="pt-BR" sz="1400" dirty="0" smtClean="0"/>
              <a:t/>
            </a:r>
            <a:br>
              <a:rPr lang="pt-BR" sz="1400" dirty="0" smtClean="0"/>
            </a:br>
            <a:endParaRPr lang="pt-BR" sz="1400" dirty="0">
              <a:solidFill>
                <a:schemeClr val="bg1">
                  <a:lumMod val="85000"/>
                </a:schemeClr>
              </a:solidFill>
            </a:endParaRPr>
          </a:p>
        </p:txBody>
      </p:sp>
    </p:spTree>
    <p:extLst>
      <p:ext uri="{BB962C8B-B14F-4D97-AF65-F5344CB8AC3E}">
        <p14:creationId xmlns:p14="http://schemas.microsoft.com/office/powerpoint/2010/main" xmlns="" val="3686005135"/>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500034" y="1214422"/>
            <a:ext cx="3643338" cy="523220"/>
          </a:xfrm>
          <a:prstGeom prst="rect">
            <a:avLst/>
          </a:prstGeom>
          <a:noFill/>
        </p:spPr>
        <p:txBody>
          <a:bodyPr wrap="square" rtlCol="0" anchor="ctr">
            <a:spAutoFit/>
          </a:bodyPr>
          <a:lstStyle/>
          <a:p>
            <a:r>
              <a:rPr lang="pt-BR" sz="2800" dirty="0" smtClean="0">
                <a:solidFill>
                  <a:schemeClr val="tx1">
                    <a:lumMod val="65000"/>
                    <a:lumOff val="35000"/>
                  </a:schemeClr>
                </a:solidFill>
                <a:latin typeface="Arial Black" pitchFamily="34" charset="0"/>
              </a:rPr>
              <a:t>Liniker Silva</a:t>
            </a:r>
            <a:endParaRPr lang="pt-BR" sz="2800" dirty="0">
              <a:solidFill>
                <a:schemeClr val="tx1">
                  <a:lumMod val="65000"/>
                  <a:lumOff val="35000"/>
                </a:schemeClr>
              </a:solidFill>
              <a:latin typeface="Arial Black" pitchFamily="34" charset="0"/>
            </a:endParaRPr>
          </a:p>
        </p:txBody>
      </p:sp>
      <p:sp>
        <p:nvSpPr>
          <p:cNvPr id="17" name="CaixaDeTexto 16"/>
          <p:cNvSpPr txBox="1"/>
          <p:nvPr/>
        </p:nvSpPr>
        <p:spPr>
          <a:xfrm>
            <a:off x="357158" y="2071678"/>
            <a:ext cx="4214842" cy="3416320"/>
          </a:xfrm>
          <a:prstGeom prst="rect">
            <a:avLst/>
          </a:prstGeom>
          <a:noFill/>
        </p:spPr>
        <p:txBody>
          <a:bodyPr wrap="square" rtlCol="0">
            <a:spAutoFit/>
          </a:bodyPr>
          <a:lstStyle/>
          <a:p>
            <a:r>
              <a:rPr lang="pt-BR" dirty="0" smtClean="0">
                <a:solidFill>
                  <a:schemeClr val="tx1">
                    <a:lumMod val="65000"/>
                    <a:lumOff val="35000"/>
                  </a:schemeClr>
                </a:solidFill>
              </a:rPr>
              <a:t>Analista de Sistemas de </a:t>
            </a:r>
            <a:r>
              <a:rPr lang="pt-BR" dirty="0">
                <a:solidFill>
                  <a:schemeClr val="tx1">
                    <a:lumMod val="65000"/>
                    <a:lumOff val="35000"/>
                  </a:schemeClr>
                </a:solidFill>
              </a:rPr>
              <a:t>27 anos, casado e muito </a:t>
            </a:r>
            <a:r>
              <a:rPr lang="pt-BR" dirty="0" smtClean="0">
                <a:solidFill>
                  <a:schemeClr val="tx1">
                    <a:lumMod val="65000"/>
                    <a:lumOff val="35000"/>
                  </a:schemeClr>
                </a:solidFill>
              </a:rPr>
              <a:t>apaixonado </a:t>
            </a:r>
            <a:r>
              <a:rPr lang="pt-BR" dirty="0">
                <a:solidFill>
                  <a:schemeClr val="tx1">
                    <a:lumMod val="65000"/>
                    <a:lumOff val="35000"/>
                  </a:schemeClr>
                </a:solidFill>
              </a:rPr>
              <a:t>no que faço, comecei a gostar de web a partir de 2006 inicialmente através de cursos simples e depois cursos avançados que me possibilitaram ter base para participar de </a:t>
            </a:r>
            <a:r>
              <a:rPr lang="pt-BR" dirty="0" smtClean="0">
                <a:solidFill>
                  <a:schemeClr val="tx1">
                    <a:lumMod val="65000"/>
                    <a:lumOff val="35000"/>
                  </a:schemeClr>
                </a:solidFill>
              </a:rPr>
              <a:t>projetos, </a:t>
            </a:r>
            <a:r>
              <a:rPr lang="pt-BR" dirty="0">
                <a:solidFill>
                  <a:schemeClr val="tx1">
                    <a:lumMod val="65000"/>
                    <a:lumOff val="35000"/>
                  </a:schemeClr>
                </a:solidFill>
              </a:rPr>
              <a:t>trabalhos </a:t>
            </a:r>
            <a:r>
              <a:rPr lang="pt-BR" dirty="0" err="1" smtClean="0">
                <a:solidFill>
                  <a:schemeClr val="tx1">
                    <a:lumMod val="65000"/>
                    <a:lumOff val="35000"/>
                  </a:schemeClr>
                </a:solidFill>
              </a:rPr>
              <a:t>freelancers</a:t>
            </a:r>
            <a:r>
              <a:rPr lang="pt-BR" dirty="0" smtClean="0">
                <a:solidFill>
                  <a:schemeClr val="tx1">
                    <a:lumMod val="65000"/>
                    <a:lumOff val="35000"/>
                  </a:schemeClr>
                </a:solidFill>
              </a:rPr>
              <a:t> </a:t>
            </a:r>
            <a:r>
              <a:rPr lang="pt-BR" dirty="0">
                <a:solidFill>
                  <a:schemeClr val="tx1">
                    <a:lumMod val="65000"/>
                    <a:lumOff val="35000"/>
                  </a:schemeClr>
                </a:solidFill>
              </a:rPr>
              <a:t>e ter qualificação para entrar em ótimas empresas. Tenho conhecimento em várias ferramentas de DESIGN, práticas profissionais de DESENVOLVIMENTO e estratégias de otimização (SEO e SMO).</a:t>
            </a:r>
          </a:p>
        </p:txBody>
      </p:sp>
      <p:sp>
        <p:nvSpPr>
          <p:cNvPr id="18" name="Título 1"/>
          <p:cNvSpPr>
            <a:spLocks noGrp="1"/>
          </p:cNvSpPr>
          <p:nvPr>
            <p:ph type="ctrTitle"/>
          </p:nvPr>
        </p:nvSpPr>
        <p:spPr>
          <a:xfrm>
            <a:off x="428596" y="285728"/>
            <a:ext cx="6143668" cy="428628"/>
          </a:xfrm>
        </p:spPr>
        <p:txBody>
          <a:bodyPr>
            <a:noAutofit/>
          </a:bodyPr>
          <a:lstStyle/>
          <a:p>
            <a:pPr algn="l"/>
            <a:r>
              <a:rPr lang="pt-BR" sz="2000" dirty="0" smtClean="0">
                <a:solidFill>
                  <a:schemeClr val="tx1">
                    <a:lumMod val="65000"/>
                    <a:lumOff val="35000"/>
                  </a:schemeClr>
                </a:solidFill>
                <a:latin typeface="Arial Black" pitchFamily="34" charset="0"/>
              </a:rPr>
              <a:t>Apresentação do Professor</a:t>
            </a:r>
            <a:endParaRPr lang="pt-BR" sz="2000" dirty="0">
              <a:solidFill>
                <a:schemeClr val="tx1">
                  <a:lumMod val="65000"/>
                  <a:lumOff val="35000"/>
                </a:schemeClr>
              </a:solidFill>
              <a:latin typeface="Arial Black" pitchFamily="34" charset="0"/>
            </a:endParaRPr>
          </a:p>
        </p:txBody>
      </p:sp>
      <p:sp>
        <p:nvSpPr>
          <p:cNvPr id="19" name="CaixaDeTexto 18"/>
          <p:cNvSpPr txBox="1"/>
          <p:nvPr/>
        </p:nvSpPr>
        <p:spPr>
          <a:xfrm>
            <a:off x="5000628" y="1500174"/>
            <a:ext cx="3813172" cy="584775"/>
          </a:xfrm>
          <a:prstGeom prst="rect">
            <a:avLst/>
          </a:prstGeom>
          <a:noFill/>
        </p:spPr>
        <p:txBody>
          <a:bodyPr wrap="square" rtlCol="0" anchor="ctr">
            <a:spAutoFit/>
          </a:bodyPr>
          <a:lstStyle/>
          <a:p>
            <a:pPr algn="ctr"/>
            <a:r>
              <a:rPr lang="pt-BR" sz="1600" dirty="0" smtClean="0">
                <a:solidFill>
                  <a:schemeClr val="tx1">
                    <a:lumMod val="65000"/>
                    <a:lumOff val="35000"/>
                  </a:schemeClr>
                </a:solidFill>
                <a:latin typeface="Arial Black" pitchFamily="34" charset="0"/>
              </a:rPr>
              <a:t>Conhecimento em </a:t>
            </a:r>
          </a:p>
          <a:p>
            <a:pPr algn="ctr"/>
            <a:r>
              <a:rPr lang="pt-BR" sz="1600" dirty="0" smtClean="0">
                <a:solidFill>
                  <a:schemeClr val="tx1">
                    <a:lumMod val="65000"/>
                    <a:lumOff val="35000"/>
                  </a:schemeClr>
                </a:solidFill>
                <a:latin typeface="Arial Black" pitchFamily="34" charset="0"/>
              </a:rPr>
              <a:t>Desenvolvimento web</a:t>
            </a:r>
            <a:endParaRPr lang="pt-BR" sz="1600" dirty="0">
              <a:solidFill>
                <a:schemeClr val="tx1">
                  <a:lumMod val="65000"/>
                  <a:lumOff val="35000"/>
                </a:schemeClr>
              </a:solidFill>
              <a:latin typeface="Arial Black" pitchFamily="34" charset="0"/>
            </a:endParaRPr>
          </a:p>
        </p:txBody>
      </p:sp>
      <p:sp>
        <p:nvSpPr>
          <p:cNvPr id="20" name="CaixaDeTexto 19"/>
          <p:cNvSpPr txBox="1"/>
          <p:nvPr/>
        </p:nvSpPr>
        <p:spPr>
          <a:xfrm>
            <a:off x="5357818" y="2500306"/>
            <a:ext cx="1071570" cy="369332"/>
          </a:xfrm>
          <a:prstGeom prst="rect">
            <a:avLst/>
          </a:prstGeom>
          <a:noFill/>
        </p:spPr>
        <p:txBody>
          <a:bodyPr wrap="square" rtlCol="0">
            <a:spAutoFit/>
          </a:bodyPr>
          <a:lstStyle/>
          <a:p>
            <a:pPr algn="ctr"/>
            <a:r>
              <a:rPr lang="pt-BR" b="1" dirty="0" smtClean="0">
                <a:solidFill>
                  <a:schemeClr val="tx1">
                    <a:lumMod val="65000"/>
                    <a:lumOff val="35000"/>
                  </a:schemeClr>
                </a:solidFill>
              </a:rPr>
              <a:t>PHP OO</a:t>
            </a:r>
            <a:endParaRPr lang="pt-BR" b="1" dirty="0">
              <a:solidFill>
                <a:schemeClr val="tx1">
                  <a:lumMod val="65000"/>
                  <a:lumOff val="35000"/>
                </a:schemeClr>
              </a:solidFill>
            </a:endParaRPr>
          </a:p>
        </p:txBody>
      </p:sp>
      <p:sp>
        <p:nvSpPr>
          <p:cNvPr id="21" name="CaixaDeTexto 20"/>
          <p:cNvSpPr txBox="1"/>
          <p:nvPr/>
        </p:nvSpPr>
        <p:spPr>
          <a:xfrm>
            <a:off x="6858016" y="2500306"/>
            <a:ext cx="1571636" cy="369332"/>
          </a:xfrm>
          <a:prstGeom prst="rect">
            <a:avLst/>
          </a:prstGeom>
          <a:noFill/>
        </p:spPr>
        <p:txBody>
          <a:bodyPr wrap="square" rtlCol="0">
            <a:spAutoFit/>
          </a:bodyPr>
          <a:lstStyle/>
          <a:p>
            <a:pPr algn="ctr"/>
            <a:r>
              <a:rPr lang="pt-BR" b="1" dirty="0" smtClean="0">
                <a:solidFill>
                  <a:schemeClr val="tx1">
                    <a:lumMod val="65000"/>
                    <a:lumOff val="35000"/>
                  </a:schemeClr>
                </a:solidFill>
              </a:rPr>
              <a:t>JAVASCRIPT</a:t>
            </a:r>
            <a:endParaRPr lang="pt-BR" b="1" dirty="0">
              <a:solidFill>
                <a:schemeClr val="tx1">
                  <a:lumMod val="65000"/>
                  <a:lumOff val="35000"/>
                </a:schemeClr>
              </a:solidFill>
            </a:endParaRPr>
          </a:p>
        </p:txBody>
      </p:sp>
      <p:sp>
        <p:nvSpPr>
          <p:cNvPr id="22" name="CaixaDeTexto 21"/>
          <p:cNvSpPr txBox="1"/>
          <p:nvPr/>
        </p:nvSpPr>
        <p:spPr>
          <a:xfrm>
            <a:off x="6072198" y="2857496"/>
            <a:ext cx="1000132" cy="369332"/>
          </a:xfrm>
          <a:prstGeom prst="rect">
            <a:avLst/>
          </a:prstGeom>
          <a:noFill/>
        </p:spPr>
        <p:txBody>
          <a:bodyPr wrap="square" rtlCol="0">
            <a:spAutoFit/>
          </a:bodyPr>
          <a:lstStyle/>
          <a:p>
            <a:pPr algn="ctr"/>
            <a:r>
              <a:rPr lang="pt-BR" b="1" dirty="0" smtClean="0">
                <a:solidFill>
                  <a:schemeClr val="tx1">
                    <a:lumMod val="65000"/>
                    <a:lumOff val="35000"/>
                  </a:schemeClr>
                </a:solidFill>
              </a:rPr>
              <a:t>HTML5</a:t>
            </a:r>
            <a:endParaRPr lang="pt-BR" b="1" dirty="0">
              <a:solidFill>
                <a:schemeClr val="tx1">
                  <a:lumMod val="65000"/>
                  <a:lumOff val="35000"/>
                </a:schemeClr>
              </a:solidFill>
            </a:endParaRPr>
          </a:p>
        </p:txBody>
      </p:sp>
      <p:sp>
        <p:nvSpPr>
          <p:cNvPr id="23" name="CaixaDeTexto 22"/>
          <p:cNvSpPr txBox="1"/>
          <p:nvPr/>
        </p:nvSpPr>
        <p:spPr>
          <a:xfrm>
            <a:off x="5429256" y="3286124"/>
            <a:ext cx="785818" cy="369332"/>
          </a:xfrm>
          <a:prstGeom prst="rect">
            <a:avLst/>
          </a:prstGeom>
          <a:noFill/>
        </p:spPr>
        <p:txBody>
          <a:bodyPr wrap="square" rtlCol="0">
            <a:spAutoFit/>
          </a:bodyPr>
          <a:lstStyle/>
          <a:p>
            <a:pPr algn="ctr"/>
            <a:r>
              <a:rPr lang="pt-BR" b="1" dirty="0" smtClean="0">
                <a:solidFill>
                  <a:schemeClr val="tx1">
                    <a:lumMod val="65000"/>
                    <a:lumOff val="35000"/>
                  </a:schemeClr>
                </a:solidFill>
              </a:rPr>
              <a:t>CSS3</a:t>
            </a:r>
            <a:endParaRPr lang="pt-BR" b="1" dirty="0">
              <a:solidFill>
                <a:schemeClr val="tx1">
                  <a:lumMod val="65000"/>
                  <a:lumOff val="35000"/>
                </a:schemeClr>
              </a:solidFill>
            </a:endParaRPr>
          </a:p>
        </p:txBody>
      </p:sp>
      <p:sp>
        <p:nvSpPr>
          <p:cNvPr id="24" name="CaixaDeTexto 23"/>
          <p:cNvSpPr txBox="1"/>
          <p:nvPr/>
        </p:nvSpPr>
        <p:spPr>
          <a:xfrm>
            <a:off x="7215206" y="3000372"/>
            <a:ext cx="1000132" cy="369332"/>
          </a:xfrm>
          <a:prstGeom prst="rect">
            <a:avLst/>
          </a:prstGeom>
          <a:noFill/>
        </p:spPr>
        <p:txBody>
          <a:bodyPr wrap="square" rtlCol="0">
            <a:spAutoFit/>
          </a:bodyPr>
          <a:lstStyle/>
          <a:p>
            <a:pPr algn="ctr"/>
            <a:r>
              <a:rPr lang="pt-BR" b="1" dirty="0" smtClean="0">
                <a:solidFill>
                  <a:schemeClr val="tx1">
                    <a:lumMod val="65000"/>
                    <a:lumOff val="35000"/>
                  </a:schemeClr>
                </a:solidFill>
              </a:rPr>
              <a:t>JQUERY</a:t>
            </a:r>
            <a:endParaRPr lang="pt-BR" b="1" dirty="0">
              <a:solidFill>
                <a:schemeClr val="tx1">
                  <a:lumMod val="65000"/>
                  <a:lumOff val="35000"/>
                </a:schemeClr>
              </a:solidFill>
            </a:endParaRPr>
          </a:p>
        </p:txBody>
      </p:sp>
      <p:sp>
        <p:nvSpPr>
          <p:cNvPr id="25" name="CaixaDeTexto 24"/>
          <p:cNvSpPr txBox="1"/>
          <p:nvPr/>
        </p:nvSpPr>
        <p:spPr>
          <a:xfrm>
            <a:off x="6215074" y="3357562"/>
            <a:ext cx="1428760" cy="369332"/>
          </a:xfrm>
          <a:prstGeom prst="rect">
            <a:avLst/>
          </a:prstGeom>
          <a:noFill/>
        </p:spPr>
        <p:txBody>
          <a:bodyPr wrap="square" rtlCol="0">
            <a:spAutoFit/>
          </a:bodyPr>
          <a:lstStyle/>
          <a:p>
            <a:pPr algn="ctr"/>
            <a:r>
              <a:rPr lang="pt-BR" b="1" dirty="0" smtClean="0">
                <a:solidFill>
                  <a:schemeClr val="tx1">
                    <a:lumMod val="65000"/>
                    <a:lumOff val="35000"/>
                  </a:schemeClr>
                </a:solidFill>
              </a:rPr>
              <a:t>MAGENTO</a:t>
            </a:r>
            <a:endParaRPr lang="pt-BR" b="1" dirty="0">
              <a:solidFill>
                <a:schemeClr val="tx1">
                  <a:lumMod val="65000"/>
                  <a:lumOff val="35000"/>
                </a:schemeClr>
              </a:solidFill>
            </a:endParaRPr>
          </a:p>
        </p:txBody>
      </p:sp>
      <p:sp>
        <p:nvSpPr>
          <p:cNvPr id="26" name="CaixaDeTexto 25"/>
          <p:cNvSpPr txBox="1"/>
          <p:nvPr/>
        </p:nvSpPr>
        <p:spPr>
          <a:xfrm>
            <a:off x="6786578" y="4000504"/>
            <a:ext cx="1500198" cy="369332"/>
          </a:xfrm>
          <a:prstGeom prst="rect">
            <a:avLst/>
          </a:prstGeom>
          <a:noFill/>
        </p:spPr>
        <p:txBody>
          <a:bodyPr wrap="square" rtlCol="0">
            <a:spAutoFit/>
          </a:bodyPr>
          <a:lstStyle/>
          <a:p>
            <a:pPr algn="ctr"/>
            <a:r>
              <a:rPr lang="pt-BR" b="1" dirty="0" smtClean="0">
                <a:solidFill>
                  <a:schemeClr val="tx1">
                    <a:lumMod val="65000"/>
                    <a:lumOff val="35000"/>
                  </a:schemeClr>
                </a:solidFill>
              </a:rPr>
              <a:t>LARAVEL</a:t>
            </a:r>
            <a:endParaRPr lang="pt-BR" b="1" dirty="0">
              <a:solidFill>
                <a:schemeClr val="tx1">
                  <a:lumMod val="65000"/>
                  <a:lumOff val="35000"/>
                </a:schemeClr>
              </a:solidFill>
            </a:endParaRPr>
          </a:p>
        </p:txBody>
      </p:sp>
      <p:sp>
        <p:nvSpPr>
          <p:cNvPr id="27" name="CaixaDeTexto 26"/>
          <p:cNvSpPr txBox="1"/>
          <p:nvPr/>
        </p:nvSpPr>
        <p:spPr>
          <a:xfrm>
            <a:off x="6000760" y="3714752"/>
            <a:ext cx="785818" cy="369332"/>
          </a:xfrm>
          <a:prstGeom prst="rect">
            <a:avLst/>
          </a:prstGeom>
          <a:noFill/>
        </p:spPr>
        <p:txBody>
          <a:bodyPr wrap="square" rtlCol="0">
            <a:spAutoFit/>
          </a:bodyPr>
          <a:lstStyle/>
          <a:p>
            <a:pPr algn="ctr"/>
            <a:r>
              <a:rPr lang="pt-BR" b="1" dirty="0" smtClean="0">
                <a:solidFill>
                  <a:schemeClr val="tx1">
                    <a:lumMod val="65000"/>
                    <a:lumOff val="35000"/>
                  </a:schemeClr>
                </a:solidFill>
              </a:rPr>
              <a:t>JSON</a:t>
            </a:r>
            <a:endParaRPr lang="pt-BR" b="1" dirty="0">
              <a:solidFill>
                <a:schemeClr val="tx1">
                  <a:lumMod val="65000"/>
                  <a:lumOff val="35000"/>
                </a:schemeClr>
              </a:solidFill>
            </a:endParaRPr>
          </a:p>
        </p:txBody>
      </p:sp>
      <p:sp>
        <p:nvSpPr>
          <p:cNvPr id="28" name="CaixaDeTexto 27"/>
          <p:cNvSpPr txBox="1"/>
          <p:nvPr/>
        </p:nvSpPr>
        <p:spPr>
          <a:xfrm>
            <a:off x="5357818" y="4214818"/>
            <a:ext cx="1500198" cy="369332"/>
          </a:xfrm>
          <a:prstGeom prst="rect">
            <a:avLst/>
          </a:prstGeom>
          <a:noFill/>
        </p:spPr>
        <p:txBody>
          <a:bodyPr wrap="square" rtlCol="0">
            <a:spAutoFit/>
          </a:bodyPr>
          <a:lstStyle/>
          <a:p>
            <a:pPr algn="ctr"/>
            <a:r>
              <a:rPr lang="pt-BR" b="1" dirty="0" smtClean="0">
                <a:solidFill>
                  <a:schemeClr val="tx1">
                    <a:lumMod val="65000"/>
                    <a:lumOff val="35000"/>
                  </a:schemeClr>
                </a:solidFill>
              </a:rPr>
              <a:t>WORDPRESS</a:t>
            </a:r>
            <a:endParaRPr lang="pt-BR" b="1" dirty="0">
              <a:solidFill>
                <a:schemeClr val="tx1">
                  <a:lumMod val="65000"/>
                  <a:lumOff val="35000"/>
                </a:schemeClr>
              </a:solidFill>
            </a:endParaRPr>
          </a:p>
        </p:txBody>
      </p:sp>
      <p:sp>
        <p:nvSpPr>
          <p:cNvPr id="29" name="CaixaDeTexto 28"/>
          <p:cNvSpPr txBox="1"/>
          <p:nvPr/>
        </p:nvSpPr>
        <p:spPr>
          <a:xfrm>
            <a:off x="7572396" y="3643314"/>
            <a:ext cx="1214478" cy="369332"/>
          </a:xfrm>
          <a:prstGeom prst="rect">
            <a:avLst/>
          </a:prstGeom>
          <a:noFill/>
        </p:spPr>
        <p:txBody>
          <a:bodyPr wrap="square" rtlCol="0">
            <a:spAutoFit/>
          </a:bodyPr>
          <a:lstStyle/>
          <a:p>
            <a:pPr algn="ctr"/>
            <a:r>
              <a:rPr lang="pt-BR" b="1" dirty="0" smtClean="0">
                <a:solidFill>
                  <a:schemeClr val="tx1">
                    <a:lumMod val="65000"/>
                    <a:lumOff val="35000"/>
                  </a:schemeClr>
                </a:solidFill>
              </a:rPr>
              <a:t>MYSQL</a:t>
            </a:r>
            <a:endParaRPr lang="pt-BR" b="1" dirty="0">
              <a:solidFill>
                <a:schemeClr val="tx1">
                  <a:lumMod val="65000"/>
                  <a:lumOff val="35000"/>
                </a:schemeClr>
              </a:solidFill>
            </a:endParaRPr>
          </a:p>
        </p:txBody>
      </p:sp>
      <p:sp>
        <p:nvSpPr>
          <p:cNvPr id="30" name="CaixaDeTexto 29"/>
          <p:cNvSpPr txBox="1"/>
          <p:nvPr/>
        </p:nvSpPr>
        <p:spPr>
          <a:xfrm>
            <a:off x="5429256" y="4786322"/>
            <a:ext cx="1500198" cy="369332"/>
          </a:xfrm>
          <a:prstGeom prst="rect">
            <a:avLst/>
          </a:prstGeom>
          <a:noFill/>
        </p:spPr>
        <p:txBody>
          <a:bodyPr wrap="square" rtlCol="0">
            <a:spAutoFit/>
          </a:bodyPr>
          <a:lstStyle/>
          <a:p>
            <a:pPr algn="ctr"/>
            <a:r>
              <a:rPr lang="pt-BR" b="1" dirty="0" smtClean="0">
                <a:solidFill>
                  <a:schemeClr val="tx1">
                    <a:lumMod val="65000"/>
                    <a:lumOff val="35000"/>
                  </a:schemeClr>
                </a:solidFill>
              </a:rPr>
              <a:t>SQL SERVER</a:t>
            </a:r>
            <a:endParaRPr lang="pt-BR" b="1" dirty="0">
              <a:solidFill>
                <a:schemeClr val="tx1">
                  <a:lumMod val="65000"/>
                  <a:lumOff val="35000"/>
                </a:schemeClr>
              </a:solidFill>
            </a:endParaRPr>
          </a:p>
        </p:txBody>
      </p:sp>
      <p:sp>
        <p:nvSpPr>
          <p:cNvPr id="31" name="CaixaDeTexto 30"/>
          <p:cNvSpPr txBox="1"/>
          <p:nvPr/>
        </p:nvSpPr>
        <p:spPr>
          <a:xfrm>
            <a:off x="7072330" y="4714884"/>
            <a:ext cx="1500198" cy="369332"/>
          </a:xfrm>
          <a:prstGeom prst="rect">
            <a:avLst/>
          </a:prstGeom>
          <a:noFill/>
        </p:spPr>
        <p:txBody>
          <a:bodyPr wrap="square" rtlCol="0">
            <a:spAutoFit/>
          </a:bodyPr>
          <a:lstStyle/>
          <a:p>
            <a:pPr algn="ctr"/>
            <a:r>
              <a:rPr lang="pt-BR" b="1" dirty="0" smtClean="0">
                <a:solidFill>
                  <a:schemeClr val="tx1">
                    <a:lumMod val="65000"/>
                    <a:lumOff val="35000"/>
                  </a:schemeClr>
                </a:solidFill>
              </a:rPr>
              <a:t>POSTGRE</a:t>
            </a:r>
            <a:endParaRPr lang="pt-BR" b="1" dirty="0">
              <a:solidFill>
                <a:schemeClr val="tx1">
                  <a:lumMod val="65000"/>
                  <a:lumOff val="35000"/>
                </a:schemeClr>
              </a:solidFill>
            </a:endParaRPr>
          </a:p>
        </p:txBody>
      </p:sp>
      <p:sp>
        <p:nvSpPr>
          <p:cNvPr id="33" name="CaixaDeTexto 32"/>
          <p:cNvSpPr txBox="1"/>
          <p:nvPr/>
        </p:nvSpPr>
        <p:spPr>
          <a:xfrm>
            <a:off x="7215206" y="5286388"/>
            <a:ext cx="1285884" cy="369332"/>
          </a:xfrm>
          <a:prstGeom prst="rect">
            <a:avLst/>
          </a:prstGeom>
          <a:noFill/>
        </p:spPr>
        <p:txBody>
          <a:bodyPr wrap="square" rtlCol="0">
            <a:spAutoFit/>
          </a:bodyPr>
          <a:lstStyle/>
          <a:p>
            <a:pPr algn="ctr"/>
            <a:r>
              <a:rPr lang="pt-BR" b="1" dirty="0" smtClean="0">
                <a:solidFill>
                  <a:schemeClr val="tx1">
                    <a:lumMod val="65000"/>
                    <a:lumOff val="35000"/>
                  </a:schemeClr>
                </a:solidFill>
              </a:rPr>
              <a:t>ANGULAR</a:t>
            </a:r>
            <a:endParaRPr lang="pt-BR" b="1" dirty="0">
              <a:solidFill>
                <a:schemeClr val="tx1">
                  <a:lumMod val="65000"/>
                  <a:lumOff val="35000"/>
                </a:schemeClr>
              </a:solidFill>
            </a:endParaRPr>
          </a:p>
        </p:txBody>
      </p:sp>
      <p:sp>
        <p:nvSpPr>
          <p:cNvPr id="34" name="CaixaDeTexto 33"/>
          <p:cNvSpPr txBox="1"/>
          <p:nvPr/>
        </p:nvSpPr>
        <p:spPr>
          <a:xfrm>
            <a:off x="5500694" y="5286388"/>
            <a:ext cx="1428760" cy="369332"/>
          </a:xfrm>
          <a:prstGeom prst="rect">
            <a:avLst/>
          </a:prstGeom>
          <a:noFill/>
        </p:spPr>
        <p:txBody>
          <a:bodyPr wrap="square" rtlCol="0">
            <a:spAutoFit/>
          </a:bodyPr>
          <a:lstStyle/>
          <a:p>
            <a:pPr algn="ctr"/>
            <a:r>
              <a:rPr lang="pt-BR" b="1" dirty="0" smtClean="0">
                <a:solidFill>
                  <a:schemeClr val="tx1">
                    <a:lumMod val="65000"/>
                    <a:lumOff val="35000"/>
                  </a:schemeClr>
                </a:solidFill>
              </a:rPr>
              <a:t>BOOTSTRAP</a:t>
            </a:r>
            <a:endParaRPr lang="pt-BR" b="1" dirty="0">
              <a:solidFill>
                <a:schemeClr val="tx1">
                  <a:lumMod val="65000"/>
                  <a:lumOff val="35000"/>
                </a:schemeClr>
              </a:solidFill>
            </a:endParaRPr>
          </a:p>
        </p:txBody>
      </p:sp>
      <p:sp>
        <p:nvSpPr>
          <p:cNvPr id="35" name="CaixaDeTexto 34"/>
          <p:cNvSpPr txBox="1"/>
          <p:nvPr/>
        </p:nvSpPr>
        <p:spPr>
          <a:xfrm>
            <a:off x="5643570" y="5857892"/>
            <a:ext cx="3000396" cy="338554"/>
          </a:xfrm>
          <a:prstGeom prst="rect">
            <a:avLst/>
          </a:prstGeom>
          <a:noFill/>
        </p:spPr>
        <p:txBody>
          <a:bodyPr wrap="square" rtlCol="0">
            <a:spAutoFit/>
          </a:bodyPr>
          <a:lstStyle/>
          <a:p>
            <a:pPr algn="ctr"/>
            <a:r>
              <a:rPr lang="pt-BR" sz="1600" b="1" dirty="0" smtClean="0">
                <a:solidFill>
                  <a:schemeClr val="tx1">
                    <a:lumMod val="65000"/>
                    <a:lumOff val="35000"/>
                  </a:schemeClr>
                </a:solidFill>
              </a:rPr>
              <a:t>ALGUMAS OUTRAS COISAS...</a:t>
            </a:r>
            <a:endParaRPr lang="pt-BR" sz="1600" b="1" dirty="0">
              <a:solidFill>
                <a:schemeClr val="tx1">
                  <a:lumMod val="65000"/>
                  <a:lumOff val="35000"/>
                </a:schemeClr>
              </a:solidFill>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HISTÓRIA</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357158" y="1071546"/>
            <a:ext cx="8286808" cy="4313873"/>
          </a:xfrm>
          <a:prstGeom prst="rect">
            <a:avLst/>
          </a:prstGeom>
          <a:noFill/>
        </p:spPr>
        <p:txBody>
          <a:bodyPr wrap="square" rtlCol="0">
            <a:spAutoFit/>
          </a:bodyPr>
          <a:lstStyle/>
          <a:p>
            <a:pPr marL="352425" indent="-352425">
              <a:lnSpc>
                <a:spcPct val="150000"/>
              </a:lnSpc>
              <a:spcBef>
                <a:spcPts val="800"/>
              </a:spcBef>
              <a:buFont typeface="Arial" charset="0"/>
              <a:buChar char="•"/>
              <a:tabLst>
                <a:tab pos="922338" algn="l"/>
                <a:tab pos="1836738" algn="l"/>
                <a:tab pos="2751138" algn="l"/>
                <a:tab pos="3665538" algn="l"/>
                <a:tab pos="4579938" algn="l"/>
                <a:tab pos="5494338" algn="l"/>
                <a:tab pos="6408738" algn="l"/>
                <a:tab pos="7323138" algn="l"/>
                <a:tab pos="8237538" algn="l"/>
                <a:tab pos="9151938" algn="l"/>
                <a:tab pos="10066338" algn="l"/>
              </a:tabLst>
            </a:pPr>
            <a:r>
              <a:rPr lang="pt-BR" sz="2800" dirty="0" smtClean="0">
                <a:solidFill>
                  <a:srgbClr val="000000"/>
                </a:solidFill>
                <a:latin typeface="Calibri" pitchFamily="34" charset="0"/>
              </a:rPr>
              <a:t>Surgiu em 1994 com pacotes CGI criados por </a:t>
            </a:r>
            <a:r>
              <a:rPr lang="pt-BR" sz="2800" b="1" dirty="0" err="1" smtClean="0">
                <a:solidFill>
                  <a:srgbClr val="000000"/>
                </a:solidFill>
                <a:latin typeface="Calibri" pitchFamily="34" charset="0"/>
              </a:rPr>
              <a:t>Rasmus</a:t>
            </a:r>
            <a:r>
              <a:rPr lang="pt-BR" sz="2800" b="1" dirty="0" smtClean="0">
                <a:solidFill>
                  <a:srgbClr val="000000"/>
                </a:solidFill>
                <a:latin typeface="Calibri" pitchFamily="34" charset="0"/>
              </a:rPr>
              <a:t> </a:t>
            </a:r>
            <a:r>
              <a:rPr lang="pt-BR" sz="2800" b="1" dirty="0" err="1" smtClean="0">
                <a:solidFill>
                  <a:srgbClr val="000000"/>
                </a:solidFill>
                <a:latin typeface="Calibri" pitchFamily="34" charset="0"/>
              </a:rPr>
              <a:t>Lerdof</a:t>
            </a:r>
            <a:endParaRPr lang="pt-BR" sz="2800" b="1" dirty="0" smtClean="0">
              <a:solidFill>
                <a:srgbClr val="000000"/>
              </a:solidFill>
              <a:latin typeface="Calibri" pitchFamily="34" charset="0"/>
            </a:endParaRPr>
          </a:p>
          <a:p>
            <a:pPr marL="352425" indent="-352425">
              <a:lnSpc>
                <a:spcPct val="150000"/>
              </a:lnSpc>
              <a:spcBef>
                <a:spcPts val="800"/>
              </a:spcBef>
              <a:buFont typeface="Arial" charset="0"/>
              <a:buChar char="•"/>
              <a:tabLst>
                <a:tab pos="922338" algn="l"/>
                <a:tab pos="1836738" algn="l"/>
                <a:tab pos="2751138" algn="l"/>
                <a:tab pos="3665538" algn="l"/>
                <a:tab pos="4579938" algn="l"/>
                <a:tab pos="5494338" algn="l"/>
                <a:tab pos="6408738" algn="l"/>
                <a:tab pos="7323138" algn="l"/>
                <a:tab pos="8237538" algn="l"/>
                <a:tab pos="9151938" algn="l"/>
                <a:tab pos="10066338" algn="l"/>
              </a:tabLst>
            </a:pPr>
            <a:r>
              <a:rPr lang="pt-BR" sz="2800" dirty="0" smtClean="0">
                <a:solidFill>
                  <a:srgbClr val="000000"/>
                </a:solidFill>
                <a:latin typeface="Calibri" pitchFamily="34" charset="0"/>
              </a:rPr>
              <a:t>1997, primeiro pacote PHP/IF (</a:t>
            </a:r>
            <a:r>
              <a:rPr lang="pt-BR" sz="2800" dirty="0" err="1" smtClean="0">
                <a:solidFill>
                  <a:srgbClr val="000000"/>
                </a:solidFill>
                <a:latin typeface="Calibri" pitchFamily="34" charset="0"/>
              </a:rPr>
              <a:t>Form</a:t>
            </a:r>
            <a:r>
              <a:rPr lang="pt-BR" sz="2800" dirty="0" smtClean="0">
                <a:solidFill>
                  <a:srgbClr val="000000"/>
                </a:solidFill>
                <a:latin typeface="Calibri" pitchFamily="34" charset="0"/>
              </a:rPr>
              <a:t> </a:t>
            </a:r>
            <a:r>
              <a:rPr lang="pt-BR" sz="2800" dirty="0" err="1" smtClean="0">
                <a:solidFill>
                  <a:srgbClr val="000000"/>
                </a:solidFill>
                <a:latin typeface="Calibri" pitchFamily="34" charset="0"/>
              </a:rPr>
              <a:t>Interpreter</a:t>
            </a:r>
            <a:r>
              <a:rPr lang="pt-BR" sz="2800" dirty="0" smtClean="0">
                <a:solidFill>
                  <a:srgbClr val="000000"/>
                </a:solidFill>
                <a:latin typeface="Calibri" pitchFamily="34" charset="0"/>
              </a:rPr>
              <a:t>)</a:t>
            </a:r>
          </a:p>
          <a:p>
            <a:pPr marL="352425" indent="-352425">
              <a:lnSpc>
                <a:spcPct val="150000"/>
              </a:lnSpc>
              <a:spcBef>
                <a:spcPts val="800"/>
              </a:spcBef>
              <a:buFont typeface="Arial" charset="0"/>
              <a:buChar char="•"/>
              <a:tabLst>
                <a:tab pos="922338" algn="l"/>
                <a:tab pos="1836738" algn="l"/>
                <a:tab pos="2751138" algn="l"/>
                <a:tab pos="3665538" algn="l"/>
                <a:tab pos="4579938" algn="l"/>
                <a:tab pos="5494338" algn="l"/>
                <a:tab pos="6408738" algn="l"/>
                <a:tab pos="7323138" algn="l"/>
                <a:tab pos="8237538" algn="l"/>
                <a:tab pos="9151938" algn="l"/>
                <a:tab pos="10066338" algn="l"/>
              </a:tabLst>
            </a:pPr>
            <a:r>
              <a:rPr lang="pt-BR" sz="2800" dirty="0" err="1" smtClean="0">
                <a:solidFill>
                  <a:srgbClr val="000000"/>
                </a:solidFill>
                <a:latin typeface="Calibri" pitchFamily="34" charset="0"/>
              </a:rPr>
              <a:t>Zeev</a:t>
            </a:r>
            <a:r>
              <a:rPr lang="pt-BR" sz="2800" dirty="0" smtClean="0">
                <a:solidFill>
                  <a:srgbClr val="000000"/>
                </a:solidFill>
                <a:latin typeface="Calibri" pitchFamily="34" charset="0"/>
              </a:rPr>
              <a:t> </a:t>
            </a:r>
            <a:r>
              <a:rPr lang="pt-BR" sz="2800" dirty="0" err="1" smtClean="0">
                <a:solidFill>
                  <a:srgbClr val="000000"/>
                </a:solidFill>
                <a:latin typeface="Calibri" pitchFamily="34" charset="0"/>
              </a:rPr>
              <a:t>Suraski</a:t>
            </a:r>
            <a:r>
              <a:rPr lang="pt-BR" sz="2800" dirty="0" smtClean="0">
                <a:solidFill>
                  <a:srgbClr val="000000"/>
                </a:solidFill>
                <a:latin typeface="Calibri" pitchFamily="34" charset="0"/>
              </a:rPr>
              <a:t>, PHP3, pouco recursos de OOP</a:t>
            </a:r>
          </a:p>
          <a:p>
            <a:pPr marL="352425" indent="-352425">
              <a:lnSpc>
                <a:spcPct val="150000"/>
              </a:lnSpc>
              <a:spcBef>
                <a:spcPts val="800"/>
              </a:spcBef>
              <a:buFont typeface="Arial" charset="0"/>
              <a:buChar char="•"/>
              <a:tabLst>
                <a:tab pos="922338" algn="l"/>
                <a:tab pos="1836738" algn="l"/>
                <a:tab pos="2751138" algn="l"/>
                <a:tab pos="3665538" algn="l"/>
                <a:tab pos="4579938" algn="l"/>
                <a:tab pos="5494338" algn="l"/>
                <a:tab pos="6408738" algn="l"/>
                <a:tab pos="7323138" algn="l"/>
                <a:tab pos="8237538" algn="l"/>
                <a:tab pos="9151938" algn="l"/>
                <a:tab pos="10066338" algn="l"/>
              </a:tabLst>
            </a:pPr>
            <a:r>
              <a:rPr lang="pt-BR" sz="2800" dirty="0" err="1" smtClean="0">
                <a:solidFill>
                  <a:srgbClr val="000000"/>
                </a:solidFill>
                <a:latin typeface="Calibri" pitchFamily="34" charset="0"/>
              </a:rPr>
              <a:t>Zeev</a:t>
            </a:r>
            <a:r>
              <a:rPr lang="pt-BR" sz="2800" dirty="0" smtClean="0">
                <a:solidFill>
                  <a:srgbClr val="000000"/>
                </a:solidFill>
                <a:latin typeface="Calibri" pitchFamily="34" charset="0"/>
              </a:rPr>
              <a:t> e Anti </a:t>
            </a:r>
            <a:r>
              <a:rPr lang="pt-BR" sz="2800" dirty="0" err="1" smtClean="0">
                <a:solidFill>
                  <a:srgbClr val="000000"/>
                </a:solidFill>
                <a:latin typeface="Calibri" pitchFamily="34" charset="0"/>
              </a:rPr>
              <a:t>Gutmans</a:t>
            </a:r>
            <a:r>
              <a:rPr lang="pt-BR" sz="2800" dirty="0" smtClean="0">
                <a:solidFill>
                  <a:srgbClr val="000000"/>
                </a:solidFill>
                <a:latin typeface="Calibri" pitchFamily="34" charset="0"/>
              </a:rPr>
              <a:t>, PHP4</a:t>
            </a:r>
          </a:p>
          <a:p>
            <a:pPr marL="352425" indent="-352425">
              <a:lnSpc>
                <a:spcPct val="150000"/>
              </a:lnSpc>
              <a:spcBef>
                <a:spcPts val="800"/>
              </a:spcBef>
              <a:buFont typeface="Arial" charset="0"/>
              <a:buChar char="•"/>
              <a:tabLst>
                <a:tab pos="922338" algn="l"/>
                <a:tab pos="1836738" algn="l"/>
                <a:tab pos="2751138" algn="l"/>
                <a:tab pos="3665538" algn="l"/>
                <a:tab pos="4579938" algn="l"/>
                <a:tab pos="5494338" algn="l"/>
                <a:tab pos="6408738" algn="l"/>
                <a:tab pos="7323138" algn="l"/>
                <a:tab pos="8237538" algn="l"/>
                <a:tab pos="9151938" algn="l"/>
                <a:tab pos="10066338" algn="l"/>
              </a:tabLst>
            </a:pPr>
            <a:r>
              <a:rPr lang="pt-BR" sz="2800" dirty="0" smtClean="0">
                <a:solidFill>
                  <a:srgbClr val="000000"/>
                </a:solidFill>
                <a:latin typeface="Calibri" pitchFamily="34" charset="0"/>
              </a:rPr>
              <a:t>PHP5,  modularizada, robusta</a:t>
            </a:r>
            <a:endParaRPr lang="pt-BR" sz="2800" dirty="0">
              <a:solidFill>
                <a:srgbClr val="000000"/>
              </a:solidFill>
              <a:latin typeface="Calibri" pitchFamily="34" charset="0"/>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CARACTERÍSTICAS 	</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357158" y="1071546"/>
            <a:ext cx="8286808" cy="4960076"/>
          </a:xfrm>
          <a:prstGeom prst="rect">
            <a:avLst/>
          </a:prstGeom>
          <a:noFill/>
        </p:spPr>
        <p:txBody>
          <a:bodyPr wrap="square" rtlCol="0">
            <a:spAutoFit/>
          </a:bodyPr>
          <a:lstStyle/>
          <a:p>
            <a:pPr marL="341313" indent="-341313">
              <a:lnSpc>
                <a:spcPct val="98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sz="2200" dirty="0" smtClean="0">
                <a:solidFill>
                  <a:srgbClr val="000000"/>
                </a:solidFill>
                <a:latin typeface="Calibri" pitchFamily="34" charset="0"/>
              </a:rPr>
              <a:t>O PHP (</a:t>
            </a:r>
            <a:r>
              <a:rPr lang="pt-BR" sz="2200" dirty="0" err="1" smtClean="0">
                <a:solidFill>
                  <a:srgbClr val="000000"/>
                </a:solidFill>
                <a:latin typeface="Calibri" pitchFamily="34" charset="0"/>
              </a:rPr>
              <a:t>Hipertext</a:t>
            </a:r>
            <a:r>
              <a:rPr lang="pt-BR" sz="2200" dirty="0" smtClean="0">
                <a:solidFill>
                  <a:srgbClr val="000000"/>
                </a:solidFill>
                <a:latin typeface="Calibri" pitchFamily="34" charset="0"/>
              </a:rPr>
              <a:t> </a:t>
            </a:r>
            <a:r>
              <a:rPr lang="pt-BR" sz="2200" dirty="0" err="1" smtClean="0">
                <a:solidFill>
                  <a:srgbClr val="000000"/>
                </a:solidFill>
                <a:latin typeface="Calibri" pitchFamily="34" charset="0"/>
              </a:rPr>
              <a:t>Preprocessor</a:t>
            </a:r>
            <a:r>
              <a:rPr lang="pt-BR" sz="2200" dirty="0" smtClean="0">
                <a:solidFill>
                  <a:srgbClr val="000000"/>
                </a:solidFill>
                <a:latin typeface="Calibri" pitchFamily="34" charset="0"/>
              </a:rPr>
              <a:t>) é uma linguagem de script voltada para o desenvolvimento de páginas dinâmicas para a internet de fácil uso e aprendizagem, permitindo ao programador inserir seus comandos diretamente nos códigos HTML de uma página.</a:t>
            </a:r>
          </a:p>
          <a:p>
            <a:pPr marL="341313" indent="-341313">
              <a:lnSpc>
                <a:spcPct val="97000"/>
              </a:lnSpc>
              <a:spcBef>
                <a:spcPts val="5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pt-BR" sz="2200" dirty="0" smtClean="0">
              <a:solidFill>
                <a:srgbClr val="000000"/>
              </a:solidFill>
              <a:latin typeface="Calibri" pitchFamily="34" charset="0"/>
            </a:endParaRPr>
          </a:p>
          <a:p>
            <a:pPr marL="341313" indent="-341313">
              <a:lnSpc>
                <a:spcPct val="97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sz="2200" dirty="0" smtClean="0">
                <a:solidFill>
                  <a:srgbClr val="000000"/>
                </a:solidFill>
                <a:latin typeface="Calibri" pitchFamily="34" charset="0"/>
              </a:rPr>
              <a:t>O PHP oferece suporte de conexão com diversos bancos de dados, tais como: </a:t>
            </a:r>
            <a:r>
              <a:rPr lang="pt-BR" sz="2200" dirty="0" err="1" smtClean="0">
                <a:solidFill>
                  <a:srgbClr val="000000"/>
                </a:solidFill>
                <a:latin typeface="Calibri" pitchFamily="34" charset="0"/>
              </a:rPr>
              <a:t>MySql</a:t>
            </a:r>
            <a:r>
              <a:rPr lang="pt-BR" sz="2200" dirty="0" smtClean="0">
                <a:solidFill>
                  <a:srgbClr val="000000"/>
                </a:solidFill>
                <a:latin typeface="Calibri" pitchFamily="34" charset="0"/>
              </a:rPr>
              <a:t>, Oracle, Sybase, </a:t>
            </a:r>
            <a:r>
              <a:rPr lang="pt-BR" sz="2200" dirty="0" err="1" smtClean="0">
                <a:solidFill>
                  <a:srgbClr val="000000"/>
                </a:solidFill>
                <a:latin typeface="Calibri" pitchFamily="34" charset="0"/>
              </a:rPr>
              <a:t>Dbase</a:t>
            </a:r>
            <a:r>
              <a:rPr lang="pt-BR" sz="2200" dirty="0" smtClean="0">
                <a:solidFill>
                  <a:srgbClr val="000000"/>
                </a:solidFill>
                <a:latin typeface="Calibri" pitchFamily="34" charset="0"/>
              </a:rPr>
              <a:t>, </a:t>
            </a:r>
            <a:r>
              <a:rPr lang="pt-BR" sz="2200" dirty="0" err="1" smtClean="0">
                <a:solidFill>
                  <a:srgbClr val="000000"/>
                </a:solidFill>
                <a:latin typeface="Calibri" pitchFamily="34" charset="0"/>
              </a:rPr>
              <a:t>PostgreSQL</a:t>
            </a:r>
            <a:r>
              <a:rPr lang="pt-BR" sz="2200" dirty="0" smtClean="0">
                <a:solidFill>
                  <a:srgbClr val="000000"/>
                </a:solidFill>
                <a:latin typeface="Calibri" pitchFamily="34" charset="0"/>
              </a:rPr>
              <a:t> etc.</a:t>
            </a:r>
          </a:p>
          <a:p>
            <a:pPr marL="341313" indent="-341313">
              <a:lnSpc>
                <a:spcPct val="97000"/>
              </a:lnSpc>
              <a:spcBef>
                <a:spcPts val="5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pt-BR" sz="2200" dirty="0" smtClean="0">
              <a:solidFill>
                <a:srgbClr val="000000"/>
              </a:solidFill>
              <a:latin typeface="Calibri" pitchFamily="34" charset="0"/>
            </a:endParaRPr>
          </a:p>
          <a:p>
            <a:pPr marL="341313" indent="-341313">
              <a:lnSpc>
                <a:spcPct val="97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t-BR" sz="2200" dirty="0" smtClean="0">
                <a:solidFill>
                  <a:srgbClr val="000000"/>
                </a:solidFill>
                <a:latin typeface="Calibri" pitchFamily="34" charset="0"/>
              </a:rPr>
              <a:t>Outra grande vantagem ao ser comparado com outras linguagens, tais como: ASP e </a:t>
            </a:r>
            <a:r>
              <a:rPr lang="pt-BR" sz="2200" dirty="0" err="1" smtClean="0">
                <a:solidFill>
                  <a:srgbClr val="000000"/>
                </a:solidFill>
                <a:latin typeface="Calibri" pitchFamily="34" charset="0"/>
              </a:rPr>
              <a:t>ColdFusion</a:t>
            </a:r>
            <a:r>
              <a:rPr lang="pt-BR" sz="2200" dirty="0" smtClean="0">
                <a:solidFill>
                  <a:srgbClr val="000000"/>
                </a:solidFill>
                <a:latin typeface="Calibri" pitchFamily="34" charset="0"/>
              </a:rPr>
              <a:t> , é a possibilidade de ser executado em diversos sistemas operacionais (</a:t>
            </a:r>
            <a:r>
              <a:rPr lang="pt-BR" sz="2200" dirty="0" err="1" smtClean="0">
                <a:solidFill>
                  <a:srgbClr val="000000"/>
                </a:solidFill>
                <a:latin typeface="Calibri" pitchFamily="34" charset="0"/>
              </a:rPr>
              <a:t>Multiplataforma</a:t>
            </a:r>
            <a:r>
              <a:rPr lang="pt-BR" sz="2200" dirty="0" smtClean="0">
                <a:solidFill>
                  <a:srgbClr val="000000"/>
                </a:solidFill>
                <a:latin typeface="Calibri" pitchFamily="34" charset="0"/>
              </a:rPr>
              <a:t>) como Linux, Windows, Unix, OS/2, Macintosh, </a:t>
            </a:r>
            <a:r>
              <a:rPr lang="pt-BR" sz="2200" dirty="0" err="1" smtClean="0">
                <a:solidFill>
                  <a:srgbClr val="000000"/>
                </a:solidFill>
                <a:latin typeface="Calibri" pitchFamily="34" charset="0"/>
              </a:rPr>
              <a:t>Android</a:t>
            </a:r>
            <a:r>
              <a:rPr lang="pt-BR" sz="2200" dirty="0" smtClean="0">
                <a:solidFill>
                  <a:srgbClr val="000000"/>
                </a:solidFill>
                <a:latin typeface="Calibri" pitchFamily="34" charset="0"/>
              </a:rPr>
              <a:t> , etc., além de permitir mudanças de plataforma com nenhuma ou pouquíssimas alterações em seus códigos fontes.</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CARACTERÍSTICAS 	</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357158" y="1357298"/>
            <a:ext cx="8286808" cy="3257174"/>
          </a:xfrm>
          <a:prstGeom prst="rect">
            <a:avLst/>
          </a:prstGeom>
          <a:noFill/>
        </p:spPr>
        <p:txBody>
          <a:bodyPr wrap="square" rtlCol="0">
            <a:spAutoFit/>
          </a:bodyPr>
          <a:lstStyle/>
          <a:p>
            <a:pPr>
              <a:lnSpc>
                <a:spcPct val="150000"/>
              </a:lnSpc>
              <a:buFont typeface="Arial" pitchFamily="34" charset="0"/>
              <a:buChar char="•"/>
            </a:pPr>
            <a:r>
              <a:rPr lang="pt-BR" sz="2800" dirty="0" smtClean="0"/>
              <a:t>Velocidade, robustez, sintaxe similar à Linguagem C/C++, Perl e Java.</a:t>
            </a:r>
          </a:p>
          <a:p>
            <a:pPr>
              <a:lnSpc>
                <a:spcPct val="150000"/>
              </a:lnSpc>
              <a:buFont typeface="Arial" pitchFamily="34" charset="0"/>
              <a:buChar char="•"/>
            </a:pPr>
            <a:r>
              <a:rPr lang="pt-BR" sz="2800" dirty="0" smtClean="0"/>
              <a:t>Portabilidade com independência de plataforma.</a:t>
            </a:r>
          </a:p>
          <a:p>
            <a:pPr>
              <a:lnSpc>
                <a:spcPct val="150000"/>
              </a:lnSpc>
              <a:buFont typeface="Arial" pitchFamily="34" charset="0"/>
              <a:buChar char="•"/>
            </a:pPr>
            <a:r>
              <a:rPr lang="pt-BR" sz="2800" dirty="0" smtClean="0"/>
              <a:t>Bem estruturada, suporte a orientação a objetos.</a:t>
            </a:r>
          </a:p>
          <a:p>
            <a:pPr>
              <a:lnSpc>
                <a:spcPct val="150000"/>
              </a:lnSpc>
              <a:buFont typeface="Arial" pitchFamily="34" charset="0"/>
              <a:buChar char="•"/>
            </a:pPr>
            <a:r>
              <a:rPr lang="pt-BR" sz="2800" dirty="0" smtClean="0"/>
              <a:t>Manual do PHP: http://php.net/manual/pt_BR/</a:t>
            </a:r>
            <a:endParaRPr lang="pt-BR" sz="2800" dirty="0">
              <a:solidFill>
                <a:schemeClr val="tx1">
                  <a:lumMod val="75000"/>
                  <a:lumOff val="25000"/>
                </a:schemeClr>
              </a:solidFill>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QUEM USA ?	</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4"/>
          <a:srcRect/>
          <a:stretch>
            <a:fillRect/>
          </a:stretch>
        </p:blipFill>
        <p:spPr bwMode="auto">
          <a:xfrm>
            <a:off x="928662" y="857232"/>
            <a:ext cx="6601484" cy="4769493"/>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tângulo 7"/>
          <p:cNvSpPr/>
          <p:nvPr/>
        </p:nvSpPr>
        <p:spPr>
          <a:xfrm>
            <a:off x="0" y="6286520"/>
            <a:ext cx="9144000" cy="5714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Projeto Oportunidade"/>
          <p:cNvPicPr>
            <a:picLocks noChangeAspect="1" noChangeArrowheads="1"/>
          </p:cNvPicPr>
          <p:nvPr/>
        </p:nvPicPr>
        <p:blipFill>
          <a:blip r:embed="rId3" cstate="print"/>
          <a:srcRect/>
          <a:stretch>
            <a:fillRect/>
          </a:stretch>
        </p:blipFill>
        <p:spPr bwMode="auto">
          <a:xfrm>
            <a:off x="357159" y="6357958"/>
            <a:ext cx="1214446" cy="428628"/>
          </a:xfrm>
          <a:prstGeom prst="rect">
            <a:avLst/>
          </a:prstGeom>
          <a:noFill/>
        </p:spPr>
      </p:pic>
      <p:sp>
        <p:nvSpPr>
          <p:cNvPr id="9" name="CaixaDeTexto 8"/>
          <p:cNvSpPr txBox="1"/>
          <p:nvPr/>
        </p:nvSpPr>
        <p:spPr>
          <a:xfrm>
            <a:off x="6643702" y="6357958"/>
            <a:ext cx="2220544" cy="338554"/>
          </a:xfrm>
          <a:prstGeom prst="rect">
            <a:avLst/>
          </a:prstGeom>
          <a:noFill/>
        </p:spPr>
        <p:txBody>
          <a:bodyPr wrap="none" rtlCol="0" anchor="ctr">
            <a:spAutoFit/>
          </a:bodyPr>
          <a:lstStyle/>
          <a:p>
            <a:pPr algn="ctr"/>
            <a:r>
              <a:rPr lang="pt-BR" sz="1600" b="1" dirty="0" smtClean="0">
                <a:latin typeface="Arial Black" pitchFamily="34" charset="0"/>
              </a:rPr>
              <a:t>Prof.: </a:t>
            </a:r>
            <a:r>
              <a:rPr lang="pt-BR" sz="1600" dirty="0" smtClean="0">
                <a:latin typeface="Arial Black" pitchFamily="34" charset="0"/>
              </a:rPr>
              <a:t>Liniker Silva</a:t>
            </a:r>
            <a:endParaRPr lang="pt-BR" sz="1600" dirty="0">
              <a:latin typeface="Arial Black" pitchFamily="34" charset="0"/>
            </a:endParaRPr>
          </a:p>
        </p:txBody>
      </p:sp>
      <p:sp>
        <p:nvSpPr>
          <p:cNvPr id="12" name="Título 1"/>
          <p:cNvSpPr>
            <a:spLocks noGrp="1"/>
          </p:cNvSpPr>
          <p:nvPr>
            <p:ph type="ctrTitle"/>
          </p:nvPr>
        </p:nvSpPr>
        <p:spPr>
          <a:xfrm>
            <a:off x="428596" y="285728"/>
            <a:ext cx="8429684" cy="428628"/>
          </a:xfrm>
        </p:spPr>
        <p:txBody>
          <a:bodyPr>
            <a:noAutofit/>
          </a:bodyPr>
          <a:lstStyle/>
          <a:p>
            <a:pPr algn="l"/>
            <a:r>
              <a:rPr lang="pt-BR" sz="2000" dirty="0" smtClean="0">
                <a:solidFill>
                  <a:schemeClr val="tx1">
                    <a:lumMod val="75000"/>
                    <a:lumOff val="25000"/>
                  </a:schemeClr>
                </a:solidFill>
                <a:latin typeface="Arial Black" pitchFamily="34" charset="0"/>
              </a:rPr>
              <a:t>VANTAGENS	</a:t>
            </a:r>
            <a:endParaRPr lang="pt-BR" sz="2000" dirty="0">
              <a:solidFill>
                <a:schemeClr val="tx1">
                  <a:lumMod val="75000"/>
                  <a:lumOff val="25000"/>
                </a:schemeClr>
              </a:solidFill>
              <a:latin typeface="Arial Black" pitchFamily="34" charset="0"/>
            </a:endParaRPr>
          </a:p>
        </p:txBody>
      </p:sp>
      <p:sp>
        <p:nvSpPr>
          <p:cNvPr id="14" name="CaixaDeTexto 13"/>
          <p:cNvSpPr txBox="1"/>
          <p:nvPr/>
        </p:nvSpPr>
        <p:spPr>
          <a:xfrm>
            <a:off x="3511454" y="6357958"/>
            <a:ext cx="2121093" cy="369332"/>
          </a:xfrm>
          <a:prstGeom prst="rect">
            <a:avLst/>
          </a:prstGeom>
          <a:noFill/>
        </p:spPr>
        <p:txBody>
          <a:bodyPr wrap="none" rtlCol="0" anchor="ctr">
            <a:spAutoFit/>
          </a:bodyPr>
          <a:lstStyle/>
          <a:p>
            <a:pPr algn="ctr"/>
            <a:r>
              <a:rPr lang="pt-BR" b="1" dirty="0" smtClean="0">
                <a:effectLst>
                  <a:outerShdw blurRad="38100" dist="38100" dir="2700000" algn="tl">
                    <a:srgbClr val="000000">
                      <a:alpha val="43137"/>
                    </a:srgbClr>
                  </a:outerShdw>
                </a:effectLst>
                <a:latin typeface="Arial Black" pitchFamily="34" charset="0"/>
              </a:rPr>
              <a:t>CURSO</a:t>
            </a:r>
            <a:r>
              <a:rPr lang="pt-BR" b="1" dirty="0" smtClean="0">
                <a:latin typeface="Arial Black" pitchFamily="34" charset="0"/>
              </a:rPr>
              <a:t> DE PHP</a:t>
            </a:r>
            <a:endParaRPr lang="pt-BR" b="1" dirty="0">
              <a:latin typeface="Arial Black" pitchFamily="34" charset="0"/>
            </a:endParaRPr>
          </a:p>
        </p:txBody>
      </p:sp>
      <p:cxnSp>
        <p:nvCxnSpPr>
          <p:cNvPr id="16" name="Conector reto 15"/>
          <p:cNvCxnSpPr/>
          <p:nvPr/>
        </p:nvCxnSpPr>
        <p:spPr>
          <a:xfrm>
            <a:off x="0" y="785794"/>
            <a:ext cx="9144000" cy="158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CaixaDeTexto 19"/>
          <p:cNvSpPr txBox="1"/>
          <p:nvPr/>
        </p:nvSpPr>
        <p:spPr>
          <a:xfrm>
            <a:off x="357158" y="1357298"/>
            <a:ext cx="8286808" cy="3539430"/>
          </a:xfrm>
          <a:prstGeom prst="rect">
            <a:avLst/>
          </a:prstGeom>
          <a:noFill/>
        </p:spPr>
        <p:txBody>
          <a:bodyPr wrap="square" rtlCol="0">
            <a:spAutoFit/>
          </a:bodyPr>
          <a:lstStyle/>
          <a:p>
            <a:pPr>
              <a:buFont typeface="Arial" pitchFamily="34" charset="0"/>
              <a:buChar char="•"/>
            </a:pPr>
            <a:r>
              <a:rPr lang="pt-BR" sz="2800" dirty="0" smtClean="0"/>
              <a:t> Ótima performance</a:t>
            </a:r>
          </a:p>
          <a:p>
            <a:pPr>
              <a:buFont typeface="Arial" pitchFamily="34" charset="0"/>
              <a:buChar char="•"/>
            </a:pPr>
            <a:r>
              <a:rPr lang="pt-BR" sz="2800" dirty="0" smtClean="0"/>
              <a:t> Comunidade bastante ativa</a:t>
            </a:r>
          </a:p>
          <a:p>
            <a:pPr>
              <a:buFont typeface="Arial" pitchFamily="34" charset="0"/>
              <a:buChar char="•"/>
            </a:pPr>
            <a:r>
              <a:rPr lang="pt-BR" sz="2800" dirty="0" smtClean="0"/>
              <a:t> Suporte de grandes empresas</a:t>
            </a:r>
          </a:p>
          <a:p>
            <a:pPr>
              <a:buFont typeface="Arial" pitchFamily="34" charset="0"/>
              <a:buChar char="•"/>
            </a:pPr>
            <a:r>
              <a:rPr lang="pt-BR" sz="2800" dirty="0" smtClean="0"/>
              <a:t> Possibilidade de geração dinâmica de imagens, arquivos PDF, etc.</a:t>
            </a:r>
          </a:p>
          <a:p>
            <a:pPr>
              <a:buFont typeface="Arial" pitchFamily="34" charset="0"/>
              <a:buChar char="•"/>
            </a:pPr>
            <a:r>
              <a:rPr lang="pt-BR" sz="2800" dirty="0" smtClean="0"/>
              <a:t> Suporte a ampla variedade de </a:t>
            </a:r>
            <a:r>
              <a:rPr lang="pt-BR" sz="2800" dirty="0" err="1" smtClean="0"/>
              <a:t>SGBDs</a:t>
            </a:r>
            <a:endParaRPr lang="pt-BR" sz="2800" dirty="0" smtClean="0"/>
          </a:p>
          <a:p>
            <a:pPr>
              <a:buFont typeface="Arial" pitchFamily="34" charset="0"/>
              <a:buChar char="•"/>
            </a:pPr>
            <a:r>
              <a:rPr lang="pt-BR" sz="2800" dirty="0" smtClean="0"/>
              <a:t> Hospedagem web simples e barata</a:t>
            </a:r>
          </a:p>
          <a:p>
            <a:pPr>
              <a:buFont typeface="Arial" pitchFamily="34" charset="0"/>
              <a:buChar char="•"/>
            </a:pPr>
            <a:r>
              <a:rPr lang="pt-BR" sz="2800" dirty="0" smtClean="0"/>
              <a:t> Extensa API</a:t>
            </a:r>
            <a:endParaRPr lang="pt-BR" sz="2800" dirty="0">
              <a:solidFill>
                <a:schemeClr val="tx1">
                  <a:lumMod val="75000"/>
                  <a:lumOff val="25000"/>
                </a:schemeClr>
              </a:solidFill>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855</Words>
  <Application>Microsoft Office PowerPoint</Application>
  <PresentationFormat>Apresentação na tela (4:3)</PresentationFormat>
  <Paragraphs>228</Paragraphs>
  <Slides>36</Slides>
  <Notes>36</Notes>
  <HiddenSlides>0</HiddenSlides>
  <MMClips>0</MMClips>
  <ScaleCrop>false</ScaleCrop>
  <HeadingPairs>
    <vt:vector size="4" baseType="variant">
      <vt:variant>
        <vt:lpstr>Tema</vt:lpstr>
      </vt:variant>
      <vt:variant>
        <vt:i4>1</vt:i4>
      </vt:variant>
      <vt:variant>
        <vt:lpstr>Títulos de slides</vt:lpstr>
      </vt:variant>
      <vt:variant>
        <vt:i4>36</vt:i4>
      </vt:variant>
    </vt:vector>
  </HeadingPairs>
  <TitlesOfParts>
    <vt:vector size="37" baseType="lpstr">
      <vt:lpstr>Tema do Office</vt:lpstr>
      <vt:lpstr>Slide 1</vt:lpstr>
      <vt:lpstr>CURSO DE PHP</vt:lpstr>
      <vt:lpstr>AULA I</vt:lpstr>
      <vt:lpstr>Apresentação do Professor</vt:lpstr>
      <vt:lpstr>HISTÓRIA</vt:lpstr>
      <vt:lpstr>CARACTERÍSTICAS  </vt:lpstr>
      <vt:lpstr>CARACTERÍSTICAS  </vt:lpstr>
      <vt:lpstr>QUEM USA ? </vt:lpstr>
      <vt:lpstr>VANTAGENS </vt:lpstr>
      <vt:lpstr>COMO É PROCESSADO</vt:lpstr>
      <vt:lpstr>DELIMITADORES</vt:lpstr>
      <vt:lpstr>Palavras Reservadas pelo PHP</vt:lpstr>
      <vt:lpstr>AMBIENTE E FERRAMENTAS</vt:lpstr>
      <vt:lpstr>TIPOS DE DADOS</vt:lpstr>
      <vt:lpstr>AMBIENTE E FERRAMENTAS</vt:lpstr>
      <vt:lpstr>IMPRESSÃO</vt:lpstr>
      <vt:lpstr>PHP COM HTML</vt:lpstr>
      <vt:lpstr>VARIAVEIS</vt:lpstr>
      <vt:lpstr>CONSTANTES</vt:lpstr>
      <vt:lpstr>ARRAY</vt:lpstr>
      <vt:lpstr>OPERADORES</vt:lpstr>
      <vt:lpstr>ESTRUTURA DE CONTROLE</vt:lpstr>
      <vt:lpstr>CURSO DE PHP Aula II</vt:lpstr>
      <vt:lpstr>Slide 24</vt:lpstr>
      <vt:lpstr>Requisição  GET e POST</vt:lpstr>
      <vt:lpstr>Slide 26</vt:lpstr>
      <vt:lpstr>O que é uma função?</vt:lpstr>
      <vt:lpstr>// declarando uma função  Function FuncaoNome(){   } </vt:lpstr>
      <vt:lpstr>Slide 29</vt:lpstr>
      <vt:lpstr>Slide 30</vt:lpstr>
      <vt:lpstr>Slide 31</vt:lpstr>
      <vt:lpstr>Data e Time </vt:lpstr>
      <vt:lpstr>O que são cookies? </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PHP</dc:title>
  <dc:creator>Liniker</dc:creator>
  <cp:lastModifiedBy>Liniker</cp:lastModifiedBy>
  <cp:revision>66</cp:revision>
  <dcterms:created xsi:type="dcterms:W3CDTF">2016-03-24T21:40:33Z</dcterms:created>
  <dcterms:modified xsi:type="dcterms:W3CDTF">2016-04-16T04:25:07Z</dcterms:modified>
</cp:coreProperties>
</file>