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80" r:id="rId4"/>
    <p:sldId id="271" r:id="rId5"/>
    <p:sldId id="265" r:id="rId6"/>
    <p:sldId id="273" r:id="rId7"/>
    <p:sldId id="272" r:id="rId8"/>
    <p:sldId id="274" r:id="rId9"/>
    <p:sldId id="275" r:id="rId10"/>
    <p:sldId id="276" r:id="rId11"/>
    <p:sldId id="278" r:id="rId12"/>
    <p:sldId id="279" r:id="rId13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5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ptos"/>
      </a:defRPr>
    </a:lvl1pPr>
    <a:lvl2pPr indent="228600" latinLnBrk="0">
      <a:defRPr sz="1200">
        <a:latin typeface="+mj-lt"/>
        <a:ea typeface="+mj-ea"/>
        <a:cs typeface="+mj-cs"/>
        <a:sym typeface="Aptos"/>
      </a:defRPr>
    </a:lvl2pPr>
    <a:lvl3pPr indent="457200" latinLnBrk="0">
      <a:defRPr sz="1200">
        <a:latin typeface="+mj-lt"/>
        <a:ea typeface="+mj-ea"/>
        <a:cs typeface="+mj-cs"/>
        <a:sym typeface="Aptos"/>
      </a:defRPr>
    </a:lvl3pPr>
    <a:lvl4pPr indent="685800" latinLnBrk="0">
      <a:defRPr sz="1200">
        <a:latin typeface="+mj-lt"/>
        <a:ea typeface="+mj-ea"/>
        <a:cs typeface="+mj-cs"/>
        <a:sym typeface="Aptos"/>
      </a:defRPr>
    </a:lvl4pPr>
    <a:lvl5pPr indent="914400" latinLnBrk="0">
      <a:defRPr sz="1200">
        <a:latin typeface="+mj-lt"/>
        <a:ea typeface="+mj-ea"/>
        <a:cs typeface="+mj-cs"/>
        <a:sym typeface="Aptos"/>
      </a:defRPr>
    </a:lvl5pPr>
    <a:lvl6pPr indent="1143000" latinLnBrk="0">
      <a:defRPr sz="1200">
        <a:latin typeface="+mj-lt"/>
        <a:ea typeface="+mj-ea"/>
        <a:cs typeface="+mj-cs"/>
        <a:sym typeface="Aptos"/>
      </a:defRPr>
    </a:lvl6pPr>
    <a:lvl7pPr indent="1371600" latinLnBrk="0">
      <a:defRPr sz="1200">
        <a:latin typeface="+mj-lt"/>
        <a:ea typeface="+mj-ea"/>
        <a:cs typeface="+mj-cs"/>
        <a:sym typeface="Aptos"/>
      </a:defRPr>
    </a:lvl7pPr>
    <a:lvl8pPr indent="1600200" latinLnBrk="0">
      <a:defRPr sz="1200">
        <a:latin typeface="+mj-lt"/>
        <a:ea typeface="+mj-ea"/>
        <a:cs typeface="+mj-cs"/>
        <a:sym typeface="Aptos"/>
      </a:defRPr>
    </a:lvl8pPr>
    <a:lvl9pPr indent="1828800" latinLnBrk="0">
      <a:defRPr sz="1200">
        <a:latin typeface="+mj-lt"/>
        <a:ea typeface="+mj-ea"/>
        <a:cs typeface="+mj-cs"/>
        <a:sym typeface="Apto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1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6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1"/>
            <a:ext cx="4041775" cy="639767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07625" y="3657600"/>
            <a:ext cx="7162800" cy="662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81" y="6414762"/>
            <a:ext cx="258620" cy="24830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reeform 4"/>
          <p:cNvSpPr/>
          <p:nvPr/>
        </p:nvSpPr>
        <p:spPr>
          <a:xfrm>
            <a:off x="4458365" y="0"/>
            <a:ext cx="9658351" cy="10287001"/>
          </a:xfrm>
          <a:prstGeom prst="rect">
            <a:avLst/>
          </a:prstGeom>
          <a:solidFill>
            <a:srgbClr val="051D40">
              <a:alpha val="74902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6" name="TextBox 6"/>
          <p:cNvSpPr txBox="1"/>
          <p:nvPr/>
        </p:nvSpPr>
        <p:spPr>
          <a:xfrm>
            <a:off x="5021148" y="2634562"/>
            <a:ext cx="8245700" cy="2117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600"/>
              </a:lnSpc>
              <a:defRPr sz="42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rPr lang="tr-TR" dirty="0"/>
              <a:t>Analysis</a:t>
            </a:r>
            <a:r>
              <a:rPr lang="en-US" dirty="0"/>
              <a:t> of Machine Learning Methods on Image Classification Problem</a:t>
            </a:r>
          </a:p>
        </p:txBody>
      </p:sp>
      <p:sp>
        <p:nvSpPr>
          <p:cNvPr id="177" name="TextBox 7"/>
          <p:cNvSpPr txBox="1"/>
          <p:nvPr/>
        </p:nvSpPr>
        <p:spPr>
          <a:xfrm>
            <a:off x="7015831" y="5224443"/>
            <a:ext cx="4256333" cy="623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100"/>
              </a:lnSpc>
              <a:defRPr sz="3600">
                <a:solidFill>
                  <a:srgbClr val="4BD1FB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rPr dirty="0"/>
              <a:t>TEAM MEMBERS</a:t>
            </a:r>
          </a:p>
        </p:txBody>
      </p:sp>
      <p:sp>
        <p:nvSpPr>
          <p:cNvPr id="179" name="TextBox 9"/>
          <p:cNvSpPr txBox="1"/>
          <p:nvPr/>
        </p:nvSpPr>
        <p:spPr>
          <a:xfrm>
            <a:off x="5692689" y="6320515"/>
            <a:ext cx="6902620" cy="744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ctr">
              <a:lnSpc>
                <a:spcPts val="3000"/>
              </a:lnSpc>
              <a:buSzPct val="100000"/>
              <a:buChar char="▪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pPr>
            <a:r>
              <a:rPr dirty="0"/>
              <a:t>Müslim Yılmaz</a:t>
            </a:r>
          </a:p>
          <a:p>
            <a:pPr marL="342900" indent="-342900" algn="ctr">
              <a:lnSpc>
                <a:spcPts val="3000"/>
              </a:lnSpc>
              <a:buSzPct val="100000"/>
              <a:buChar char="▪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pPr>
            <a:r>
              <a:rPr dirty="0"/>
              <a:t>Ömer </a:t>
            </a:r>
            <a:r>
              <a:rPr dirty="0" err="1"/>
              <a:t>Kibar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reeform 20"/>
          <p:cNvSpPr/>
          <p:nvPr/>
        </p:nvSpPr>
        <p:spPr>
          <a:xfrm>
            <a:off x="15128163" y="-2586936"/>
            <a:ext cx="5956517" cy="59565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Now Bold"/>
                <a:ea typeface="Now Bold"/>
                <a:cs typeface="Now Bold"/>
                <a:sym typeface="Now Bold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2" name="FedFR: Joint Optimization Federated Framework for Generic and Personalized Face Recognition"/>
          <p:cNvSpPr txBox="1"/>
          <p:nvPr/>
        </p:nvSpPr>
        <p:spPr>
          <a:xfrm>
            <a:off x="2161858" y="5084988"/>
            <a:ext cx="15566143" cy="5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130341" indent="-130341" defTabSz="355600">
              <a:lnSpc>
                <a:spcPct val="150000"/>
              </a:lnSpc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3" name="Self-Paced Curriculum Learning"/>
          <p:cNvSpPr txBox="1"/>
          <p:nvPr/>
        </p:nvSpPr>
        <p:spPr>
          <a:xfrm>
            <a:off x="2144340" y="4480924"/>
            <a:ext cx="11043085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5" name="TextBox 31"/>
          <p:cNvSpPr txBox="1"/>
          <p:nvPr/>
        </p:nvSpPr>
        <p:spPr>
          <a:xfrm>
            <a:off x="2161858" y="601997"/>
            <a:ext cx="13040213" cy="1150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z="60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FEDERATED LEARNING SETUP</a:t>
            </a:r>
          </a:p>
        </p:txBody>
      </p:sp>
      <p:sp>
        <p:nvSpPr>
          <p:cNvPr id="2" name="CosFace: Large Margin Cosine Loss for Deep Face Recognition">
            <a:extLst>
              <a:ext uri="{FF2B5EF4-FFF2-40B4-BE49-F238E27FC236}">
                <a16:creationId xmlns:a16="http://schemas.microsoft.com/office/drawing/2014/main" id="{E46DD14F-DC77-A942-E74F-00D9B95FDADD}"/>
              </a:ext>
            </a:extLst>
          </p:cNvPr>
          <p:cNvSpPr txBox="1"/>
          <p:nvPr/>
        </p:nvSpPr>
        <p:spPr>
          <a:xfrm>
            <a:off x="2115857" y="5879271"/>
            <a:ext cx="461119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75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communication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round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" name="CosFace: Large Margin Cosine Loss for Deep Face Recognition">
            <a:extLst>
              <a:ext uri="{FF2B5EF4-FFF2-40B4-BE49-F238E27FC236}">
                <a16:creationId xmlns:a16="http://schemas.microsoft.com/office/drawing/2014/main" id="{89B883BE-C243-8EA9-B261-CDE3B7DE99E6}"/>
              </a:ext>
            </a:extLst>
          </p:cNvPr>
          <p:cNvSpPr txBox="1"/>
          <p:nvPr/>
        </p:nvSpPr>
        <p:spPr>
          <a:xfrm>
            <a:off x="2115857" y="1870939"/>
            <a:ext cx="4725007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We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have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total 100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device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.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4" name="CosFace: Large Margin Cosine Loss for Deep Face Recognition">
            <a:extLst>
              <a:ext uri="{FF2B5EF4-FFF2-40B4-BE49-F238E27FC236}">
                <a16:creationId xmlns:a16="http://schemas.microsoft.com/office/drawing/2014/main" id="{3B815DD7-A0E9-D2A1-F969-0A4ED9EE7B1C}"/>
              </a:ext>
            </a:extLst>
          </p:cNvPr>
          <p:cNvSpPr txBox="1"/>
          <p:nvPr/>
        </p:nvSpPr>
        <p:spPr>
          <a:xfrm>
            <a:off x="2115857" y="5143500"/>
            <a:ext cx="9825763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Number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of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selected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device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in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each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round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for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training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: 20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6" name="CosFace: Large Margin Cosine Loss for Deep Face Recognition">
            <a:extLst>
              <a:ext uri="{FF2B5EF4-FFF2-40B4-BE49-F238E27FC236}">
                <a16:creationId xmlns:a16="http://schemas.microsoft.com/office/drawing/2014/main" id="{219F2F26-D3D4-5D2F-3712-58192EEBF968}"/>
              </a:ext>
            </a:extLst>
          </p:cNvPr>
          <p:cNvSpPr txBox="1"/>
          <p:nvPr/>
        </p:nvSpPr>
        <p:spPr>
          <a:xfrm>
            <a:off x="2161858" y="7434645"/>
            <a:ext cx="9400967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Learning rate = 0.01, Momentum= 0.9,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Batch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size = 64 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7" name="CosFace: Large Margin Cosine Loss for Deep Face Recognition">
            <a:extLst>
              <a:ext uri="{FF2B5EF4-FFF2-40B4-BE49-F238E27FC236}">
                <a16:creationId xmlns:a16="http://schemas.microsoft.com/office/drawing/2014/main" id="{BEF383DD-8973-85BF-78C9-F68AFC960FCF}"/>
              </a:ext>
            </a:extLst>
          </p:cNvPr>
          <p:cNvSpPr txBox="1"/>
          <p:nvPr/>
        </p:nvSpPr>
        <p:spPr>
          <a:xfrm>
            <a:off x="2161858" y="6652622"/>
            <a:ext cx="2702018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10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local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epoch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8" name="CosFace: Large Margin Cosine Loss for Deep Face Recognition">
            <a:extLst>
              <a:ext uri="{FF2B5EF4-FFF2-40B4-BE49-F238E27FC236}">
                <a16:creationId xmlns:a16="http://schemas.microsoft.com/office/drawing/2014/main" id="{E3D169A8-7777-71EC-C133-C53AADFF8D99}"/>
              </a:ext>
            </a:extLst>
          </p:cNvPr>
          <p:cNvSpPr txBox="1"/>
          <p:nvPr/>
        </p:nvSpPr>
        <p:spPr>
          <a:xfrm>
            <a:off x="2144340" y="8170416"/>
            <a:ext cx="651235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tr-TR" sz="3200" dirty="0"/>
              <a:t> </a:t>
            </a:r>
            <a:r>
              <a:rPr lang="tr-TR" sz="3200" dirty="0" err="1"/>
              <a:t>FedAvg</a:t>
            </a:r>
            <a:r>
              <a:rPr lang="tr-TR" sz="3200" dirty="0"/>
              <a:t> </a:t>
            </a:r>
            <a:r>
              <a:rPr lang="tr-TR" sz="3200" dirty="0" err="1"/>
              <a:t>algorithm</a:t>
            </a:r>
            <a:r>
              <a:rPr lang="tr-TR" sz="3200" dirty="0"/>
              <a:t> on </a:t>
            </a:r>
            <a:r>
              <a:rPr lang="tr-TR" sz="3200" dirty="0" err="1"/>
              <a:t>the</a:t>
            </a:r>
            <a:r>
              <a:rPr lang="tr-TR" sz="3200" dirty="0"/>
              <a:t> server </a:t>
            </a:r>
            <a:r>
              <a:rPr lang="tr-TR" sz="3200" dirty="0" err="1"/>
              <a:t>side</a:t>
            </a:r>
            <a:r>
              <a:rPr lang="tr-TR" sz="3200" dirty="0"/>
              <a:t>.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9" name="CosFace: Large Margin Cosine Loss for Deep Face Recognition">
            <a:extLst>
              <a:ext uri="{FF2B5EF4-FFF2-40B4-BE49-F238E27FC236}">
                <a16:creationId xmlns:a16="http://schemas.microsoft.com/office/drawing/2014/main" id="{D109B2AC-33E9-1171-378A-93E8BF24D32D}"/>
              </a:ext>
            </a:extLst>
          </p:cNvPr>
          <p:cNvSpPr txBox="1"/>
          <p:nvPr/>
        </p:nvSpPr>
        <p:spPr>
          <a:xfrm>
            <a:off x="2115857" y="2729054"/>
            <a:ext cx="6494723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Each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device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has 500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training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images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.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5" name="CosFace: Large Margin Cosine Loss for Deep Face Recognition">
            <a:extLst>
              <a:ext uri="{FF2B5EF4-FFF2-40B4-BE49-F238E27FC236}">
                <a16:creationId xmlns:a16="http://schemas.microsoft.com/office/drawing/2014/main" id="{96ACC843-9CC6-06B9-A3FB-3CACA52B3DF0}"/>
              </a:ext>
            </a:extLst>
          </p:cNvPr>
          <p:cNvSpPr txBox="1"/>
          <p:nvPr/>
        </p:nvSpPr>
        <p:spPr>
          <a:xfrm>
            <a:off x="2115857" y="3546205"/>
            <a:ext cx="12562089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cs typeface="Helvetica"/>
                <a:sym typeface="Helvetica"/>
              </a:rPr>
              <a:t>Sampling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cs typeface="Helvetica"/>
                <a:sym typeface="Helvetica"/>
              </a:rPr>
              <a:t>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cs typeface="Helvetica"/>
                <a:sym typeface="Helvetica"/>
              </a:rPr>
              <a:t>based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cs typeface="Helvetica"/>
                <a:sym typeface="Helvetica"/>
              </a:rPr>
              <a:t> on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cs typeface="Helvetica"/>
                <a:sym typeface="Helvetica"/>
              </a:rPr>
              <a:t>independent and identically distributed (IID)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cs typeface="Helvetica"/>
                <a:sym typeface="Helvetica"/>
              </a:rPr>
              <a:t>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cs typeface="Helvetica"/>
                <a:sym typeface="Helvetica"/>
              </a:rPr>
              <a:t>concept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cs typeface="Helvetica"/>
                <a:sym typeface="Helvetica"/>
              </a:rPr>
              <a:t>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DD5FF-B357-DCAC-74D8-7C6FE948803D}"/>
              </a:ext>
            </a:extLst>
          </p:cNvPr>
          <p:cNvSpPr txBox="1"/>
          <p:nvPr/>
        </p:nvSpPr>
        <p:spPr>
          <a:xfrm>
            <a:off x="3125654" y="4218451"/>
            <a:ext cx="10542494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tr-TR" sz="2400" dirty="0" err="1">
                <a:solidFill>
                  <a:schemeClr val="bg1"/>
                </a:solidFill>
                <a:latin typeface="Now Bold"/>
              </a:rPr>
              <a:t>Images</a:t>
            </a:r>
            <a:r>
              <a:rPr lang="tr-TR" sz="2400" dirty="0">
                <a:solidFill>
                  <a:schemeClr val="bg1"/>
                </a:solidFill>
                <a:latin typeface="Now Bold"/>
              </a:rPr>
              <a:t> on </a:t>
            </a:r>
            <a:r>
              <a:rPr lang="tr-TR" sz="2400" dirty="0" err="1">
                <a:solidFill>
                  <a:schemeClr val="bg1"/>
                </a:solidFill>
                <a:latin typeface="Now Bold"/>
              </a:rPr>
              <a:t>the</a:t>
            </a:r>
            <a:r>
              <a:rPr lang="tr-TR" sz="2400" dirty="0">
                <a:solidFill>
                  <a:schemeClr val="bg1"/>
                </a:solidFill>
                <a:latin typeface="Now Bold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Now Bold"/>
              </a:rPr>
              <a:t>devices</a:t>
            </a:r>
            <a:r>
              <a:rPr lang="tr-TR" sz="2400" dirty="0">
                <a:solidFill>
                  <a:schemeClr val="bg1"/>
                </a:solidFill>
                <a:latin typeface="Now Bold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Now Bold"/>
              </a:rPr>
              <a:t>are independent of each other and are drawn from the same probability distribution</a:t>
            </a:r>
            <a:r>
              <a:rPr lang="tr-TR" sz="2400" dirty="0">
                <a:solidFill>
                  <a:schemeClr val="bg1"/>
                </a:solidFill>
                <a:latin typeface="Now Bold"/>
              </a:rPr>
              <a:t>.</a:t>
            </a:r>
            <a:endParaRPr lang="en-US" sz="2400" dirty="0">
              <a:solidFill>
                <a:schemeClr val="bg1"/>
              </a:solidFill>
              <a:latin typeface="Now Bold"/>
            </a:endParaRPr>
          </a:p>
        </p:txBody>
      </p:sp>
    </p:spTree>
    <p:extLst>
      <p:ext uri="{BB962C8B-B14F-4D97-AF65-F5344CB8AC3E}">
        <p14:creationId xmlns:p14="http://schemas.microsoft.com/office/powerpoint/2010/main" val="376798343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reeform 20"/>
          <p:cNvSpPr/>
          <p:nvPr/>
        </p:nvSpPr>
        <p:spPr>
          <a:xfrm>
            <a:off x="15128163" y="-2586936"/>
            <a:ext cx="5956517" cy="59565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Now Bold"/>
                <a:ea typeface="Now Bold"/>
                <a:cs typeface="Now Bold"/>
                <a:sym typeface="Now Bold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1" name="CosFace: Large Margin Cosine Loss for Deep Face Recognition"/>
          <p:cNvSpPr txBox="1"/>
          <p:nvPr/>
        </p:nvSpPr>
        <p:spPr>
          <a:xfrm>
            <a:off x="1735366" y="5815409"/>
            <a:ext cx="6805515" cy="107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We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reached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approximately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%70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accuracy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.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2" name="FedFR: Joint Optimization Federated Framework for Generic and Personalized Face Recognition"/>
          <p:cNvSpPr txBox="1"/>
          <p:nvPr/>
        </p:nvSpPr>
        <p:spPr>
          <a:xfrm>
            <a:off x="2161858" y="5084988"/>
            <a:ext cx="15566143" cy="5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130341" indent="-130341" defTabSz="355600">
              <a:lnSpc>
                <a:spcPct val="150000"/>
              </a:lnSpc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3" name="Self-Paced Curriculum Learning"/>
          <p:cNvSpPr txBox="1"/>
          <p:nvPr/>
        </p:nvSpPr>
        <p:spPr>
          <a:xfrm>
            <a:off x="1735366" y="3697126"/>
            <a:ext cx="6732771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 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T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est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set left on the server 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side and we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used to evaluate the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performance of the global model after each round.</a:t>
            </a:r>
          </a:p>
        </p:txBody>
      </p:sp>
      <p:sp>
        <p:nvSpPr>
          <p:cNvPr id="305" name="TextBox 31"/>
          <p:cNvSpPr txBox="1"/>
          <p:nvPr/>
        </p:nvSpPr>
        <p:spPr>
          <a:xfrm>
            <a:off x="2087950" y="1074963"/>
            <a:ext cx="13040213" cy="1150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z="60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FEDERATED LEARNING RESULT</a:t>
            </a:r>
          </a:p>
        </p:txBody>
      </p:sp>
      <p:pic>
        <p:nvPicPr>
          <p:cNvPr id="3" name="Picture 2" descr="A graph showing the difference between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E1E52869-73C3-B24C-2B25-534C6C5A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881" y="2592352"/>
            <a:ext cx="9187120" cy="5512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1BA930-B2AA-7320-71F9-2CAC03F78D8F}"/>
              </a:ext>
            </a:extLst>
          </p:cNvPr>
          <p:cNvSpPr txBox="1"/>
          <p:nvPr/>
        </p:nvSpPr>
        <p:spPr>
          <a:xfrm>
            <a:off x="9668658" y="8344121"/>
            <a:ext cx="1054249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F2F2F2"/>
                </a:solidFill>
                <a:effectLst/>
                <a:latin typeface="Helvetica Neue"/>
              </a:rPr>
              <a:t>Figure </a:t>
            </a:r>
            <a:r>
              <a:rPr lang="tr-TR" b="1" i="1" dirty="0">
                <a:solidFill>
                  <a:srgbClr val="F2F2F2"/>
                </a:solidFill>
                <a:latin typeface="Helvetica Neue"/>
              </a:rPr>
              <a:t>4</a:t>
            </a:r>
            <a:r>
              <a:rPr lang="en-US" sz="1800" b="1" i="1" u="none" strike="noStrike" dirty="0">
                <a:solidFill>
                  <a:srgbClr val="F2F2F2"/>
                </a:solidFill>
                <a:effectLst/>
                <a:latin typeface="Helvetica Neue"/>
              </a:rPr>
              <a:t>. </a:t>
            </a:r>
            <a:r>
              <a:rPr lang="tr-TR" i="1" dirty="0" err="1">
                <a:solidFill>
                  <a:srgbClr val="F2F2F2"/>
                </a:solidFill>
                <a:latin typeface="Helvetica Neue"/>
              </a:rPr>
              <a:t>Accuracy</a:t>
            </a:r>
            <a:r>
              <a:rPr lang="tr-TR" i="1" dirty="0">
                <a:solidFill>
                  <a:srgbClr val="F2F2F2"/>
                </a:solidFill>
                <a:latin typeface="Helvetica Neue"/>
              </a:rPr>
              <a:t> </a:t>
            </a:r>
            <a:r>
              <a:rPr lang="tr-TR" i="1" dirty="0" err="1">
                <a:solidFill>
                  <a:srgbClr val="F2F2F2"/>
                </a:solidFill>
                <a:latin typeface="Helvetica Neue"/>
              </a:rPr>
              <a:t>and</a:t>
            </a:r>
            <a:r>
              <a:rPr lang="tr-TR" i="1" dirty="0">
                <a:solidFill>
                  <a:srgbClr val="F2F2F2"/>
                </a:solidFill>
                <a:latin typeface="Helvetica Neue"/>
              </a:rPr>
              <a:t> </a:t>
            </a:r>
            <a:r>
              <a:rPr lang="tr-TR" i="1" dirty="0" err="1">
                <a:solidFill>
                  <a:srgbClr val="F2F2F2"/>
                </a:solidFill>
                <a:latin typeface="Helvetica Neue"/>
              </a:rPr>
              <a:t>loss</a:t>
            </a:r>
            <a:r>
              <a:rPr lang="tr-TR" i="1" dirty="0">
                <a:solidFill>
                  <a:srgbClr val="F2F2F2"/>
                </a:solidFill>
                <a:latin typeface="Helvetica Neue"/>
              </a:rPr>
              <a:t> </a:t>
            </a:r>
            <a:r>
              <a:rPr lang="tr-TR" i="1" dirty="0" err="1">
                <a:solidFill>
                  <a:srgbClr val="F2F2F2"/>
                </a:solidFill>
                <a:latin typeface="Helvetica Neue"/>
              </a:rPr>
              <a:t>values</a:t>
            </a:r>
            <a:r>
              <a:rPr lang="tr-TR" i="1" dirty="0">
                <a:solidFill>
                  <a:srgbClr val="F2F2F2"/>
                </a:solidFill>
                <a:latin typeface="Helvetica Neue"/>
              </a:rPr>
              <a:t> in </a:t>
            </a:r>
            <a:r>
              <a:rPr lang="tr-TR" i="1" dirty="0" err="1">
                <a:solidFill>
                  <a:srgbClr val="F2F2F2"/>
                </a:solidFill>
                <a:latin typeface="Helvetica Neue"/>
              </a:rPr>
              <a:t>each</a:t>
            </a:r>
            <a:r>
              <a:rPr lang="tr-TR" i="1" dirty="0">
                <a:solidFill>
                  <a:srgbClr val="F2F2F2"/>
                </a:solidFill>
                <a:latin typeface="Helvetica Neue"/>
              </a:rPr>
              <a:t> </a:t>
            </a:r>
            <a:r>
              <a:rPr lang="tr-TR" i="1" dirty="0" err="1">
                <a:solidFill>
                  <a:srgbClr val="F2F2F2"/>
                </a:solidFill>
                <a:latin typeface="Helvetica Neue"/>
              </a:rPr>
              <a:t>communication</a:t>
            </a:r>
            <a:r>
              <a:rPr lang="tr-TR" i="1" dirty="0">
                <a:solidFill>
                  <a:srgbClr val="F2F2F2"/>
                </a:solidFill>
                <a:latin typeface="Helvetica Neue"/>
              </a:rPr>
              <a:t> </a:t>
            </a:r>
            <a:r>
              <a:rPr lang="tr-TR" i="1" dirty="0" err="1">
                <a:solidFill>
                  <a:srgbClr val="F2F2F2"/>
                </a:solidFill>
                <a:latin typeface="Helvetica Neue"/>
              </a:rPr>
              <a:t>round</a:t>
            </a:r>
            <a:r>
              <a:rPr lang="tr-TR" i="1" dirty="0">
                <a:solidFill>
                  <a:srgbClr val="F2F2F2"/>
                </a:solidFill>
                <a:latin typeface="Helvetica Neue"/>
              </a:rPr>
              <a:t>.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17883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reeform 20"/>
          <p:cNvSpPr/>
          <p:nvPr/>
        </p:nvSpPr>
        <p:spPr>
          <a:xfrm>
            <a:off x="15128163" y="-2586936"/>
            <a:ext cx="5956517" cy="59565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Now Bold"/>
                <a:ea typeface="Now Bold"/>
                <a:cs typeface="Now Bold"/>
                <a:sym typeface="Now Bold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2" name="FedFR: Joint Optimization Federated Framework for Generic and Personalized Face Recognition"/>
          <p:cNvSpPr txBox="1"/>
          <p:nvPr/>
        </p:nvSpPr>
        <p:spPr>
          <a:xfrm>
            <a:off x="2161858" y="5084988"/>
            <a:ext cx="15566143" cy="5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130341" indent="-130341" defTabSz="355600">
              <a:lnSpc>
                <a:spcPct val="150000"/>
              </a:lnSpc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3" name="Self-Paced Curriculum Learning"/>
          <p:cNvSpPr txBox="1"/>
          <p:nvPr/>
        </p:nvSpPr>
        <p:spPr>
          <a:xfrm>
            <a:off x="2144340" y="4480924"/>
            <a:ext cx="11043085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5" name="TextBox 31"/>
          <p:cNvSpPr txBox="1"/>
          <p:nvPr/>
        </p:nvSpPr>
        <p:spPr>
          <a:xfrm>
            <a:off x="4687788" y="4509685"/>
            <a:ext cx="13040213" cy="1150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z="60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9353589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reeform 4"/>
          <p:cNvSpPr/>
          <p:nvPr/>
        </p:nvSpPr>
        <p:spPr>
          <a:xfrm>
            <a:off x="17259300" y="8127303"/>
            <a:ext cx="1802889" cy="180289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7" name="Freeform 5"/>
          <p:cNvSpPr/>
          <p:nvPr/>
        </p:nvSpPr>
        <p:spPr>
          <a:xfrm>
            <a:off x="9833387" y="-1033336"/>
            <a:ext cx="2293324" cy="22933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8" name="TextBox 31"/>
          <p:cNvSpPr txBox="1"/>
          <p:nvPr/>
        </p:nvSpPr>
        <p:spPr>
          <a:xfrm>
            <a:off x="2805997" y="1022684"/>
            <a:ext cx="9653539" cy="1150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z="60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rPr lang="tr-TR" dirty="0"/>
              <a:t>ABOUT PROJECT</a:t>
            </a:r>
            <a:endParaRPr dirty="0"/>
          </a:p>
        </p:txBody>
      </p:sp>
      <p:sp>
        <p:nvSpPr>
          <p:cNvPr id="229" name="TextBox 14"/>
          <p:cNvSpPr txBox="1"/>
          <p:nvPr/>
        </p:nvSpPr>
        <p:spPr>
          <a:xfrm>
            <a:off x="2620379" y="2908025"/>
            <a:ext cx="14638921" cy="491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marL="360947" indent="-360947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r>
              <a:rPr lang="en-US" dirty="0"/>
              <a:t>In this project, we will study various machine learning approaches </a:t>
            </a:r>
            <a:r>
              <a:rPr lang="tr-TR" dirty="0"/>
              <a:t>on </a:t>
            </a:r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en-US" dirty="0"/>
              <a:t>and make comprehensive comparison between them. Our study</a:t>
            </a:r>
            <a:r>
              <a:rPr lang="tr-TR" dirty="0"/>
              <a:t> </a:t>
            </a:r>
            <a:r>
              <a:rPr lang="en-US" dirty="0"/>
              <a:t>include</a:t>
            </a:r>
            <a:r>
              <a:rPr lang="tr-TR" dirty="0"/>
              <a:t>s:</a:t>
            </a:r>
          </a:p>
          <a:p>
            <a:pPr marL="0" indent="0">
              <a:buNone/>
            </a:pPr>
            <a:r>
              <a:rPr lang="tr-TR" b="1" dirty="0"/>
              <a:t>		S</a:t>
            </a:r>
            <a:r>
              <a:rPr lang="en-US" b="1" dirty="0" err="1"/>
              <a:t>upervised</a:t>
            </a:r>
            <a:r>
              <a:rPr lang="en-US" b="1" dirty="0"/>
              <a:t> </a:t>
            </a:r>
            <a:r>
              <a:rPr lang="tr-TR" b="1" dirty="0"/>
              <a:t>L</a:t>
            </a:r>
            <a:r>
              <a:rPr lang="en-US" b="1" dirty="0"/>
              <a:t>earning</a:t>
            </a:r>
            <a:r>
              <a:rPr lang="en-US" dirty="0"/>
              <a:t>,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b="1" dirty="0"/>
              <a:t>S</a:t>
            </a:r>
            <a:r>
              <a:rPr lang="en-US" b="1" dirty="0" err="1"/>
              <a:t>emi</a:t>
            </a:r>
            <a:r>
              <a:rPr lang="en-US" b="1" dirty="0"/>
              <a:t>-supervised learning</a:t>
            </a:r>
            <a:r>
              <a:rPr lang="tr-TR" b="1" dirty="0"/>
              <a:t>,</a:t>
            </a:r>
            <a:r>
              <a:rPr lang="en-US" b="1" dirty="0"/>
              <a:t> </a:t>
            </a:r>
            <a:endParaRPr lang="tr-TR" b="1" dirty="0"/>
          </a:p>
          <a:p>
            <a:pPr marL="0" indent="0">
              <a:buNone/>
            </a:pPr>
            <a:r>
              <a:rPr lang="tr-TR" b="1" dirty="0"/>
              <a:t>		F</a:t>
            </a:r>
            <a:r>
              <a:rPr lang="en-US" b="1" dirty="0" err="1"/>
              <a:t>ederated</a:t>
            </a:r>
            <a:r>
              <a:rPr lang="en-US" b="1" dirty="0"/>
              <a:t> learning.</a:t>
            </a:r>
          </a:p>
        </p:txBody>
      </p:sp>
      <p:sp>
        <p:nvSpPr>
          <p:cNvPr id="230" name="TextBox 14"/>
          <p:cNvSpPr txBox="1"/>
          <p:nvPr/>
        </p:nvSpPr>
        <p:spPr>
          <a:xfrm>
            <a:off x="2799993" y="4607946"/>
            <a:ext cx="10788313" cy="755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360947" indent="-360947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endParaRPr dirty="0"/>
          </a:p>
        </p:txBody>
      </p:sp>
      <p:sp>
        <p:nvSpPr>
          <p:cNvPr id="231" name="TextBox 14"/>
          <p:cNvSpPr txBox="1"/>
          <p:nvPr/>
        </p:nvSpPr>
        <p:spPr>
          <a:xfrm>
            <a:off x="2799993" y="5883036"/>
            <a:ext cx="10788313" cy="755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360947" indent="-360947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endParaRPr dirty="0"/>
          </a:p>
        </p:txBody>
      </p:sp>
      <p:sp>
        <p:nvSpPr>
          <p:cNvPr id="232" name="Freeform 11"/>
          <p:cNvSpPr/>
          <p:nvPr/>
        </p:nvSpPr>
        <p:spPr>
          <a:xfrm>
            <a:off x="-1543053" y="-54747"/>
            <a:ext cx="2760741" cy="10341748"/>
          </a:xfrm>
          <a:prstGeom prst="rect">
            <a:avLst/>
          </a:prstGeom>
          <a:solidFill>
            <a:srgbClr val="145DA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reeform 20"/>
          <p:cNvSpPr/>
          <p:nvPr/>
        </p:nvSpPr>
        <p:spPr>
          <a:xfrm>
            <a:off x="15128163" y="-2586936"/>
            <a:ext cx="5956517" cy="59565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Now Bold"/>
                <a:ea typeface="Now Bold"/>
                <a:cs typeface="Now Bold"/>
                <a:sym typeface="Now Bold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1" name="CosFace: Large Margin Cosine Loss for Deep Face Recognition"/>
          <p:cNvSpPr txBox="1"/>
          <p:nvPr/>
        </p:nvSpPr>
        <p:spPr>
          <a:xfrm>
            <a:off x="2144341" y="2979059"/>
            <a:ext cx="8006196" cy="107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tr-TR" sz="3200" dirty="0"/>
              <a:t> </a:t>
            </a:r>
            <a:r>
              <a:rPr lang="tr-TR" sz="3200" b="1" dirty="0" err="1"/>
              <a:t>Task</a:t>
            </a:r>
            <a:r>
              <a:rPr lang="tr-TR" sz="3200" b="1" dirty="0"/>
              <a:t> 1:</a:t>
            </a:r>
            <a:r>
              <a:rPr lang="tr-TR" sz="3200" dirty="0"/>
              <a:t> </a:t>
            </a:r>
            <a:r>
              <a:rPr lang="tr-TR" sz="3200" dirty="0" err="1"/>
              <a:t>Determining</a:t>
            </a:r>
            <a:r>
              <a:rPr lang="tr-TR" sz="3200" dirty="0"/>
              <a:t> CNN Architecture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supervised</a:t>
            </a:r>
            <a:r>
              <a:rPr lang="tr-TR" sz="3200" dirty="0"/>
              <a:t> </a:t>
            </a:r>
            <a:r>
              <a:rPr lang="tr-TR" sz="3200" dirty="0" err="1"/>
              <a:t>learning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3" name="Self-Paced Curriculum Learning"/>
          <p:cNvSpPr txBox="1"/>
          <p:nvPr/>
        </p:nvSpPr>
        <p:spPr>
          <a:xfrm>
            <a:off x="2144340" y="4480924"/>
            <a:ext cx="11043085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4" name="A ConvNext for the 2020s"/>
          <p:cNvSpPr txBox="1"/>
          <p:nvPr/>
        </p:nvSpPr>
        <p:spPr>
          <a:xfrm>
            <a:off x="2161858" y="5390583"/>
            <a:ext cx="1104308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tr-T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Task</a:t>
            </a:r>
            <a:r>
              <a:rPr lang="tr-TR" sz="3200" b="1" dirty="0"/>
              <a:t> 3: </a:t>
            </a:r>
            <a:r>
              <a:rPr kumimoji="0" lang="tr-TR" sz="32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Federated</a:t>
            </a:r>
            <a:r>
              <a:rPr kumimoji="0" lang="tr-TR" sz="32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learning</a:t>
            </a:r>
            <a:r>
              <a:rPr kumimoji="0" lang="tr-TR" sz="32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part</a:t>
            </a:r>
            <a:endParaRPr kumimoji="0" lang="tr-TR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5" name="TextBox 31"/>
          <p:cNvSpPr txBox="1"/>
          <p:nvPr/>
        </p:nvSpPr>
        <p:spPr>
          <a:xfrm>
            <a:off x="2087950" y="1074963"/>
            <a:ext cx="13040213" cy="1150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z="60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DIVISION OF LABOUR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2" name="CosFace: Large Margin Cosine Loss for Deep Face Recognition">
            <a:extLst>
              <a:ext uri="{FF2B5EF4-FFF2-40B4-BE49-F238E27FC236}">
                <a16:creationId xmlns:a16="http://schemas.microsoft.com/office/drawing/2014/main" id="{6F39D501-107A-9DDE-7AF3-BD4AA42488B8}"/>
              </a:ext>
            </a:extLst>
          </p:cNvPr>
          <p:cNvSpPr txBox="1"/>
          <p:nvPr/>
        </p:nvSpPr>
        <p:spPr>
          <a:xfrm>
            <a:off x="2144340" y="4288995"/>
            <a:ext cx="664540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tr-TR" sz="3200" dirty="0"/>
              <a:t> </a:t>
            </a:r>
            <a:r>
              <a:rPr lang="tr-TR" sz="3200" b="1" dirty="0" err="1"/>
              <a:t>Task</a:t>
            </a:r>
            <a:r>
              <a:rPr lang="tr-TR" sz="3200" b="1" dirty="0"/>
              <a:t> 2:</a:t>
            </a:r>
            <a:r>
              <a:rPr lang="tr-TR" sz="3200" dirty="0"/>
              <a:t> Semi-</a:t>
            </a:r>
            <a:r>
              <a:rPr lang="tr-TR" sz="3200" dirty="0" err="1"/>
              <a:t>supervised</a:t>
            </a:r>
            <a:r>
              <a:rPr lang="tr-TR" sz="3200" dirty="0"/>
              <a:t> </a:t>
            </a:r>
            <a:r>
              <a:rPr lang="tr-TR" sz="3200" dirty="0" err="1"/>
              <a:t>learning</a:t>
            </a:r>
            <a:r>
              <a:rPr lang="tr-TR" sz="3200" dirty="0"/>
              <a:t> </a:t>
            </a:r>
            <a:r>
              <a:rPr lang="tr-TR" sz="3200" dirty="0" err="1"/>
              <a:t>part</a:t>
            </a:r>
            <a:endParaRPr kumimoji="0" sz="32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6" name="CosFace: Large Margin Cosine Loss for Deep Face Recognition">
            <a:extLst>
              <a:ext uri="{FF2B5EF4-FFF2-40B4-BE49-F238E27FC236}">
                <a16:creationId xmlns:a16="http://schemas.microsoft.com/office/drawing/2014/main" id="{2862752D-1619-8F5F-766B-D055CA60AF2B}"/>
              </a:ext>
            </a:extLst>
          </p:cNvPr>
          <p:cNvSpPr txBox="1"/>
          <p:nvPr/>
        </p:nvSpPr>
        <p:spPr>
          <a:xfrm>
            <a:off x="2161858" y="6567002"/>
            <a:ext cx="7998339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tr-TR" sz="3200" dirty="0"/>
              <a:t> </a:t>
            </a:r>
            <a:r>
              <a:rPr lang="tr-TR" sz="3200" b="1" dirty="0" err="1"/>
              <a:t>Task</a:t>
            </a:r>
            <a:r>
              <a:rPr lang="tr-TR" sz="3200" b="1" dirty="0"/>
              <a:t> 4: </a:t>
            </a:r>
            <a:r>
              <a:rPr lang="tr-TR" sz="3200" dirty="0" err="1"/>
              <a:t>Reports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presentation</a:t>
            </a:r>
            <a:r>
              <a:rPr lang="tr-TR" sz="3200" dirty="0"/>
              <a:t> </a:t>
            </a:r>
            <a:r>
              <a:rPr lang="tr-TR" sz="3200" dirty="0" err="1"/>
              <a:t>preparation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B88F31F-9BB2-AC79-3F5C-1D1501066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819" y="3019593"/>
            <a:ext cx="6915022" cy="4135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115192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Freeform 33"/>
          <p:cNvSpPr/>
          <p:nvPr/>
        </p:nvSpPr>
        <p:spPr>
          <a:xfrm>
            <a:off x="16804754" y="9074549"/>
            <a:ext cx="1715131" cy="17151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8" name="Freeform 34"/>
          <p:cNvSpPr/>
          <p:nvPr/>
        </p:nvSpPr>
        <p:spPr>
          <a:xfrm>
            <a:off x="-363443" y="-390288"/>
            <a:ext cx="1715131" cy="17151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9" name="Freeform 35"/>
          <p:cNvSpPr/>
          <p:nvPr/>
        </p:nvSpPr>
        <p:spPr>
          <a:xfrm>
            <a:off x="14398071" y="-136789"/>
            <a:ext cx="2988942" cy="5706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0" name="Freeform 36"/>
          <p:cNvSpPr/>
          <p:nvPr/>
        </p:nvSpPr>
        <p:spPr>
          <a:xfrm>
            <a:off x="900987" y="9922933"/>
            <a:ext cx="2988945" cy="5706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72A6357A-306C-63B2-9EE8-9A87A21EA073}"/>
              </a:ext>
            </a:extLst>
          </p:cNvPr>
          <p:cNvGrpSpPr/>
          <p:nvPr/>
        </p:nvGrpSpPr>
        <p:grpSpPr>
          <a:xfrm>
            <a:off x="1466535" y="2191354"/>
            <a:ext cx="5415640" cy="6015891"/>
            <a:chOff x="7060073" y="2912423"/>
            <a:chExt cx="4167838" cy="4698138"/>
          </a:xfrm>
        </p:grpSpPr>
        <p:grpSp>
          <p:nvGrpSpPr>
            <p:cNvPr id="355" name="Freeform 3"/>
            <p:cNvGrpSpPr/>
            <p:nvPr/>
          </p:nvGrpSpPr>
          <p:grpSpPr>
            <a:xfrm>
              <a:off x="7060073" y="2912423"/>
              <a:ext cx="4167836" cy="4698138"/>
              <a:chOff x="-8" y="359045"/>
              <a:chExt cx="4167834" cy="4698138"/>
            </a:xfrm>
          </p:grpSpPr>
          <p:sp>
            <p:nvSpPr>
              <p:cNvPr id="353" name="Rectangle"/>
              <p:cNvSpPr/>
              <p:nvPr/>
            </p:nvSpPr>
            <p:spPr>
              <a:xfrm>
                <a:off x="-8" y="676121"/>
                <a:ext cx="4167834" cy="4381062"/>
              </a:xfrm>
              <a:prstGeom prst="rect">
                <a:avLst/>
              </a:prstGeom>
              <a:solidFill>
                <a:srgbClr val="051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4000">
                    <a:solidFill>
                      <a:srgbClr val="FFFFFF"/>
                    </a:solidFill>
                    <a:latin typeface="Now Bold"/>
                    <a:ea typeface="Now Bold"/>
                    <a:cs typeface="Now Bold"/>
                    <a:sym typeface="Now Bold"/>
                  </a:defRPr>
                </a:pPr>
                <a:endParaRPr/>
              </a:p>
            </p:txBody>
          </p:sp>
          <p:sp>
            <p:nvSpPr>
              <p:cNvPr id="354" name="TOTAL IMAGES…"/>
              <p:cNvSpPr/>
              <p:nvPr/>
            </p:nvSpPr>
            <p:spPr>
              <a:xfrm>
                <a:off x="300827" y="359045"/>
                <a:ext cx="3566164" cy="9854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latin typeface="Now Bold"/>
                    <a:ea typeface="Now Bold"/>
                    <a:cs typeface="Now Bold"/>
                    <a:sym typeface="Now Bold"/>
                  </a:defRPr>
                </a:pPr>
                <a:endParaRPr dirty="0"/>
              </a:p>
              <a:p>
                <a:pPr algn="ctr">
                  <a:defRPr sz="3600" b="1">
                    <a:solidFill>
                      <a:srgbClr val="FFFFFF"/>
                    </a:solidFill>
                    <a:latin typeface="Now Bold"/>
                    <a:ea typeface="Now Bold"/>
                    <a:cs typeface="Now Bold"/>
                    <a:sym typeface="Now Bold"/>
                  </a:defRPr>
                </a:pPr>
                <a:r>
                  <a:rPr lang="tr-TR" dirty="0"/>
                  <a:t>CIFAR-10</a:t>
                </a:r>
                <a:endParaRPr dirty="0"/>
              </a:p>
            </p:txBody>
          </p:sp>
        </p:grpSp>
        <p:sp>
          <p:nvSpPr>
            <p:cNvPr id="356" name="Straight Connector 58"/>
            <p:cNvSpPr/>
            <p:nvPr/>
          </p:nvSpPr>
          <p:spPr>
            <a:xfrm>
              <a:off x="7060082" y="4236915"/>
              <a:ext cx="4167829" cy="2"/>
            </a:xfrm>
            <a:prstGeom prst="line">
              <a:avLst/>
            </a:prstGeom>
            <a:ln w="38100">
              <a:solidFill>
                <a:schemeClr val="accent5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357" name="TextBox 18"/>
            <p:cNvSpPr txBox="1"/>
            <p:nvPr/>
          </p:nvSpPr>
          <p:spPr>
            <a:xfrm>
              <a:off x="7060076" y="4530828"/>
              <a:ext cx="4167833" cy="158637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/>
            <a:p>
              <a:pPr marL="285750" indent="-285750">
                <a:lnSpc>
                  <a:spcPct val="150000"/>
                </a:lnSpc>
                <a:buSzPct val="100000"/>
                <a:buChar char="▪"/>
                <a:defRPr sz="2100">
                  <a:solidFill>
                    <a:srgbClr val="FFFFFF"/>
                  </a:solidFill>
                  <a:latin typeface="Now Bold"/>
                  <a:ea typeface="Now Bold"/>
                  <a:cs typeface="Now Bold"/>
                  <a:sym typeface="Now Bold"/>
                </a:defRPr>
              </a:pPr>
              <a:r>
                <a:rPr lang="tr-TR" sz="2400" dirty="0"/>
                <a:t>60000 </a:t>
              </a:r>
              <a:r>
                <a:rPr lang="tr-TR" sz="2400" dirty="0" err="1"/>
                <a:t>images</a:t>
              </a:r>
              <a:r>
                <a:rPr lang="tr-TR" sz="2400" dirty="0"/>
                <a:t> in 10 </a:t>
              </a:r>
              <a:r>
                <a:rPr lang="tr-TR" sz="2400" dirty="0" err="1"/>
                <a:t>classes</a:t>
              </a:r>
              <a:r>
                <a:rPr lang="tr-TR" sz="2400" dirty="0"/>
                <a:t>, </a:t>
              </a:r>
              <a:r>
                <a:rPr lang="tr-TR" sz="2400" dirty="0" err="1"/>
                <a:t>with</a:t>
              </a:r>
              <a:r>
                <a:rPr lang="tr-TR" sz="2400" dirty="0"/>
                <a:t> 6000 </a:t>
              </a:r>
              <a:r>
                <a:rPr lang="tr-TR" sz="2400" dirty="0" err="1"/>
                <a:t>images</a:t>
              </a:r>
              <a:r>
                <a:rPr lang="tr-TR" sz="2400" dirty="0"/>
                <a:t> </a:t>
              </a:r>
              <a:r>
                <a:rPr lang="tr-TR" sz="2400" dirty="0" err="1"/>
                <a:t>per</a:t>
              </a:r>
              <a:r>
                <a:rPr lang="tr-TR" sz="2400" dirty="0"/>
                <a:t> </a:t>
              </a:r>
              <a:r>
                <a:rPr lang="tr-TR" sz="2400" dirty="0" err="1"/>
                <a:t>class</a:t>
              </a:r>
              <a:r>
                <a:rPr lang="tr-TR" sz="2400" dirty="0"/>
                <a:t>.</a:t>
              </a:r>
            </a:p>
            <a:p>
              <a:pPr marL="285750" indent="-285750">
                <a:lnSpc>
                  <a:spcPct val="150000"/>
                </a:lnSpc>
                <a:buSzPct val="100000"/>
                <a:buChar char="▪"/>
                <a:defRPr sz="2100">
                  <a:solidFill>
                    <a:srgbClr val="FFFFFF"/>
                  </a:solidFill>
                  <a:latin typeface="Now Bold"/>
                  <a:ea typeface="Now Bold"/>
                  <a:cs typeface="Now Bold"/>
                  <a:sym typeface="Now Bold"/>
                </a:defRPr>
              </a:pPr>
              <a:r>
                <a:rPr lang="tr-TR" sz="2400" dirty="0"/>
                <a:t>50000 </a:t>
              </a:r>
              <a:r>
                <a:rPr lang="tr-TR" sz="2400" dirty="0" err="1"/>
                <a:t>training</a:t>
              </a:r>
              <a:r>
                <a:rPr lang="tr-TR" sz="2400" dirty="0"/>
                <a:t> </a:t>
              </a:r>
              <a:r>
                <a:rPr lang="tr-TR" sz="2400" dirty="0" err="1"/>
                <a:t>images</a:t>
              </a:r>
              <a:r>
                <a:rPr lang="tr-TR" sz="2400" dirty="0"/>
                <a:t> </a:t>
              </a:r>
              <a:r>
                <a:rPr lang="tr-TR" sz="2400" dirty="0" err="1"/>
                <a:t>and</a:t>
              </a:r>
              <a:r>
                <a:rPr lang="tr-TR" sz="2400" dirty="0"/>
                <a:t> 10000 test </a:t>
              </a:r>
              <a:r>
                <a:rPr lang="tr-TR" sz="2400" dirty="0" err="1"/>
                <a:t>images</a:t>
              </a:r>
              <a:r>
                <a:rPr lang="tr-TR" sz="2400" dirty="0"/>
                <a:t>.</a:t>
              </a:r>
              <a:endParaRPr sz="2400" dirty="0"/>
            </a:p>
            <a:p>
              <a:pPr>
                <a:defRPr>
                  <a:latin typeface="+mj-lt"/>
                  <a:ea typeface="+mj-ea"/>
                  <a:cs typeface="+mj-cs"/>
                  <a:sym typeface="Aptos"/>
                </a:defRPr>
              </a:pPr>
              <a:r>
                <a:rPr dirty="0"/>
                <a:t> </a:t>
              </a:r>
            </a:p>
          </p:txBody>
        </p:sp>
      </p:grpSp>
      <p:sp>
        <p:nvSpPr>
          <p:cNvPr id="366" name="TextBox 2"/>
          <p:cNvSpPr txBox="1"/>
          <p:nvPr/>
        </p:nvSpPr>
        <p:spPr>
          <a:xfrm>
            <a:off x="1351688" y="9366513"/>
            <a:ext cx="1567405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rPr dirty="0"/>
              <a:t>*</a:t>
            </a:r>
            <a:r>
              <a:rPr lang="tr-TR" dirty="0"/>
              <a:t>CIFAR-10</a:t>
            </a:r>
            <a:r>
              <a:rPr dirty="0"/>
              <a:t>:(2018). Kaggle. </a:t>
            </a:r>
            <a:r>
              <a:rPr lang="en-US" dirty="0"/>
              <a:t>https://www.kaggle.com/c/cifar-10/</a:t>
            </a:r>
            <a:r>
              <a:rPr dirty="0"/>
              <a:t> </a:t>
            </a:r>
          </a:p>
          <a:p>
            <a:br>
              <a:rPr dirty="0">
                <a:solidFill>
                  <a:srgbClr val="D9D9D9"/>
                </a:solidFill>
              </a:rPr>
            </a:br>
            <a:endParaRPr dirty="0">
              <a:solidFill>
                <a:srgbClr val="D9D9D9"/>
              </a:solidFill>
            </a:endParaRPr>
          </a:p>
        </p:txBody>
      </p:sp>
      <p:sp>
        <p:nvSpPr>
          <p:cNvPr id="367" name="TextBox 31"/>
          <p:cNvSpPr txBox="1"/>
          <p:nvPr/>
        </p:nvSpPr>
        <p:spPr>
          <a:xfrm>
            <a:off x="2210844" y="1075237"/>
            <a:ext cx="13040213" cy="1150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z="60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rPr dirty="0"/>
              <a:t>DATASETS</a:t>
            </a:r>
            <a:r>
              <a:rPr lang="tr-TR" dirty="0"/>
              <a:t> AND BASE MODEL</a:t>
            </a:r>
            <a:endParaRPr dirty="0"/>
          </a:p>
        </p:txBody>
      </p:sp>
      <p:pic>
        <p:nvPicPr>
          <p:cNvPr id="4" name="Resim 3" descr="ekran görüntüsü, kolaj içeren bir resim&#10;&#10;Açıklama otomatik olarak oluşturuldu">
            <a:extLst>
              <a:ext uri="{FF2B5EF4-FFF2-40B4-BE49-F238E27FC236}">
                <a16:creationId xmlns:a16="http://schemas.microsoft.com/office/drawing/2014/main" id="{CB5F330B-006F-7964-AE07-A51611B71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10" y="6438649"/>
            <a:ext cx="2792186" cy="27731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5" name="Grup 4">
            <a:extLst>
              <a:ext uri="{FF2B5EF4-FFF2-40B4-BE49-F238E27FC236}">
                <a16:creationId xmlns:a16="http://schemas.microsoft.com/office/drawing/2014/main" id="{C31E03F8-C74A-4D7E-1253-8BA57E0FD12F}"/>
              </a:ext>
            </a:extLst>
          </p:cNvPr>
          <p:cNvGrpSpPr/>
          <p:nvPr/>
        </p:nvGrpSpPr>
        <p:grpSpPr>
          <a:xfrm>
            <a:off x="7273075" y="2258073"/>
            <a:ext cx="5415628" cy="5980277"/>
            <a:chOff x="7060076" y="2912423"/>
            <a:chExt cx="4167841" cy="4670325"/>
          </a:xfrm>
        </p:grpSpPr>
        <p:grpSp>
          <p:nvGrpSpPr>
            <p:cNvPr id="6" name="Freeform 3">
              <a:extLst>
                <a:ext uri="{FF2B5EF4-FFF2-40B4-BE49-F238E27FC236}">
                  <a16:creationId xmlns:a16="http://schemas.microsoft.com/office/drawing/2014/main" id="{8799E00A-5101-C337-72E2-7AE4E6F14584}"/>
                </a:ext>
              </a:extLst>
            </p:cNvPr>
            <p:cNvGrpSpPr/>
            <p:nvPr/>
          </p:nvGrpSpPr>
          <p:grpSpPr>
            <a:xfrm>
              <a:off x="7060081" y="2912423"/>
              <a:ext cx="4167836" cy="4670325"/>
              <a:chOff x="0" y="359045"/>
              <a:chExt cx="4167834" cy="4670325"/>
            </a:xfrm>
          </p:grpSpPr>
          <p:sp>
            <p:nvSpPr>
              <p:cNvPr id="9" name="Rectangle">
                <a:extLst>
                  <a:ext uri="{FF2B5EF4-FFF2-40B4-BE49-F238E27FC236}">
                    <a16:creationId xmlns:a16="http://schemas.microsoft.com/office/drawing/2014/main" id="{28152662-ACCB-EB1F-AC14-4CEA55DBB7A5}"/>
                  </a:ext>
                </a:extLst>
              </p:cNvPr>
              <p:cNvSpPr/>
              <p:nvPr/>
            </p:nvSpPr>
            <p:spPr>
              <a:xfrm>
                <a:off x="0" y="648308"/>
                <a:ext cx="4167834" cy="4381062"/>
              </a:xfrm>
              <a:prstGeom prst="rect">
                <a:avLst/>
              </a:prstGeom>
              <a:solidFill>
                <a:srgbClr val="051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4000">
                    <a:solidFill>
                      <a:srgbClr val="FFFFFF"/>
                    </a:solidFill>
                    <a:latin typeface="Now Bold"/>
                    <a:ea typeface="Now Bold"/>
                    <a:cs typeface="Now Bold"/>
                    <a:sym typeface="Now Bold"/>
                  </a:defRPr>
                </a:pPr>
                <a:endParaRPr/>
              </a:p>
            </p:txBody>
          </p:sp>
          <p:sp>
            <p:nvSpPr>
              <p:cNvPr id="10" name="TOTAL IMAGES…">
                <a:extLst>
                  <a:ext uri="{FF2B5EF4-FFF2-40B4-BE49-F238E27FC236}">
                    <a16:creationId xmlns:a16="http://schemas.microsoft.com/office/drawing/2014/main" id="{997AA25A-0F9C-9D2F-F5D4-6DD84CDA7D0F}"/>
                  </a:ext>
                </a:extLst>
              </p:cNvPr>
              <p:cNvSpPr/>
              <p:nvPr/>
            </p:nvSpPr>
            <p:spPr>
              <a:xfrm>
                <a:off x="300827" y="359045"/>
                <a:ext cx="3566164" cy="9854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latin typeface="Now Bold"/>
                    <a:ea typeface="Now Bold"/>
                    <a:cs typeface="Now Bold"/>
                    <a:sym typeface="Now Bold"/>
                  </a:defRPr>
                </a:pPr>
                <a:endParaRPr dirty="0"/>
              </a:p>
              <a:p>
                <a:pPr algn="ctr">
                  <a:defRPr sz="3600" b="1">
                    <a:solidFill>
                      <a:srgbClr val="FFFFFF"/>
                    </a:solidFill>
                    <a:latin typeface="Now Bold"/>
                    <a:ea typeface="Now Bold"/>
                    <a:cs typeface="Now Bold"/>
                    <a:sym typeface="Now Bold"/>
                  </a:defRPr>
                </a:pPr>
                <a:r>
                  <a:rPr lang="tr-TR" dirty="0"/>
                  <a:t>SIMPLE CNN </a:t>
                </a:r>
                <a:endParaRPr dirty="0"/>
              </a:p>
            </p:txBody>
          </p:sp>
        </p:grpSp>
        <p:sp>
          <p:nvSpPr>
            <p:cNvPr id="7" name="Straight Connector 58">
              <a:extLst>
                <a:ext uri="{FF2B5EF4-FFF2-40B4-BE49-F238E27FC236}">
                  <a16:creationId xmlns:a16="http://schemas.microsoft.com/office/drawing/2014/main" id="{47F913D3-C2E3-9A1C-7A5A-60819B984029}"/>
                </a:ext>
              </a:extLst>
            </p:cNvPr>
            <p:cNvSpPr/>
            <p:nvPr/>
          </p:nvSpPr>
          <p:spPr>
            <a:xfrm>
              <a:off x="7060082" y="4236915"/>
              <a:ext cx="4167829" cy="2"/>
            </a:xfrm>
            <a:prstGeom prst="line">
              <a:avLst/>
            </a:prstGeom>
            <a:ln w="38100">
              <a:solidFill>
                <a:schemeClr val="accent5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8" name="TextBox 18">
              <a:extLst>
                <a:ext uri="{FF2B5EF4-FFF2-40B4-BE49-F238E27FC236}">
                  <a16:creationId xmlns:a16="http://schemas.microsoft.com/office/drawing/2014/main" id="{7D60413C-56F7-2B03-DD09-99C778D9D19A}"/>
                </a:ext>
              </a:extLst>
            </p:cNvPr>
            <p:cNvSpPr txBox="1"/>
            <p:nvPr/>
          </p:nvSpPr>
          <p:spPr>
            <a:xfrm>
              <a:off x="7060076" y="4530828"/>
              <a:ext cx="4167833" cy="13253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/>
            <a:p>
              <a:pPr marL="285750" indent="-285750">
                <a:lnSpc>
                  <a:spcPct val="150000"/>
                </a:lnSpc>
                <a:buSzPct val="100000"/>
                <a:buChar char="▪"/>
                <a:defRPr sz="2100">
                  <a:solidFill>
                    <a:srgbClr val="FFFFFF"/>
                  </a:solidFill>
                  <a:latin typeface="Now Bold"/>
                  <a:ea typeface="Now Bold"/>
                  <a:cs typeface="Now Bold"/>
                  <a:sym typeface="Now Bold"/>
                </a:defRPr>
              </a:pPr>
              <a:r>
                <a:rPr lang="tr-TR" sz="2400" dirty="0" err="1"/>
                <a:t>Consist</a:t>
              </a:r>
              <a:r>
                <a:rPr lang="tr-TR" sz="2400" dirty="0"/>
                <a:t> of </a:t>
              </a:r>
              <a:r>
                <a:rPr lang="tr-TR" sz="2400" dirty="0" err="1"/>
                <a:t>convolutional</a:t>
              </a:r>
              <a:r>
                <a:rPr lang="tr-TR" sz="2400" dirty="0"/>
                <a:t>, </a:t>
              </a:r>
              <a:r>
                <a:rPr lang="tr-TR" sz="2400" dirty="0" err="1"/>
                <a:t>max</a:t>
              </a:r>
              <a:r>
                <a:rPr lang="tr-TR" sz="2400" dirty="0"/>
                <a:t> </a:t>
              </a:r>
              <a:r>
                <a:rPr lang="tr-TR" sz="2400" dirty="0" err="1"/>
                <a:t>pooling</a:t>
              </a:r>
              <a:r>
                <a:rPr lang="tr-TR" sz="2400" dirty="0"/>
                <a:t>, </a:t>
              </a:r>
              <a:r>
                <a:rPr lang="tr-TR" sz="2400" dirty="0" err="1"/>
                <a:t>dropout</a:t>
              </a:r>
              <a:r>
                <a:rPr lang="tr-TR" sz="2400" dirty="0"/>
                <a:t>, </a:t>
              </a:r>
              <a:r>
                <a:rPr lang="tr-TR" sz="2400" dirty="0" err="1"/>
                <a:t>flatten</a:t>
              </a:r>
              <a:r>
                <a:rPr lang="tr-TR" sz="2400" dirty="0"/>
                <a:t> </a:t>
              </a:r>
              <a:r>
                <a:rPr lang="tr-TR" sz="2400" dirty="0" err="1"/>
                <a:t>and</a:t>
              </a:r>
              <a:r>
                <a:rPr lang="tr-TR" sz="2400" dirty="0"/>
                <a:t> </a:t>
              </a:r>
              <a:r>
                <a:rPr lang="tr-TR" sz="2400" dirty="0" err="1"/>
                <a:t>denser</a:t>
              </a:r>
              <a:r>
                <a:rPr lang="tr-TR" sz="2400" dirty="0"/>
                <a:t> </a:t>
              </a:r>
              <a:r>
                <a:rPr lang="tr-TR" sz="2400" dirty="0" err="1"/>
                <a:t>layers</a:t>
              </a:r>
              <a:r>
                <a:rPr lang="tr-TR" sz="2400" dirty="0"/>
                <a:t>.</a:t>
              </a:r>
            </a:p>
            <a:p>
              <a:pPr marL="285750" indent="-285750">
                <a:lnSpc>
                  <a:spcPct val="150000"/>
                </a:lnSpc>
                <a:buSzPct val="100000"/>
                <a:buChar char="▪"/>
                <a:defRPr sz="2100">
                  <a:solidFill>
                    <a:srgbClr val="FFFFFF"/>
                  </a:solidFill>
                  <a:latin typeface="Now Bold"/>
                  <a:ea typeface="Now Bold"/>
                  <a:cs typeface="Now Bold"/>
                  <a:sym typeface="Now Bold"/>
                </a:defRPr>
              </a:pPr>
              <a:r>
                <a:rPr lang="tr-TR" sz="2400" dirty="0" err="1"/>
                <a:t>Trainable</a:t>
              </a:r>
              <a:r>
                <a:rPr lang="tr-TR" sz="2400" dirty="0"/>
                <a:t> </a:t>
              </a:r>
              <a:r>
                <a:rPr lang="tr-TR" sz="2400" dirty="0" err="1"/>
                <a:t>parameters</a:t>
              </a:r>
              <a:r>
                <a:rPr lang="tr-TR" sz="2400" dirty="0"/>
                <a:t> </a:t>
              </a:r>
              <a:r>
                <a:rPr lang="tr-TR" sz="2400" dirty="0" err="1"/>
                <a:t>amount</a:t>
              </a:r>
              <a:r>
                <a:rPr lang="tr-TR" sz="2400" dirty="0"/>
                <a:t> </a:t>
              </a:r>
              <a:r>
                <a:rPr lang="tr-TR" sz="2400" dirty="0" err="1"/>
                <a:t>to</a:t>
              </a:r>
              <a:r>
                <a:rPr lang="tr-TR" sz="2400" dirty="0"/>
                <a:t> 2,196,810.</a:t>
              </a:r>
              <a:endParaRPr dirty="0"/>
            </a:p>
          </p:txBody>
        </p:sp>
      </p:grpSp>
      <p:pic>
        <p:nvPicPr>
          <p:cNvPr id="12" name="Resim 11" descr="diyagram, metin, çizgi, plan içeren bir resim&#10;&#10;Açıklama otomatik olarak oluşturuldu">
            <a:extLst>
              <a:ext uri="{FF2B5EF4-FFF2-40B4-BE49-F238E27FC236}">
                <a16:creationId xmlns:a16="http://schemas.microsoft.com/office/drawing/2014/main" id="{D3063836-2696-DD08-6B16-07665A9E0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788" y="6800858"/>
            <a:ext cx="2792186" cy="28267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E2A29C-3750-257C-5D83-DE1940AA3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6360" y="1387848"/>
            <a:ext cx="4860113" cy="77830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EE068D-9F91-2727-8FCE-5E0717DFA4A6}"/>
              </a:ext>
            </a:extLst>
          </p:cNvPr>
          <p:cNvCxnSpPr>
            <a:cxnSpLocks/>
          </p:cNvCxnSpPr>
          <p:nvPr/>
        </p:nvCxnSpPr>
        <p:spPr>
          <a:xfrm flipV="1">
            <a:off x="12651199" y="1387848"/>
            <a:ext cx="515934" cy="124062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B83647-1EC6-ED97-3071-56814ADE28A5}"/>
              </a:ext>
            </a:extLst>
          </p:cNvPr>
          <p:cNvCxnSpPr>
            <a:cxnSpLocks/>
          </p:cNvCxnSpPr>
          <p:nvPr/>
        </p:nvCxnSpPr>
        <p:spPr>
          <a:xfrm>
            <a:off x="12651199" y="8214245"/>
            <a:ext cx="533925" cy="9975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reeform 20"/>
          <p:cNvSpPr/>
          <p:nvPr/>
        </p:nvSpPr>
        <p:spPr>
          <a:xfrm>
            <a:off x="15128163" y="-2586936"/>
            <a:ext cx="5956517" cy="59565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Now Bold"/>
                <a:ea typeface="Now Bold"/>
                <a:cs typeface="Now Bold"/>
                <a:sym typeface="Now Bold"/>
              </a:defRPr>
            </a:pPr>
            <a:endParaRPr/>
          </a:p>
        </p:txBody>
      </p:sp>
      <p:sp>
        <p:nvSpPr>
          <p:cNvPr id="301" name="CosFace: Large Margin Cosine Loss for Deep Face Recognition"/>
          <p:cNvSpPr txBox="1"/>
          <p:nvPr/>
        </p:nvSpPr>
        <p:spPr>
          <a:xfrm>
            <a:off x="2144340" y="2979059"/>
            <a:ext cx="387862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rPr lang="tr-TR" sz="3200" dirty="0" err="1"/>
              <a:t>Traditional</a:t>
            </a:r>
            <a:r>
              <a:rPr lang="tr-TR" sz="3200" dirty="0"/>
              <a:t> </a:t>
            </a:r>
            <a:r>
              <a:rPr lang="tr-TR" sz="3200" dirty="0" err="1"/>
              <a:t>approach</a:t>
            </a:r>
            <a:r>
              <a:rPr lang="tr-TR" sz="3200" dirty="0"/>
              <a:t>.</a:t>
            </a:r>
            <a:endParaRPr sz="3200" dirty="0"/>
          </a:p>
        </p:txBody>
      </p:sp>
      <p:sp>
        <p:nvSpPr>
          <p:cNvPr id="302" name="FedFR: Joint Optimization Federated Framework for Generic and Personalized Face Recognition"/>
          <p:cNvSpPr txBox="1"/>
          <p:nvPr/>
        </p:nvSpPr>
        <p:spPr>
          <a:xfrm>
            <a:off x="2161858" y="5084988"/>
            <a:ext cx="15566143" cy="5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130341" indent="-130341" defTabSz="355600">
              <a:lnSpc>
                <a:spcPct val="150000"/>
              </a:lnSpc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endParaRPr dirty="0"/>
          </a:p>
        </p:txBody>
      </p:sp>
      <p:sp>
        <p:nvSpPr>
          <p:cNvPr id="303" name="Self-Paced Curriculum Learning"/>
          <p:cNvSpPr txBox="1"/>
          <p:nvPr/>
        </p:nvSpPr>
        <p:spPr>
          <a:xfrm>
            <a:off x="2144340" y="4480924"/>
            <a:ext cx="11043085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endParaRPr dirty="0"/>
          </a:p>
        </p:txBody>
      </p:sp>
      <p:sp>
        <p:nvSpPr>
          <p:cNvPr id="304" name="A ConvNext for the 2020s"/>
          <p:cNvSpPr txBox="1"/>
          <p:nvPr/>
        </p:nvSpPr>
        <p:spPr>
          <a:xfrm>
            <a:off x="2161858" y="4385742"/>
            <a:ext cx="11043085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rPr lang="tr-TR" sz="3200" b="1" dirty="0"/>
              <a:t>70</a:t>
            </a:r>
            <a:r>
              <a:rPr lang="tr-TR" sz="3200" dirty="0"/>
              <a:t> </a:t>
            </a:r>
            <a:r>
              <a:rPr lang="tr-TR" sz="3200" dirty="0" err="1"/>
              <a:t>epoch</a:t>
            </a:r>
            <a:r>
              <a:rPr lang="tr-TR" sz="3200" dirty="0"/>
              <a:t> </a:t>
            </a:r>
            <a:r>
              <a:rPr lang="tr-TR" sz="3200" dirty="0" err="1"/>
              <a:t>with</a:t>
            </a:r>
            <a:r>
              <a:rPr lang="tr-TR" sz="3200" dirty="0"/>
              <a:t> </a:t>
            </a:r>
            <a:r>
              <a:rPr lang="tr-TR" sz="3200" dirty="0" err="1"/>
              <a:t>parameters</a:t>
            </a:r>
            <a:r>
              <a:rPr lang="tr-TR" sz="3200" dirty="0"/>
              <a:t>: </a:t>
            </a:r>
          </a:p>
          <a:p>
            <a:pPr marL="0" indent="0">
              <a:buNone/>
            </a:pPr>
            <a:r>
              <a:rPr lang="tr-TR" sz="3200" dirty="0"/>
              <a:t>                 Learning Rate = </a:t>
            </a:r>
            <a:r>
              <a:rPr lang="tr-TR" sz="3200" b="1" dirty="0"/>
              <a:t>0.001</a:t>
            </a:r>
            <a:r>
              <a:rPr lang="tr-TR" sz="3200" dirty="0"/>
              <a:t>,</a:t>
            </a:r>
          </a:p>
          <a:p>
            <a:pPr marL="0" indent="0">
              <a:buNone/>
            </a:pPr>
            <a:r>
              <a:rPr lang="tr-TR" sz="3200" dirty="0"/>
              <a:t>                 </a:t>
            </a:r>
            <a:r>
              <a:rPr lang="tr-TR" sz="3200" dirty="0" err="1"/>
              <a:t>Batch</a:t>
            </a:r>
            <a:r>
              <a:rPr lang="tr-TR" sz="3200" dirty="0"/>
              <a:t> size =</a:t>
            </a:r>
            <a:r>
              <a:rPr lang="tr-TR" sz="3200" b="1" dirty="0"/>
              <a:t> 64</a:t>
            </a:r>
            <a:r>
              <a:rPr lang="tr-TR" sz="3200" dirty="0"/>
              <a:t>, Momentum = </a:t>
            </a:r>
            <a:r>
              <a:rPr lang="tr-TR" sz="3200" b="1" dirty="0"/>
              <a:t>0.9</a:t>
            </a:r>
          </a:p>
        </p:txBody>
      </p:sp>
      <p:sp>
        <p:nvSpPr>
          <p:cNvPr id="305" name="TextBox 31"/>
          <p:cNvSpPr txBox="1"/>
          <p:nvPr/>
        </p:nvSpPr>
        <p:spPr>
          <a:xfrm>
            <a:off x="2087950" y="1074963"/>
            <a:ext cx="13040213" cy="1150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z="60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rPr lang="tr-TR" dirty="0"/>
              <a:t>SUPERVISED LEARNING SETUP</a:t>
            </a:r>
            <a:endParaRPr dirty="0"/>
          </a:p>
        </p:txBody>
      </p:sp>
      <p:sp>
        <p:nvSpPr>
          <p:cNvPr id="2" name="CosFace: Large Margin Cosine Loss for Deep Face Recognition">
            <a:extLst>
              <a:ext uri="{FF2B5EF4-FFF2-40B4-BE49-F238E27FC236}">
                <a16:creationId xmlns:a16="http://schemas.microsoft.com/office/drawing/2014/main" id="{6F39D501-107A-9DDE-7AF3-BD4AA42488B8}"/>
              </a:ext>
            </a:extLst>
          </p:cNvPr>
          <p:cNvSpPr txBox="1"/>
          <p:nvPr/>
        </p:nvSpPr>
        <p:spPr>
          <a:xfrm>
            <a:off x="2144340" y="3746832"/>
            <a:ext cx="734431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rPr lang="tr-TR" sz="3200" dirty="0" err="1"/>
              <a:t>Input</a:t>
            </a:r>
            <a:r>
              <a:rPr lang="tr-TR" sz="3200" dirty="0"/>
              <a:t> </a:t>
            </a:r>
            <a:r>
              <a:rPr lang="tr-TR" sz="3200" dirty="0" err="1"/>
              <a:t>shape</a:t>
            </a:r>
            <a:r>
              <a:rPr lang="tr-TR" sz="3200" dirty="0"/>
              <a:t> = </a:t>
            </a:r>
            <a:r>
              <a:rPr lang="tr-TR" sz="3200" b="1" dirty="0"/>
              <a:t>(32,32,3); </a:t>
            </a:r>
            <a:r>
              <a:rPr lang="tr-TR" sz="3200" dirty="0" err="1"/>
              <a:t>Output</a:t>
            </a:r>
            <a:r>
              <a:rPr lang="tr-TR" sz="3200" dirty="0"/>
              <a:t> </a:t>
            </a:r>
            <a:r>
              <a:rPr lang="tr-TR" sz="3200" dirty="0" err="1"/>
              <a:t>class</a:t>
            </a:r>
            <a:r>
              <a:rPr lang="tr-TR" sz="3200" dirty="0"/>
              <a:t>  = </a:t>
            </a:r>
            <a:r>
              <a:rPr lang="tr-TR" sz="3200" b="1" dirty="0"/>
              <a:t>10</a:t>
            </a:r>
            <a:endParaRPr sz="3200" b="1" dirty="0"/>
          </a:p>
        </p:txBody>
      </p:sp>
      <p:sp>
        <p:nvSpPr>
          <p:cNvPr id="5" name="CosFace: Large Margin Cosine Loss for Deep Face Recognition">
            <a:extLst>
              <a:ext uri="{FF2B5EF4-FFF2-40B4-BE49-F238E27FC236}">
                <a16:creationId xmlns:a16="http://schemas.microsoft.com/office/drawing/2014/main" id="{82F56C3F-A597-B5E3-2EC7-AB0BC6E10DCD}"/>
              </a:ext>
            </a:extLst>
          </p:cNvPr>
          <p:cNvSpPr txBox="1"/>
          <p:nvPr/>
        </p:nvSpPr>
        <p:spPr>
          <a:xfrm>
            <a:off x="2135123" y="6919657"/>
            <a:ext cx="5050417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rPr lang="tr-TR" sz="3200" dirty="0" err="1"/>
              <a:t>One</a:t>
            </a:r>
            <a:r>
              <a:rPr lang="tr-TR" sz="3200" dirty="0"/>
              <a:t>-hot </a:t>
            </a:r>
            <a:r>
              <a:rPr lang="tr-TR" sz="3200" dirty="0" err="1"/>
              <a:t>encoding</a:t>
            </a:r>
            <a:r>
              <a:rPr lang="tr-TR" sz="3200" dirty="0"/>
              <a:t> </a:t>
            </a:r>
            <a:r>
              <a:rPr lang="tr-TR" sz="3200" dirty="0" err="1"/>
              <a:t>for</a:t>
            </a:r>
            <a:r>
              <a:rPr lang="tr-TR" sz="3200" dirty="0"/>
              <a:t> </a:t>
            </a:r>
            <a:r>
              <a:rPr lang="tr-TR" sz="3200" dirty="0" err="1"/>
              <a:t>labels</a:t>
            </a:r>
            <a:r>
              <a:rPr lang="tr-TR" sz="3200" dirty="0"/>
              <a:t>.</a:t>
            </a:r>
            <a:endParaRPr sz="3200" dirty="0"/>
          </a:p>
        </p:txBody>
      </p:sp>
      <p:sp>
        <p:nvSpPr>
          <p:cNvPr id="6" name="CosFace: Large Margin Cosine Loss for Deep Face Recognition">
            <a:extLst>
              <a:ext uri="{FF2B5EF4-FFF2-40B4-BE49-F238E27FC236}">
                <a16:creationId xmlns:a16="http://schemas.microsoft.com/office/drawing/2014/main" id="{2862752D-1619-8F5F-766B-D055CA60AF2B}"/>
              </a:ext>
            </a:extLst>
          </p:cNvPr>
          <p:cNvSpPr txBox="1"/>
          <p:nvPr/>
        </p:nvSpPr>
        <p:spPr>
          <a:xfrm>
            <a:off x="2169715" y="6130863"/>
            <a:ext cx="551368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rPr lang="tr-TR" sz="3200" dirty="0"/>
              <a:t>SGD, </a:t>
            </a:r>
            <a:r>
              <a:rPr lang="tr-TR" sz="3200" dirty="0" err="1"/>
              <a:t>Categorical-Crossentropy</a:t>
            </a:r>
            <a:r>
              <a:rPr lang="tr-TR" sz="3200" dirty="0"/>
              <a:t>.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reeform 20"/>
          <p:cNvSpPr/>
          <p:nvPr/>
        </p:nvSpPr>
        <p:spPr>
          <a:xfrm>
            <a:off x="15128163" y="-2586936"/>
            <a:ext cx="5956517" cy="59565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Now Bold"/>
                <a:ea typeface="Now Bold"/>
                <a:cs typeface="Now Bold"/>
                <a:sym typeface="Now Bold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1" name="CosFace: Large Margin Cosine Loss for Deep Face Recognition"/>
          <p:cNvSpPr txBox="1"/>
          <p:nvPr/>
        </p:nvSpPr>
        <p:spPr>
          <a:xfrm>
            <a:off x="1754323" y="3723460"/>
            <a:ext cx="661334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We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reached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 </a:t>
            </a:r>
            <a:r>
              <a:rPr kumimoji="0" lang="tr-T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%84.53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overall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accuracy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.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2" name="FedFR: Joint Optimization Federated Framework for Generic and Personalized Face Recognition"/>
          <p:cNvSpPr txBox="1"/>
          <p:nvPr/>
        </p:nvSpPr>
        <p:spPr>
          <a:xfrm>
            <a:off x="2161858" y="5084988"/>
            <a:ext cx="15566143" cy="5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130341" indent="-130341" defTabSz="355600">
              <a:lnSpc>
                <a:spcPct val="150000"/>
              </a:lnSpc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3" name="Self-Paced Curriculum Learning"/>
          <p:cNvSpPr txBox="1"/>
          <p:nvPr/>
        </p:nvSpPr>
        <p:spPr>
          <a:xfrm>
            <a:off x="2144340" y="4480924"/>
            <a:ext cx="11043085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5" name="TextBox 31"/>
          <p:cNvSpPr txBox="1"/>
          <p:nvPr/>
        </p:nvSpPr>
        <p:spPr>
          <a:xfrm>
            <a:off x="2087950" y="1074963"/>
            <a:ext cx="13040213" cy="1150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z="60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rPr lang="tr-TR" dirty="0"/>
              <a:t>SUPERVISED LEARNING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4BD97-488D-EB04-171B-5EBE8E8EF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813" y="2225569"/>
            <a:ext cx="8824389" cy="6174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osFace: Large Margin Cosine Loss for Deep Face Recognition">
            <a:extLst>
              <a:ext uri="{FF2B5EF4-FFF2-40B4-BE49-F238E27FC236}">
                <a16:creationId xmlns:a16="http://schemas.microsoft.com/office/drawing/2014/main" id="{5E3A4F31-C1CA-AFFA-6994-7712B4F2E551}"/>
              </a:ext>
            </a:extLst>
          </p:cNvPr>
          <p:cNvSpPr txBox="1"/>
          <p:nvPr/>
        </p:nvSpPr>
        <p:spPr>
          <a:xfrm>
            <a:off x="1754323" y="4775072"/>
            <a:ext cx="7149289" cy="2062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Is there any anomaly present within this graph that warrants attention or analysis?</a:t>
            </a:r>
            <a:endParaRPr kumimoji="0" lang="tr-TR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  <a:p>
            <a:pPr marL="0" marR="0" lvl="0" indent="0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r>
              <a:rPr lang="tr-TR" sz="3200" dirty="0"/>
              <a:t>     </a:t>
            </a:r>
            <a:r>
              <a:rPr kumimoji="0" lang="tr-TR" sz="32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Hint: </a:t>
            </a:r>
            <a:r>
              <a:rPr kumimoji="0" lang="tr-TR" sz="320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Think</a:t>
            </a:r>
            <a:r>
              <a:rPr kumimoji="0" lang="tr-TR" sz="320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about</a:t>
            </a:r>
            <a:r>
              <a:rPr kumimoji="0" lang="tr-TR" sz="320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Droput</a:t>
            </a:r>
            <a:r>
              <a:rPr kumimoji="0" lang="tr-TR" sz="320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 </a:t>
            </a:r>
            <a:r>
              <a:rPr kumimoji="0" lang="tr-TR" sz="320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Layers</a:t>
            </a:r>
            <a:endParaRPr kumimoji="0" lang="tr-TR" sz="320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6300DF-5313-2533-36A7-92E88C32762E}"/>
              </a:ext>
            </a:extLst>
          </p:cNvPr>
          <p:cNvSpPr txBox="1"/>
          <p:nvPr/>
        </p:nvSpPr>
        <p:spPr>
          <a:xfrm>
            <a:off x="10373344" y="8402114"/>
            <a:ext cx="1054249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F2F2F2"/>
                </a:solidFill>
                <a:effectLst/>
                <a:latin typeface="Helvetica Neue"/>
              </a:rPr>
              <a:t>Figure </a:t>
            </a:r>
            <a:r>
              <a:rPr lang="tr-TR" b="1" i="1" dirty="0">
                <a:solidFill>
                  <a:srgbClr val="F2F2F2"/>
                </a:solidFill>
                <a:latin typeface="Helvetica Neue"/>
              </a:rPr>
              <a:t>1</a:t>
            </a:r>
            <a:r>
              <a:rPr lang="en-US" sz="1800" b="1" i="1" u="none" strike="noStrike" dirty="0">
                <a:solidFill>
                  <a:srgbClr val="F2F2F2"/>
                </a:solidFill>
                <a:effectLst/>
                <a:latin typeface="Helvetica Neue"/>
              </a:rPr>
              <a:t>. </a:t>
            </a:r>
            <a:r>
              <a:rPr lang="tr-TR" sz="1800" b="0" i="1" u="none" strike="noStrike" dirty="0" err="1">
                <a:solidFill>
                  <a:srgbClr val="F2F2F2"/>
                </a:solidFill>
                <a:effectLst/>
                <a:latin typeface="Helvetica Neue"/>
              </a:rPr>
              <a:t>Supervised</a:t>
            </a:r>
            <a:r>
              <a:rPr lang="tr-TR" sz="1800" b="0" i="1" u="none" strike="noStrike" dirty="0">
                <a:solidFill>
                  <a:srgbClr val="F2F2F2"/>
                </a:solidFill>
                <a:effectLst/>
                <a:latin typeface="Helvetica Neue"/>
              </a:rPr>
              <a:t> </a:t>
            </a:r>
            <a:r>
              <a:rPr lang="tr-TR" sz="1800" b="0" i="1" u="none" strike="noStrike" dirty="0" err="1">
                <a:solidFill>
                  <a:srgbClr val="F2F2F2"/>
                </a:solidFill>
                <a:effectLst/>
                <a:latin typeface="Helvetica Neue"/>
              </a:rPr>
              <a:t>learning</a:t>
            </a:r>
            <a:r>
              <a:rPr lang="tr-TR" sz="1800" b="0" i="1" u="none" strike="noStrike" dirty="0">
                <a:solidFill>
                  <a:srgbClr val="F2F2F2"/>
                </a:solidFill>
                <a:effectLst/>
                <a:latin typeface="Helvetica Neue"/>
              </a:rPr>
              <a:t> </a:t>
            </a:r>
            <a:r>
              <a:rPr lang="tr-TR" sz="1800" b="0" i="1" u="none" strike="noStrike" dirty="0" err="1">
                <a:solidFill>
                  <a:srgbClr val="F2F2F2"/>
                </a:solidFill>
                <a:effectLst/>
                <a:latin typeface="Helvetica Neue"/>
              </a:rPr>
              <a:t>loss</a:t>
            </a:r>
            <a:r>
              <a:rPr lang="tr-TR" sz="1800" b="0" i="1" u="none" strike="noStrike" dirty="0">
                <a:solidFill>
                  <a:srgbClr val="F2F2F2"/>
                </a:solidFill>
                <a:effectLst/>
                <a:latin typeface="Helvetica Neue"/>
              </a:rPr>
              <a:t> </a:t>
            </a:r>
            <a:r>
              <a:rPr lang="tr-TR" sz="1800" b="0" i="1" u="none" strike="noStrike" dirty="0" err="1">
                <a:solidFill>
                  <a:srgbClr val="F2F2F2"/>
                </a:solidFill>
                <a:effectLst/>
                <a:latin typeface="Helvetica Neue"/>
              </a:rPr>
              <a:t>and</a:t>
            </a:r>
            <a:r>
              <a:rPr lang="tr-TR" sz="1800" b="0" i="1" u="none" strike="noStrike" dirty="0">
                <a:solidFill>
                  <a:srgbClr val="F2F2F2"/>
                </a:solidFill>
                <a:effectLst/>
                <a:latin typeface="Helvetica Neue"/>
              </a:rPr>
              <a:t> </a:t>
            </a:r>
            <a:r>
              <a:rPr lang="tr-TR" sz="1800" b="0" i="1" u="none" strike="noStrike" dirty="0" err="1">
                <a:solidFill>
                  <a:srgbClr val="F2F2F2"/>
                </a:solidFill>
                <a:effectLst/>
                <a:latin typeface="Helvetica Neue"/>
              </a:rPr>
              <a:t>accuracy</a:t>
            </a:r>
            <a:r>
              <a:rPr lang="tr-TR" sz="1800" b="0" i="1" u="none" strike="noStrike" dirty="0">
                <a:solidFill>
                  <a:srgbClr val="F2F2F2"/>
                </a:solidFill>
                <a:effectLst/>
                <a:latin typeface="Helvetica Neue"/>
              </a:rPr>
              <a:t> </a:t>
            </a:r>
            <a:r>
              <a:rPr lang="tr-TR" sz="1800" b="0" i="1" u="none" strike="noStrike" dirty="0" err="1">
                <a:solidFill>
                  <a:srgbClr val="F2F2F2"/>
                </a:solidFill>
                <a:effectLst/>
                <a:latin typeface="Helvetica Neue"/>
              </a:rPr>
              <a:t>figures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21011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reeform 20"/>
          <p:cNvSpPr/>
          <p:nvPr/>
        </p:nvSpPr>
        <p:spPr>
          <a:xfrm>
            <a:off x="15128163" y="-2586936"/>
            <a:ext cx="5956517" cy="59565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Now Bold"/>
                <a:ea typeface="Now Bold"/>
                <a:cs typeface="Now Bold"/>
                <a:sym typeface="Now Bold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2" name="FedFR: Joint Optimization Federated Framework for Generic and Personalized Face Recognition"/>
          <p:cNvSpPr txBox="1"/>
          <p:nvPr/>
        </p:nvSpPr>
        <p:spPr>
          <a:xfrm>
            <a:off x="2161858" y="5084988"/>
            <a:ext cx="15566143" cy="5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130341" indent="-130341" defTabSz="355600">
              <a:lnSpc>
                <a:spcPct val="150000"/>
              </a:lnSpc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3" name="Self-Paced Curriculum Learning"/>
          <p:cNvSpPr txBox="1"/>
          <p:nvPr/>
        </p:nvSpPr>
        <p:spPr>
          <a:xfrm>
            <a:off x="2087950" y="2589828"/>
            <a:ext cx="15285650" cy="6775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5" name="TextBox 31"/>
          <p:cNvSpPr txBox="1"/>
          <p:nvPr/>
        </p:nvSpPr>
        <p:spPr>
          <a:xfrm>
            <a:off x="2087950" y="1074963"/>
            <a:ext cx="13040213" cy="1150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z="60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rPr lang="tr-TR" dirty="0"/>
              <a:t>SEMI-SUPERVISED LEARNING SETUP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D587C3-A076-315C-71E9-C2C1DB840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6904" y="2929955"/>
            <a:ext cx="6105525" cy="5915025"/>
          </a:xfrm>
          <a:prstGeom prst="rect">
            <a:avLst/>
          </a:prstGeom>
        </p:spPr>
      </p:pic>
      <p:sp>
        <p:nvSpPr>
          <p:cNvPr id="6" name="A ConvNext for the 2020s">
            <a:extLst>
              <a:ext uri="{FF2B5EF4-FFF2-40B4-BE49-F238E27FC236}">
                <a16:creationId xmlns:a16="http://schemas.microsoft.com/office/drawing/2014/main" id="{650596DC-4F26-3D55-411B-CA18A9EEBEB3}"/>
              </a:ext>
            </a:extLst>
          </p:cNvPr>
          <p:cNvSpPr txBox="1"/>
          <p:nvPr/>
        </p:nvSpPr>
        <p:spPr>
          <a:xfrm>
            <a:off x="2087950" y="2929955"/>
            <a:ext cx="11043085" cy="501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rPr lang="tr-TR" sz="3200" b="1" dirty="0"/>
              <a:t> </a:t>
            </a:r>
            <a:r>
              <a:rPr lang="tr-TR" sz="3200" dirty="0" err="1"/>
              <a:t>We</a:t>
            </a:r>
            <a:r>
              <a:rPr lang="tr-TR" sz="3200" dirty="0"/>
              <a:t> </a:t>
            </a:r>
            <a:r>
              <a:rPr lang="tr-TR" sz="3200" dirty="0" err="1"/>
              <a:t>firstly</a:t>
            </a:r>
            <a:r>
              <a:rPr lang="tr-TR" sz="3200" dirty="0"/>
              <a:t> </a:t>
            </a:r>
            <a:r>
              <a:rPr lang="tr-TR" sz="3200" dirty="0" err="1"/>
              <a:t>pretrain</a:t>
            </a:r>
            <a:r>
              <a:rPr lang="tr-TR" sz="3200" dirty="0"/>
              <a:t> a model </a:t>
            </a:r>
            <a:r>
              <a:rPr lang="tr-TR" sz="3200" dirty="0" err="1"/>
              <a:t>using</a:t>
            </a:r>
            <a:r>
              <a:rPr lang="tr-TR" sz="3200" dirty="0"/>
              <a:t> </a:t>
            </a:r>
            <a:r>
              <a:rPr lang="tr-TR" sz="3200" dirty="0" err="1"/>
              <a:t>only</a:t>
            </a:r>
            <a:r>
              <a:rPr lang="tr-TR" sz="3200" dirty="0"/>
              <a:t> </a:t>
            </a:r>
            <a:r>
              <a:rPr lang="tr-TR" sz="3200" dirty="0" err="1"/>
              <a:t>labeled</a:t>
            </a:r>
            <a:r>
              <a:rPr lang="tr-TR" sz="3200" dirty="0"/>
              <a:t> </a:t>
            </a:r>
            <a:r>
              <a:rPr lang="tr-TR" sz="3200" dirty="0" err="1"/>
              <a:t>dataset</a:t>
            </a:r>
            <a:r>
              <a:rPr lang="tr-TR" sz="3200" dirty="0"/>
              <a:t>. </a:t>
            </a:r>
          </a:p>
          <a:p>
            <a:endParaRPr lang="tr-TR" sz="3200" dirty="0"/>
          </a:p>
          <a:p>
            <a:r>
              <a:rPr lang="tr-TR" sz="3200" dirty="0"/>
              <a:t> </a:t>
            </a:r>
            <a:r>
              <a:rPr lang="tr-TR" sz="3200" dirty="0" err="1"/>
              <a:t>Then</a:t>
            </a:r>
            <a:r>
              <a:rPr lang="tr-TR" sz="3200" dirty="0"/>
              <a:t> </a:t>
            </a:r>
            <a:r>
              <a:rPr lang="tr-TR" sz="3200" dirty="0" err="1"/>
              <a:t>we</a:t>
            </a:r>
            <a:r>
              <a:rPr lang="tr-TR" sz="3200" dirty="0"/>
              <a:t> </a:t>
            </a:r>
            <a:r>
              <a:rPr lang="tr-TR" sz="3200" dirty="0" err="1"/>
              <a:t>used</a:t>
            </a:r>
            <a:r>
              <a:rPr lang="tr-TR" sz="3200" dirty="0"/>
              <a:t> </a:t>
            </a:r>
            <a:r>
              <a:rPr lang="tr-TR" sz="3200" dirty="0" err="1"/>
              <a:t>pretrained</a:t>
            </a:r>
            <a:r>
              <a:rPr lang="tr-TR" sz="3200" dirty="0"/>
              <a:t> model in semi-</a:t>
            </a:r>
            <a:r>
              <a:rPr lang="tr-TR" sz="3200" dirty="0" err="1"/>
              <a:t>supervised</a:t>
            </a:r>
            <a:r>
              <a:rPr lang="tr-TR" sz="3200" dirty="0"/>
              <a:t> </a:t>
            </a:r>
            <a:r>
              <a:rPr lang="tr-TR" sz="3200" dirty="0" err="1"/>
              <a:t>learning</a:t>
            </a:r>
            <a:r>
              <a:rPr lang="tr-TR" sz="3200" dirty="0"/>
              <a:t> </a:t>
            </a:r>
            <a:r>
              <a:rPr lang="tr-TR" sz="3200" dirty="0" err="1"/>
              <a:t>process</a:t>
            </a:r>
            <a:r>
              <a:rPr lang="tr-TR" sz="3200" dirty="0"/>
              <a:t>.</a:t>
            </a:r>
          </a:p>
          <a:p>
            <a:pPr marL="0" indent="0">
              <a:buNone/>
            </a:pPr>
            <a:r>
              <a:rPr lang="tr-TR" sz="3200" dirty="0"/>
              <a:t> </a:t>
            </a:r>
            <a:endParaRPr lang="tr-TR" sz="3200" b="1" dirty="0"/>
          </a:p>
          <a:p>
            <a:r>
              <a:rPr lang="tr-TR" sz="3200" b="1" dirty="0"/>
              <a:t> 70</a:t>
            </a:r>
            <a:r>
              <a:rPr lang="tr-TR" sz="3200" dirty="0"/>
              <a:t> </a:t>
            </a:r>
            <a:r>
              <a:rPr lang="tr-TR" sz="3200" dirty="0" err="1"/>
              <a:t>epoch</a:t>
            </a:r>
            <a:r>
              <a:rPr lang="tr-TR" sz="3200" dirty="0"/>
              <a:t> </a:t>
            </a:r>
            <a:r>
              <a:rPr lang="tr-TR" sz="3200" dirty="0" err="1"/>
              <a:t>with</a:t>
            </a:r>
            <a:r>
              <a:rPr lang="tr-TR" sz="3200" dirty="0"/>
              <a:t> </a:t>
            </a:r>
            <a:r>
              <a:rPr lang="tr-TR" sz="3200" dirty="0" err="1"/>
              <a:t>parameters</a:t>
            </a:r>
            <a:r>
              <a:rPr lang="tr-TR" sz="3200" dirty="0"/>
              <a:t>: </a:t>
            </a:r>
          </a:p>
          <a:p>
            <a:pPr marL="0" indent="0">
              <a:buNone/>
            </a:pPr>
            <a:r>
              <a:rPr lang="tr-TR" sz="3200" dirty="0"/>
              <a:t>                 Learning Rate = </a:t>
            </a:r>
            <a:r>
              <a:rPr lang="tr-TR" sz="3200" b="1" dirty="0"/>
              <a:t>0.001</a:t>
            </a:r>
            <a:r>
              <a:rPr lang="tr-TR" sz="3200" dirty="0"/>
              <a:t>,</a:t>
            </a:r>
          </a:p>
          <a:p>
            <a:pPr marL="0" indent="0">
              <a:buNone/>
            </a:pPr>
            <a:r>
              <a:rPr lang="tr-TR" sz="3200" dirty="0"/>
              <a:t>                 </a:t>
            </a:r>
            <a:r>
              <a:rPr lang="tr-TR" sz="3200" dirty="0" err="1"/>
              <a:t>Batch</a:t>
            </a:r>
            <a:r>
              <a:rPr lang="tr-TR" sz="3200" dirty="0"/>
              <a:t> size =</a:t>
            </a:r>
            <a:r>
              <a:rPr lang="tr-TR" sz="3200" b="1" dirty="0"/>
              <a:t> 64</a:t>
            </a:r>
            <a:r>
              <a:rPr lang="tr-TR" sz="3200" dirty="0"/>
              <a:t>, Momentum = </a:t>
            </a:r>
            <a:r>
              <a:rPr lang="tr-TR" sz="3200" b="1" dirty="0"/>
              <a:t>0.9</a:t>
            </a:r>
          </a:p>
          <a:p>
            <a:pPr marL="0" indent="0">
              <a:buNone/>
            </a:pPr>
            <a:endParaRPr lang="tr-TR" sz="3200" b="1" dirty="0"/>
          </a:p>
          <a:p>
            <a:r>
              <a:rPr lang="tr-TR" sz="3200" dirty="0" err="1"/>
              <a:t>Confidence</a:t>
            </a:r>
            <a:r>
              <a:rPr lang="tr-TR" sz="3200" dirty="0"/>
              <a:t> </a:t>
            </a:r>
            <a:r>
              <a:rPr lang="tr-TR" sz="3200" dirty="0" err="1"/>
              <a:t>Threshold</a:t>
            </a:r>
            <a:r>
              <a:rPr lang="tr-TR" sz="3200" dirty="0"/>
              <a:t> = 0.8</a:t>
            </a:r>
          </a:p>
        </p:txBody>
      </p:sp>
    </p:spTree>
    <p:extLst>
      <p:ext uri="{BB962C8B-B14F-4D97-AF65-F5344CB8AC3E}">
        <p14:creationId xmlns:p14="http://schemas.microsoft.com/office/powerpoint/2010/main" val="4117625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reeform 20"/>
          <p:cNvSpPr/>
          <p:nvPr/>
        </p:nvSpPr>
        <p:spPr>
          <a:xfrm>
            <a:off x="15128163" y="-2586936"/>
            <a:ext cx="5956517" cy="59565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Now Bold"/>
                <a:ea typeface="Now Bold"/>
                <a:cs typeface="Now Bold"/>
                <a:sym typeface="Now Bold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2" name="FedFR: Joint Optimization Federated Framework for Generic and Personalized Face Recognition"/>
          <p:cNvSpPr txBox="1"/>
          <p:nvPr/>
        </p:nvSpPr>
        <p:spPr>
          <a:xfrm>
            <a:off x="2161858" y="5084988"/>
            <a:ext cx="15566143" cy="5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130341" indent="-130341" defTabSz="355600">
              <a:lnSpc>
                <a:spcPct val="150000"/>
              </a:lnSpc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3" name="Self-Paced Curriculum Learning"/>
          <p:cNvSpPr txBox="1"/>
          <p:nvPr/>
        </p:nvSpPr>
        <p:spPr>
          <a:xfrm>
            <a:off x="2144340" y="4480924"/>
            <a:ext cx="11043085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5" name="TextBox 31"/>
          <p:cNvSpPr txBox="1"/>
          <p:nvPr/>
        </p:nvSpPr>
        <p:spPr>
          <a:xfrm>
            <a:off x="2087950" y="1074963"/>
            <a:ext cx="13040213" cy="1150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z="60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SEMI-SUPERVISED LEARNING RESULT</a:t>
            </a:r>
          </a:p>
        </p:txBody>
      </p:sp>
      <p:sp>
        <p:nvSpPr>
          <p:cNvPr id="2" name="A ConvNext for the 2020s">
            <a:extLst>
              <a:ext uri="{FF2B5EF4-FFF2-40B4-BE49-F238E27FC236}">
                <a16:creationId xmlns:a16="http://schemas.microsoft.com/office/drawing/2014/main" id="{C057772C-0525-BE11-7FB3-3054DDCD5680}"/>
              </a:ext>
            </a:extLst>
          </p:cNvPr>
          <p:cNvSpPr txBox="1"/>
          <p:nvPr/>
        </p:nvSpPr>
        <p:spPr>
          <a:xfrm>
            <a:off x="2087950" y="2758432"/>
            <a:ext cx="13810811" cy="353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rPr lang="tr-TR" sz="3200" b="1" dirty="0"/>
              <a:t> </a:t>
            </a:r>
            <a:r>
              <a:rPr lang="tr-TR" sz="3200" dirty="0" err="1"/>
              <a:t>Pretrained</a:t>
            </a:r>
            <a:r>
              <a:rPr lang="tr-TR" sz="3200" dirty="0"/>
              <a:t> model </a:t>
            </a:r>
            <a:r>
              <a:rPr lang="tr-TR" sz="3200" dirty="0" err="1"/>
              <a:t>achieved</a:t>
            </a:r>
            <a:r>
              <a:rPr lang="tr-TR" sz="3200" dirty="0"/>
              <a:t> </a:t>
            </a:r>
            <a:r>
              <a:rPr lang="tr-TR" sz="3200" b="1" dirty="0"/>
              <a:t>81.40%</a:t>
            </a:r>
            <a:r>
              <a:rPr lang="tr-TR" sz="3200" dirty="0"/>
              <a:t> </a:t>
            </a:r>
            <a:r>
              <a:rPr lang="tr-TR" sz="3200" dirty="0" err="1"/>
              <a:t>accuracy</a:t>
            </a:r>
            <a:r>
              <a:rPr lang="tr-TR" sz="3200" dirty="0"/>
              <a:t>.</a:t>
            </a:r>
          </a:p>
          <a:p>
            <a:endParaRPr lang="tr-TR" sz="3200" dirty="0"/>
          </a:p>
          <a:p>
            <a:r>
              <a:rPr lang="tr-TR" sz="3200" dirty="0"/>
              <a:t> </a:t>
            </a:r>
            <a:r>
              <a:rPr lang="tr-TR" sz="3200" dirty="0" err="1"/>
              <a:t>This</a:t>
            </a:r>
            <a:r>
              <a:rPr lang="tr-TR" sz="3200" dirty="0"/>
              <a:t> </a:t>
            </a:r>
            <a:r>
              <a:rPr lang="tr-TR" sz="3200" dirty="0" err="1"/>
              <a:t>accuracys</a:t>
            </a:r>
            <a:r>
              <a:rPr lang="tr-TR" sz="3200" dirty="0"/>
              <a:t> </a:t>
            </a:r>
            <a:r>
              <a:rPr lang="tr-TR" sz="3200" dirty="0" err="1"/>
              <a:t>increased</a:t>
            </a:r>
            <a:r>
              <a:rPr lang="tr-TR" sz="3200" dirty="0"/>
              <a:t> </a:t>
            </a:r>
            <a:r>
              <a:rPr lang="tr-TR" sz="3200" dirty="0" err="1"/>
              <a:t>to</a:t>
            </a:r>
            <a:r>
              <a:rPr lang="tr-TR" sz="3200" dirty="0"/>
              <a:t> </a:t>
            </a:r>
            <a:r>
              <a:rPr lang="tr-TR" sz="3200" b="1" dirty="0"/>
              <a:t>84.12% </a:t>
            </a:r>
            <a:r>
              <a:rPr lang="tr-TR" sz="3200" dirty="0" err="1"/>
              <a:t>by</a:t>
            </a:r>
            <a:r>
              <a:rPr lang="tr-TR" sz="3200" dirty="0"/>
              <a:t> </a:t>
            </a:r>
            <a:r>
              <a:rPr lang="tr-TR" sz="3200" dirty="0" err="1"/>
              <a:t>involving</a:t>
            </a:r>
            <a:r>
              <a:rPr lang="tr-TR" sz="3200" dirty="0"/>
              <a:t> </a:t>
            </a:r>
            <a:r>
              <a:rPr lang="tr-TR" sz="3200" dirty="0" err="1"/>
              <a:t>unlabeled</a:t>
            </a:r>
            <a:r>
              <a:rPr lang="tr-TR" sz="3200" dirty="0"/>
              <a:t> data </a:t>
            </a:r>
            <a:r>
              <a:rPr lang="tr-TR" sz="3200" dirty="0" err="1"/>
              <a:t>using</a:t>
            </a:r>
            <a:r>
              <a:rPr lang="tr-TR" sz="3200" dirty="0"/>
              <a:t> </a:t>
            </a:r>
            <a:r>
              <a:rPr lang="tr-TR" sz="3200" dirty="0" err="1"/>
              <a:t>pseudo-labeling</a:t>
            </a:r>
            <a:r>
              <a:rPr lang="tr-TR" sz="3200" dirty="0"/>
              <a:t> </a:t>
            </a:r>
            <a:r>
              <a:rPr lang="tr-TR" sz="3200" dirty="0" err="1"/>
              <a:t>technique</a:t>
            </a:r>
            <a:r>
              <a:rPr lang="tr-TR" sz="3200" dirty="0"/>
              <a:t>.</a:t>
            </a:r>
          </a:p>
          <a:p>
            <a:endParaRPr lang="tr-TR" sz="3200" b="1" dirty="0"/>
          </a:p>
          <a:p>
            <a:r>
              <a:rPr lang="tr-TR" sz="3200" b="1" dirty="0"/>
              <a:t> </a:t>
            </a:r>
            <a:r>
              <a:rPr lang="tr-TR" sz="3200" dirty="0" err="1"/>
              <a:t>Pseudo-labeling</a:t>
            </a:r>
            <a:r>
              <a:rPr lang="tr-TR" sz="3200" dirty="0"/>
              <a:t> </a:t>
            </a:r>
            <a:r>
              <a:rPr lang="tr-TR" sz="3200" dirty="0" err="1"/>
              <a:t>technique</a:t>
            </a:r>
            <a:r>
              <a:rPr lang="tr-TR" sz="3200" dirty="0"/>
              <a:t> is </a:t>
            </a:r>
            <a:r>
              <a:rPr lang="tr-TR" sz="3200" dirty="0" err="1"/>
              <a:t>effective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can be </a:t>
            </a:r>
            <a:r>
              <a:rPr lang="tr-TR" sz="3200" dirty="0" err="1"/>
              <a:t>utilized</a:t>
            </a:r>
            <a:r>
              <a:rPr lang="tr-TR" sz="3200" dirty="0"/>
              <a:t> </a:t>
            </a:r>
            <a:r>
              <a:rPr lang="tr-TR" sz="3200" dirty="0" err="1"/>
              <a:t>to</a:t>
            </a:r>
            <a:r>
              <a:rPr lang="tr-TR" sz="3200" dirty="0"/>
              <a:t> </a:t>
            </a:r>
            <a:r>
              <a:rPr lang="tr-TR" sz="3200" dirty="0" err="1"/>
              <a:t>increase</a:t>
            </a:r>
            <a:r>
              <a:rPr lang="tr-TR" sz="3200" dirty="0"/>
              <a:t> </a:t>
            </a:r>
            <a:r>
              <a:rPr lang="tr-TR" sz="3200" dirty="0" err="1"/>
              <a:t>model’s</a:t>
            </a:r>
            <a:r>
              <a:rPr lang="tr-TR" sz="3200" dirty="0"/>
              <a:t> </a:t>
            </a:r>
            <a:r>
              <a:rPr lang="tr-TR" sz="3200" dirty="0" err="1"/>
              <a:t>performance</a:t>
            </a:r>
            <a:r>
              <a:rPr lang="tr-TR" sz="3200" dirty="0"/>
              <a:t>.</a:t>
            </a:r>
            <a:endParaRPr lang="tr-TR" sz="3200" b="1" dirty="0"/>
          </a:p>
        </p:txBody>
      </p:sp>
    </p:spTree>
    <p:extLst>
      <p:ext uri="{BB962C8B-B14F-4D97-AF65-F5344CB8AC3E}">
        <p14:creationId xmlns:p14="http://schemas.microsoft.com/office/powerpoint/2010/main" val="31509015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reeform 20"/>
          <p:cNvSpPr/>
          <p:nvPr/>
        </p:nvSpPr>
        <p:spPr>
          <a:xfrm>
            <a:off x="15128163" y="-2586936"/>
            <a:ext cx="5956517" cy="59565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Now Bold"/>
                <a:ea typeface="Now Bold"/>
                <a:cs typeface="Now Bold"/>
                <a:sym typeface="Now Bold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2" name="FedFR: Joint Optimization Federated Framework for Generic and Personalized Face Recognition"/>
          <p:cNvSpPr txBox="1"/>
          <p:nvPr/>
        </p:nvSpPr>
        <p:spPr>
          <a:xfrm>
            <a:off x="2161858" y="5084988"/>
            <a:ext cx="15566143" cy="5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130341" indent="-130341" defTabSz="355600">
              <a:lnSpc>
                <a:spcPct val="150000"/>
              </a:lnSpc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3" name="Self-Paced Curriculum Learning"/>
          <p:cNvSpPr txBox="1"/>
          <p:nvPr/>
        </p:nvSpPr>
        <p:spPr>
          <a:xfrm>
            <a:off x="2144340" y="4480924"/>
            <a:ext cx="11043085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130341" indent="-130341" defTabSz="355600">
              <a:buSzPct val="100000"/>
              <a:buChar char="•"/>
              <a:defRPr sz="21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sym typeface="Now Bold"/>
            </a:endParaRPr>
          </a:p>
        </p:txBody>
      </p:sp>
      <p:sp>
        <p:nvSpPr>
          <p:cNvPr id="305" name="TextBox 31"/>
          <p:cNvSpPr txBox="1"/>
          <p:nvPr/>
        </p:nvSpPr>
        <p:spPr>
          <a:xfrm>
            <a:off x="2087950" y="807689"/>
            <a:ext cx="13040213" cy="1150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z="600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sym typeface="Now Bold"/>
              </a:rPr>
              <a:t>FEDERATED LEARNING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34547-8415-0014-3D2C-3963F0E5FADB}"/>
              </a:ext>
            </a:extLst>
          </p:cNvPr>
          <p:cNvSpPr txBox="1"/>
          <p:nvPr/>
        </p:nvSpPr>
        <p:spPr>
          <a:xfrm>
            <a:off x="1815530" y="3315273"/>
            <a:ext cx="6999660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130341" marR="0" lvl="0" indent="-130341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cs typeface="Helvetica"/>
                <a:sym typeface="Now Bold"/>
              </a:rPr>
              <a:t>What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cs typeface="Helvetica"/>
                <a:sym typeface="Now Bold"/>
              </a:rPr>
              <a:t> is </a:t>
            </a:r>
            <a:r>
              <a:rPr kumimoji="0" lang="tr-T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cs typeface="Helvetica"/>
                <a:sym typeface="Now Bold"/>
              </a:rPr>
              <a:t>Federated</a:t>
            </a: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cs typeface="Helvetica"/>
                <a:sym typeface="Now Bold"/>
              </a:rPr>
              <a:t> Learning ? </a:t>
            </a:r>
          </a:p>
          <a:p>
            <a:pPr marL="0" marR="0" lvl="0" indent="0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w Bold"/>
                <a:cs typeface="Helvetica"/>
                <a:sym typeface="Now Bold"/>
              </a:rPr>
              <a:t>   </a:t>
            </a:r>
          </a:p>
          <a:p>
            <a:pPr marL="0" marR="0" lvl="1" indent="0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tr-TR" sz="3200" i="1" dirty="0">
                <a:solidFill>
                  <a:srgbClr val="F2F2F2"/>
                </a:solidFill>
                <a:latin typeface="Helvetica Neue"/>
              </a:rPr>
              <a:t>A </a:t>
            </a:r>
            <a:r>
              <a:rPr lang="en-US" sz="3200" b="0" i="1" u="none" strike="noStrike" dirty="0">
                <a:solidFill>
                  <a:srgbClr val="F2F2F2"/>
                </a:solidFill>
                <a:effectLst/>
                <a:latin typeface="Helvetica Neue"/>
              </a:rPr>
              <a:t>decentralized </a:t>
            </a:r>
            <a:r>
              <a:rPr lang="tr-TR" sz="3200" b="0" i="1" u="none" strike="noStrike" dirty="0" err="1">
                <a:solidFill>
                  <a:srgbClr val="F2F2F2"/>
                </a:solidFill>
                <a:effectLst/>
                <a:latin typeface="Helvetica Neue"/>
              </a:rPr>
              <a:t>machine</a:t>
            </a:r>
            <a:r>
              <a:rPr lang="tr-TR" sz="3200" b="0" i="1" u="none" strike="noStrike" dirty="0">
                <a:solidFill>
                  <a:srgbClr val="F2F2F2"/>
                </a:solidFill>
                <a:effectLst/>
                <a:latin typeface="Helvetica Neue"/>
              </a:rPr>
              <a:t> </a:t>
            </a:r>
            <a:r>
              <a:rPr lang="tr-TR" sz="3200" b="0" i="1" u="none" strike="noStrike" dirty="0" err="1">
                <a:solidFill>
                  <a:srgbClr val="F2F2F2"/>
                </a:solidFill>
                <a:effectLst/>
                <a:latin typeface="Helvetica Neue"/>
              </a:rPr>
              <a:t>learning</a:t>
            </a:r>
            <a:r>
              <a:rPr lang="tr-TR" sz="3200" b="0" i="1" u="none" strike="noStrike" dirty="0">
                <a:solidFill>
                  <a:srgbClr val="F2F2F2"/>
                </a:solidFill>
                <a:effectLst/>
                <a:latin typeface="Helvetica Neue"/>
              </a:rPr>
              <a:t> </a:t>
            </a:r>
            <a:r>
              <a:rPr lang="en-US" sz="3200" b="0" i="1" u="none" strike="noStrike" dirty="0">
                <a:solidFill>
                  <a:srgbClr val="F2F2F2"/>
                </a:solidFill>
                <a:effectLst/>
                <a:latin typeface="Helvetica Neue"/>
              </a:rPr>
              <a:t>method where multiple devices collaborate to improve a shared model without exchanging raw data</a:t>
            </a:r>
            <a:endParaRPr kumimoji="0" lang="tr-TR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cs typeface="Helvetica"/>
              <a:sym typeface="Now Bold"/>
            </a:endParaRPr>
          </a:p>
          <a:p>
            <a:pPr marL="0" marR="0" lvl="1" indent="0" algn="l" defTabSz="355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w Bold"/>
              <a:cs typeface="Helvetica"/>
              <a:sym typeface="Now Bo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F0DB7-34F6-031D-0291-3B324B0B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208" y="-20872056"/>
            <a:ext cx="2245791" cy="4253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Helvetica"/>
                <a:sym typeface="Helvetica"/>
              </a:rPr>
              <a:t>  </a:t>
            </a:r>
            <a:r>
              <a:rPr kumimoji="0" lang="en-US" altLang="en-US" sz="63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Helvetica"/>
                <a:sym typeface="Helvetica"/>
              </a:rPr>
              <a:t>    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Helvetica"/>
                <a:sym typeface="Helvetica"/>
              </a:rPr>
            </a:b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Helvetica"/>
                <a:sym typeface="Helvetica"/>
              </a:rPr>
            </a:b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Helvetica"/>
              <a:sym typeface="Helvetic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Helvetica Neue"/>
                <a:cs typeface="Helvetica"/>
                <a:sym typeface="Helvetica"/>
              </a:rPr>
              <a:t>Figure 1.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Helvetica Neue"/>
                <a:cs typeface="Helvetica"/>
                <a:sym typeface="Helvetica"/>
              </a:rPr>
              <a:t>Illustrates Federated Learning, a decentralized model training method where multiple devices collaborate to improve a shared model without exchanging raw data. [4]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Helvetica"/>
                <a:sym typeface="Helvetica"/>
              </a:rPr>
            </a:b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Helvetica"/>
              <a:sym typeface="Helvetica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5DC42AB-E662-9F1B-F022-F1B96C772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076" y="2072213"/>
            <a:ext cx="3995199" cy="4929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101D01-2E01-01F5-58FC-0F4DA79685CE}"/>
              </a:ext>
            </a:extLst>
          </p:cNvPr>
          <p:cNvSpPr txBox="1"/>
          <p:nvPr/>
        </p:nvSpPr>
        <p:spPr>
          <a:xfrm>
            <a:off x="2064366" y="8671213"/>
            <a:ext cx="10542494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Arial" panose="020B0604020202020204" pitchFamily="34" charset="0"/>
                <a:cs typeface="Helvetica"/>
                <a:sym typeface="Helvetica"/>
              </a:rPr>
              <a:t>[</a:t>
            </a: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Arial" panose="020B0604020202020204" pitchFamily="34" charset="0"/>
                <a:cs typeface="Helvetica"/>
                <a:sym typeface="Helvetica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Arial" panose="020B0604020202020204" pitchFamily="34" charset="0"/>
                <a:cs typeface="Helvetica"/>
                <a:sym typeface="Helvetica"/>
              </a:rPr>
              <a:t>] S. Abdulrahman, A. Mourad, H. Tout, C.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Arial" panose="020B0604020202020204" pitchFamily="34" charset="0"/>
                <a:cs typeface="Helvetica"/>
                <a:sym typeface="Helvetica"/>
              </a:rPr>
              <a:t>Talhi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Arial" panose="020B0604020202020204" pitchFamily="34" charset="0"/>
                <a:cs typeface="Helvetica"/>
                <a:sym typeface="Helvetica"/>
              </a:rPr>
              <a:t> “A Survey on Federated Learning: The Journey From Centralized to Distributed On-Site Learning and Beyond“.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4D5999-78E6-3574-79C7-ED33ACEAF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642" y="2072213"/>
            <a:ext cx="4032872" cy="4929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41726A-4EB4-E9E9-387D-B4AEC19E402F}"/>
              </a:ext>
            </a:extLst>
          </p:cNvPr>
          <p:cNvSpPr txBox="1"/>
          <p:nvPr/>
        </p:nvSpPr>
        <p:spPr>
          <a:xfrm>
            <a:off x="9036513" y="7046645"/>
            <a:ext cx="384585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F2F2F2"/>
                </a:solidFill>
                <a:effectLst/>
                <a:latin typeface="Helvetica Neue"/>
              </a:rPr>
              <a:t>Figure </a:t>
            </a:r>
            <a:r>
              <a:rPr lang="tr-TR" sz="1800" b="1" i="1" u="none" strike="noStrike" dirty="0">
                <a:solidFill>
                  <a:srgbClr val="F2F2F2"/>
                </a:solidFill>
                <a:effectLst/>
                <a:latin typeface="Helvetica Neue"/>
              </a:rPr>
              <a:t>2</a:t>
            </a:r>
            <a:r>
              <a:rPr lang="en-US" sz="1800" b="1" i="1" u="none" strike="noStrike" dirty="0">
                <a:solidFill>
                  <a:srgbClr val="F2F2F2"/>
                </a:solidFill>
                <a:effectLst/>
                <a:latin typeface="Helvetica Neue"/>
              </a:rPr>
              <a:t>. </a:t>
            </a:r>
            <a:r>
              <a:rPr lang="en-US" sz="1800" b="0" i="1" u="none" strike="noStrike" dirty="0">
                <a:solidFill>
                  <a:srgbClr val="F2F2F2"/>
                </a:solidFill>
                <a:effectLst/>
                <a:latin typeface="Helvetica Neue"/>
              </a:rPr>
              <a:t>Illustrates </a:t>
            </a:r>
            <a:r>
              <a:rPr lang="tr-TR" i="1" dirty="0" err="1">
                <a:solidFill>
                  <a:srgbClr val="F2F2F2"/>
                </a:solidFill>
                <a:latin typeface="Helvetica Neue"/>
              </a:rPr>
              <a:t>tradinitonal</a:t>
            </a:r>
            <a:r>
              <a:rPr lang="tr-TR" i="1" dirty="0">
                <a:solidFill>
                  <a:srgbClr val="F2F2F2"/>
                </a:solidFill>
                <a:latin typeface="Helvetica Neue"/>
              </a:rPr>
              <a:t> </a:t>
            </a:r>
            <a:r>
              <a:rPr lang="tr-TR" i="1" dirty="0" err="1">
                <a:solidFill>
                  <a:srgbClr val="F2F2F2"/>
                </a:solidFill>
                <a:latin typeface="Helvetica Neue"/>
              </a:rPr>
              <a:t>centralized</a:t>
            </a:r>
            <a:r>
              <a:rPr lang="tr-TR" i="1" dirty="0">
                <a:solidFill>
                  <a:srgbClr val="F2F2F2"/>
                </a:solidFill>
                <a:latin typeface="Helvetica Neue"/>
              </a:rPr>
              <a:t> </a:t>
            </a:r>
            <a:r>
              <a:rPr lang="tr-TR" i="1" dirty="0" err="1">
                <a:solidFill>
                  <a:srgbClr val="F2F2F2"/>
                </a:solidFill>
                <a:latin typeface="Helvetica Neue"/>
              </a:rPr>
              <a:t>learning</a:t>
            </a:r>
            <a:r>
              <a:rPr lang="tr-TR" i="1" dirty="0">
                <a:solidFill>
                  <a:srgbClr val="F2F2F2"/>
                </a:solidFill>
                <a:latin typeface="Helvetica Neue"/>
              </a:rPr>
              <a:t>.</a:t>
            </a:r>
            <a:r>
              <a:rPr lang="en-US" sz="1800" b="0" i="1" u="none" strike="noStrike" dirty="0">
                <a:solidFill>
                  <a:srgbClr val="F2F2F2"/>
                </a:solidFill>
                <a:effectLst/>
                <a:latin typeface="Helvetica Neue"/>
              </a:rPr>
              <a:t>[</a:t>
            </a:r>
            <a:r>
              <a:rPr lang="tr-TR" sz="1800" b="0" i="1" u="none" strike="noStrike" dirty="0">
                <a:solidFill>
                  <a:srgbClr val="F2F2F2"/>
                </a:solidFill>
                <a:effectLst/>
                <a:latin typeface="Helvetica Neue"/>
              </a:rPr>
              <a:t>1</a:t>
            </a:r>
            <a:r>
              <a:rPr lang="en-US" sz="1800" b="0" i="1" u="none" strike="noStrike" dirty="0">
                <a:solidFill>
                  <a:srgbClr val="F2F2F2"/>
                </a:solidFill>
                <a:effectLst/>
                <a:latin typeface="Helvetica Neue"/>
              </a:rPr>
              <a:t>]</a:t>
            </a:r>
            <a:endParaRPr lang="en-US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2A08B-4D74-7D79-A733-D12CB0575BAF}"/>
              </a:ext>
            </a:extLst>
          </p:cNvPr>
          <p:cNvSpPr txBox="1"/>
          <p:nvPr/>
        </p:nvSpPr>
        <p:spPr>
          <a:xfrm>
            <a:off x="13440076" y="7021539"/>
            <a:ext cx="4370035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F2F2F2"/>
                </a:solidFill>
                <a:effectLst/>
                <a:latin typeface="Helvetica Neue"/>
              </a:rPr>
              <a:t>Figure </a:t>
            </a:r>
            <a:r>
              <a:rPr lang="tr-TR" b="1" i="1" dirty="0">
                <a:solidFill>
                  <a:srgbClr val="F2F2F2"/>
                </a:solidFill>
                <a:latin typeface="Helvetica Neue"/>
              </a:rPr>
              <a:t>3</a:t>
            </a:r>
            <a:r>
              <a:rPr lang="en-US" sz="1800" b="1" i="1" u="none" strike="noStrike" dirty="0">
                <a:solidFill>
                  <a:srgbClr val="F2F2F2"/>
                </a:solidFill>
                <a:effectLst/>
                <a:latin typeface="Helvetica Neue"/>
              </a:rPr>
              <a:t>. </a:t>
            </a:r>
            <a:r>
              <a:rPr lang="en-US" sz="1800" b="0" i="1" u="none" strike="noStrike" dirty="0">
                <a:solidFill>
                  <a:srgbClr val="F2F2F2"/>
                </a:solidFill>
                <a:effectLst/>
                <a:latin typeface="Helvetica Neue"/>
              </a:rPr>
              <a:t>Illustrates Federated Learning, a decentralized model training method where multiple devices collaborate to improve a shared model without exchanging raw data. [</a:t>
            </a:r>
            <a:r>
              <a:rPr lang="tr-TR" sz="1800" b="0" i="1" u="none" strike="noStrike" dirty="0">
                <a:solidFill>
                  <a:srgbClr val="F2F2F2"/>
                </a:solidFill>
                <a:effectLst/>
                <a:latin typeface="Helvetica Neue"/>
              </a:rPr>
              <a:t>1</a:t>
            </a:r>
            <a:r>
              <a:rPr lang="en-US" sz="1800" b="0" i="1" u="none" strike="noStrike" dirty="0">
                <a:solidFill>
                  <a:srgbClr val="F2F2F2"/>
                </a:solidFill>
                <a:effectLst/>
                <a:latin typeface="Helvetica Neue"/>
              </a:rPr>
              <a:t>]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14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619</Words>
  <Application>Microsoft Office PowerPoint</Application>
  <PresentationFormat>Özel</PresentationFormat>
  <Paragraphs>81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Helvetica</vt:lpstr>
      <vt:lpstr>Helvetica Neue</vt:lpstr>
      <vt:lpstr>Now Bold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Ömer Kibar</cp:lastModifiedBy>
  <cp:revision>46</cp:revision>
  <dcterms:modified xsi:type="dcterms:W3CDTF">2024-01-13T09:26:58Z</dcterms:modified>
</cp:coreProperties>
</file>