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73" r:id="rId5"/>
    <p:sldId id="275" r:id="rId6"/>
    <p:sldId id="274" r:id="rId7"/>
    <p:sldId id="260" r:id="rId8"/>
    <p:sldId id="262" r:id="rId9"/>
    <p:sldId id="261" r:id="rId10"/>
    <p:sldId id="270" r:id="rId11"/>
    <p:sldId id="265" r:id="rId12"/>
    <p:sldId id="267" r:id="rId13"/>
    <p:sldId id="263" r:id="rId14"/>
    <p:sldId id="266" r:id="rId15"/>
    <p:sldId id="268" r:id="rId16"/>
    <p:sldId id="269" r:id="rId17"/>
    <p:sldId id="271" r:id="rId18"/>
    <p:sldId id="272" r:id="rId19"/>
    <p:sldId id="25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/>
    <p:restoredTop sz="94694"/>
  </p:normalViewPr>
  <p:slideViewPr>
    <p:cSldViewPr snapToGrid="0">
      <p:cViewPr varScale="1">
        <p:scale>
          <a:sx n="121" d="100"/>
          <a:sy n="12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85271-9EFC-BF40-9957-1627F57EDE68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C406-1F11-6140-A781-FBD55A7A6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0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C406-1F11-6140-A781-FBD55A7A689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40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178F-5E05-B207-6EC5-51043FC6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6CE799-1736-B9E1-6F79-470BDD609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6266C-FA12-677F-E965-28CED97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A3262-590D-AA2E-5FA2-88F0BF9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73DD9-F5DA-9708-28D1-9563918B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4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6FCEB-6924-36B4-4690-1B3054D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7BA71E-F9FD-C296-F3C2-A84D07C7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B5320-9501-001B-790F-D144D3F1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6FAF1-E5F2-6800-9A18-F0F114C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AC86B-6EED-34C2-5A67-5B37E10F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1DE7AA-0845-98E9-D14D-55C286C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235B3-A4DF-2352-BABF-D71244A5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1A3F5-4FAC-FF62-F2ED-CCB2B86E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0D0C-D639-3B8E-5BD2-0FC28850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9DCA6-D238-590D-5350-1EAE788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1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A51EF-EEFB-218B-2750-C71A9F36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488C9-E091-EF81-096D-46422D40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4A617-EE83-8BA8-679F-588D422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BB91A-6548-6231-42FB-2B0C655C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ACBDF-D17D-D9BE-3810-26C0111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8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26411-8FF8-27FE-7AC8-5294E59F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82D31-E0C0-807A-10B3-B866ABA3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1BFC6-DF47-D4CA-09DC-58462058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BEE65-E9F8-E2B6-6E47-7654A8A7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1EB05-6353-F9F0-DA4D-6B06A49D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0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E5666-DCE4-76FA-FAF4-B4C46AD1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43751-9355-91B4-6881-BE0F25847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4CD86-077B-ED70-CAAC-65A6A2D2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820DA-5A1F-151D-C6E6-1EE9C53D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53E74D-B12E-E106-F2A2-2DBECA7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6D113-F78F-08F0-1EDC-A37E199F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2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41C0F-CDC8-197B-F9AD-02C31874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B950D-CE35-16C7-9A03-BBDFA66E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79606C-37CE-F57B-2982-5CCC5F8B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EDF36A-FC60-8A25-7201-32FA88DD9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BC0476-E9C6-AB27-0FA2-CECDF08F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8738F2-8D73-9F8B-62E5-439040B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07CDD3-F120-9AC7-8122-3059AC51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07B1D8-49C4-B1BC-BF24-2488999E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5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5E469-BF4F-AF36-3631-666BA0B5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7FF06B-C767-C212-5B10-6BEEE0A0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E72BFF-FAEF-B96B-AAF9-629ECDC8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A75CB-015E-00BF-846B-2A53D9A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3C8031-C378-11FC-B54D-FF4A06B0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37E512-FEC9-4BEC-F07B-A3CC8E0A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2A986-C8E3-3129-1BD6-EBA0B8C0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E20C2-66B6-C6B3-8938-F5A8A100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A9D72-F72E-E99B-80C9-F19B61AD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303665-915B-F183-7022-26214774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151FA-BB8F-8DD6-6E6B-CE40F053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2134E-65B1-98E2-56D2-CC6EB50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29A8A-AEEF-6F6A-D63E-D4CBE6A6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05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EC9B-344E-3C46-71B7-B2A5E56D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8708AF-48A2-B78A-CE99-92804EB70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D2F26F-DD87-5201-4EBA-24E26A6C4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BEB570-071D-6D41-7434-B94B2BB9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38AC4-CE6C-E5AF-7B49-03DC8DC6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91C14-AA8F-2F99-8D4C-AF720F4A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66BA23-95FF-F08D-ECC4-DBF0D88A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139A14-B2AD-43BB-1687-02240542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82FD8-4939-FB03-0DFD-9ECA5C25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FE18-0B63-1542-B9DD-5D2DE0DC259C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7340-8EC7-511D-2EA5-2D536572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B419D-4C6A-7598-2D21-ED2E190E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A445-D30D-0C44-9C6B-E8BF65AE8E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4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44D9E-9A83-7D5E-8623-23EE23DA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Intégration et restitution – Business Intelligence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8469ED-66C9-F939-60B7-351731155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ookman Old Style" panose="02050604050505020204" pitchFamily="18" charset="0"/>
              </a:rPr>
              <a:t>Cours de Ibrahim </a:t>
            </a:r>
            <a:r>
              <a:rPr lang="fr-FR" dirty="0" err="1">
                <a:latin typeface="Bookman Old Style" panose="02050604050505020204" pitchFamily="18" charset="0"/>
              </a:rPr>
              <a:t>Tahirou</a:t>
            </a: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8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4CDB5D-452E-7769-93AE-4B827739D885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48314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OLAP - OLTP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A4FB26-20F3-22CB-0C04-260D8FDD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OLTP - Online Transactional Processing,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système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traitement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des transactions qui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gère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les données des transactions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Traitement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en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temps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réel</a:t>
            </a:r>
            <a:endParaRPr lang="en-US" sz="2000" dirty="0">
              <a:solidFill>
                <a:srgbClr val="073B4C"/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73B4C"/>
                </a:solidFill>
                <a:latin typeface="+mj-lt"/>
              </a:rPr>
              <a:t>Forte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activité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au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niveau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INSERT - UPDATE - DELETE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OLAP - Online Analytical Processing,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système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traitement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données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conçu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pour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répondre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aux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requêtes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analytics complexes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73B4C"/>
                </a:solidFill>
                <a:latin typeface="+mj-lt"/>
              </a:rPr>
              <a:t>Performances des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requêtes</a:t>
            </a:r>
            <a:endParaRPr lang="en-US" sz="2000" dirty="0">
              <a:solidFill>
                <a:srgbClr val="073B4C"/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73B4C"/>
                </a:solidFill>
                <a:latin typeface="+mj-lt"/>
              </a:rPr>
              <a:t>Forte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activité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au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niveau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SELECT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>
              <a:buNone/>
            </a:pP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51528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ETL – </a:t>
            </a:r>
            <a:r>
              <a:rPr lang="fr-FR" b="1" dirty="0" err="1">
                <a:latin typeface="Bookman Old Style" panose="02050604050505020204" pitchFamily="18" charset="0"/>
              </a:rPr>
              <a:t>Extract</a:t>
            </a:r>
            <a:r>
              <a:rPr lang="fr-FR" b="1" dirty="0">
                <a:latin typeface="Bookman Old Style" panose="02050604050505020204" pitchFamily="18" charset="0"/>
              </a:rPr>
              <a:t> </a:t>
            </a:r>
            <a:r>
              <a:rPr lang="fr-FR" b="1" dirty="0" err="1">
                <a:latin typeface="Bookman Old Style" panose="02050604050505020204" pitchFamily="18" charset="0"/>
              </a:rPr>
              <a:t>Transform</a:t>
            </a:r>
            <a:r>
              <a:rPr lang="fr-FR" b="1" dirty="0">
                <a:latin typeface="Bookman Old Style" panose="02050604050505020204" pitchFamily="18" charset="0"/>
              </a:rPr>
              <a:t> </a:t>
            </a:r>
            <a:r>
              <a:rPr lang="fr-FR" b="1" dirty="0" err="1">
                <a:latin typeface="Bookman Old Style" panose="02050604050505020204" pitchFamily="18" charset="0"/>
              </a:rPr>
              <a:t>Load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4888FC64-4FBE-9D83-E0D6-ED838EDA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L’</a:t>
            </a:r>
            <a:r>
              <a:rPr lang="fr-FR" sz="2400" b="1" dirty="0">
                <a:solidFill>
                  <a:srgbClr val="073B4C"/>
                </a:solidFill>
                <a:latin typeface="+mj-lt"/>
              </a:rPr>
              <a:t>ETL</a:t>
            </a:r>
            <a:r>
              <a:rPr lang="fr-FR" sz="2400" dirty="0">
                <a:solidFill>
                  <a:srgbClr val="073B4C"/>
                </a:solidFill>
                <a:latin typeface="+mj-lt"/>
              </a:rPr>
              <a:t> fait référence au processus d’extraction, de transformation et de chargement des données. </a:t>
            </a:r>
          </a:p>
          <a:p>
            <a:pPr lvl="1">
              <a:spcAft>
                <a:spcPts val="600"/>
              </a:spcAft>
            </a:pPr>
            <a:r>
              <a:rPr lang="fr-FR" sz="2000" b="1" dirty="0">
                <a:solidFill>
                  <a:srgbClr val="073B4C"/>
                </a:solidFill>
                <a:latin typeface="+mj-lt"/>
              </a:rPr>
              <a:t>E</a:t>
            </a:r>
            <a:r>
              <a:rPr lang="fr-FR" sz="2000" dirty="0">
                <a:solidFill>
                  <a:srgbClr val="073B4C"/>
                </a:solidFill>
                <a:latin typeface="+mj-lt"/>
              </a:rPr>
              <a:t> : Process de récupération de données depuis une ou plusieurs sources</a:t>
            </a:r>
          </a:p>
          <a:p>
            <a:pPr lvl="1">
              <a:spcAft>
                <a:spcPts val="600"/>
              </a:spcAft>
            </a:pPr>
            <a:r>
              <a:rPr lang="fr-FR" sz="2000" b="1" dirty="0" err="1">
                <a:solidFill>
                  <a:srgbClr val="073B4C"/>
                </a:solidFill>
                <a:latin typeface="+mj-lt"/>
              </a:rPr>
              <a:t>T</a:t>
            </a:r>
            <a:r>
              <a:rPr lang="fr-FR" sz="2000" dirty="0">
                <a:solidFill>
                  <a:srgbClr val="073B4C"/>
                </a:solidFill>
                <a:latin typeface="+mj-lt"/>
              </a:rPr>
              <a:t> : Consiste à prendre ces données, les nettoyer et à les convertir dans un même format afin de pouvoir les stocker dans une base de données. Le nettoyage va permettre aussi de supprimer les doublons</a:t>
            </a:r>
          </a:p>
          <a:p>
            <a:pPr lvl="1">
              <a:spcAft>
                <a:spcPts val="600"/>
              </a:spcAft>
            </a:pPr>
            <a:r>
              <a:rPr lang="fr-FR" sz="2000" b="1" dirty="0">
                <a:solidFill>
                  <a:srgbClr val="073B4C"/>
                </a:solidFill>
                <a:latin typeface="+mj-lt"/>
              </a:rPr>
              <a:t>L</a:t>
            </a:r>
            <a:r>
              <a:rPr lang="fr-FR" sz="2000" dirty="0">
                <a:solidFill>
                  <a:srgbClr val="073B4C"/>
                </a:solidFill>
                <a:latin typeface="+mj-lt"/>
              </a:rPr>
              <a:t> : Process permettant d’insérer les données dans une base de données, entrepôt de données ou lac de données</a:t>
            </a: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La nouveauté réside dans le fait que les sources de données et les bases de données cibles migrent progressivement vers le cloud</a:t>
            </a:r>
          </a:p>
          <a:p>
            <a:pPr>
              <a:spcAft>
                <a:spcPts val="600"/>
              </a:spcAft>
            </a:pPr>
            <a:endParaRPr lang="en-US" sz="2400" b="0" i="0" u="none" strike="noStrike" dirty="0">
              <a:solidFill>
                <a:srgbClr val="073B4C"/>
              </a:solidFill>
              <a:effectLst/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>
              <a:buNone/>
            </a:pPr>
            <a:endParaRPr lang="fr-F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ETL – Quelques outils du marché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5" name="Picture 2" descr="2.1) Azure Data Factory. This is part of a series of articles… | by Caio  Gasparine | Medium">
            <a:extLst>
              <a:ext uri="{FF2B5EF4-FFF2-40B4-BE49-F238E27FC236}">
                <a16:creationId xmlns:a16="http://schemas.microsoft.com/office/drawing/2014/main" id="{27FBCDDA-1FB6-AF5E-1098-CA2821F0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02" y="1901540"/>
            <a:ext cx="3537610" cy="18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ogo-informatica | AMPLab – UC Berkeley">
            <a:extLst>
              <a:ext uri="{FF2B5EF4-FFF2-40B4-BE49-F238E27FC236}">
                <a16:creationId xmlns:a16="http://schemas.microsoft.com/office/drawing/2014/main" id="{AED0FD3F-3E6A-0E55-2D16-4988A524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04" y="3683999"/>
            <a:ext cx="3835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1880D-3525-9481-1DB2-6AB47E61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4" y="4399662"/>
            <a:ext cx="4212404" cy="10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Oracle Data Integration - Myths &amp; facts for building winning strategy">
            <a:extLst>
              <a:ext uri="{FF2B5EF4-FFF2-40B4-BE49-F238E27FC236}">
                <a16:creationId xmlns:a16="http://schemas.microsoft.com/office/drawing/2014/main" id="{C59B5482-AAEE-F9EE-0D54-1EDDBF41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7" y="1612690"/>
            <a:ext cx="3173200" cy="181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SIS-logo - Arnaud Guignant">
            <a:extLst>
              <a:ext uri="{FF2B5EF4-FFF2-40B4-BE49-F238E27FC236}">
                <a16:creationId xmlns:a16="http://schemas.microsoft.com/office/drawing/2014/main" id="{DF5AFDE3-2B17-0368-5C12-D931294C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98" y="1614518"/>
            <a:ext cx="3291332" cy="18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Transform Data Source with AWS Glue: Managed ETL Platform">
            <a:extLst>
              <a:ext uri="{FF2B5EF4-FFF2-40B4-BE49-F238E27FC236}">
                <a16:creationId xmlns:a16="http://schemas.microsoft.com/office/drawing/2014/main" id="{2420A5C9-BAFE-0304-5D48-7FC75AB0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28" y="4009331"/>
            <a:ext cx="2740378" cy="17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Les outils de </a:t>
            </a:r>
            <a:r>
              <a:rPr lang="fr-FR" b="1" dirty="0" err="1">
                <a:latin typeface="Bookman Old Style" panose="02050604050505020204" pitchFamily="18" charset="0"/>
              </a:rPr>
              <a:t>reporting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DD387B5-F23B-67CF-1A42-F4E2179A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Le </a:t>
            </a:r>
            <a:r>
              <a:rPr lang="fr-FR" sz="2400" dirty="0" err="1">
                <a:solidFill>
                  <a:srgbClr val="073B4C"/>
                </a:solidFill>
                <a:latin typeface="+mj-lt"/>
              </a:rPr>
              <a:t>reporting</a:t>
            </a:r>
            <a:r>
              <a:rPr lang="fr-FR" sz="2400" dirty="0">
                <a:solidFill>
                  <a:srgbClr val="073B4C"/>
                </a:solidFill>
                <a:latin typeface="+mj-lt"/>
              </a:rPr>
              <a:t> consiste à collecter, organiser et présenter des données sous une forme compréhensible pour les utilisateurs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Collecter les données : Rassembler les données nécessaires à partir du DWH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Organiser la donnée : Structurer pour quelles soit facilement compréhensible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Visualisation des données : Présentation à l’aide de graphiques, tableaux…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Distribution des rapports</a:t>
            </a: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>
              <a:buNone/>
            </a:pPr>
            <a:endParaRPr lang="fr-F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 err="1">
                <a:latin typeface="Bookman Old Style" panose="02050604050505020204" pitchFamily="18" charset="0"/>
              </a:rPr>
              <a:t>Reporting</a:t>
            </a:r>
            <a:r>
              <a:rPr lang="fr-FR" b="1" dirty="0">
                <a:latin typeface="Bookman Old Style" panose="02050604050505020204" pitchFamily="18" charset="0"/>
              </a:rPr>
              <a:t> – les outils du marché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2" name="Picture 4" descr="Apache Superset : un logiciel de visualisation à suivre">
            <a:extLst>
              <a:ext uri="{FF2B5EF4-FFF2-40B4-BE49-F238E27FC236}">
                <a16:creationId xmlns:a16="http://schemas.microsoft.com/office/drawing/2014/main" id="{FADB8A18-EDB5-1D30-A618-E67C47E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5" y="2025951"/>
            <a:ext cx="3429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hat is OBIEE ? | Learn More">
            <a:extLst>
              <a:ext uri="{FF2B5EF4-FFF2-40B4-BE49-F238E27FC236}">
                <a16:creationId xmlns:a16="http://schemas.microsoft.com/office/drawing/2014/main" id="{D70A232D-FA10-3D9D-1844-28FEBC28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24" y="1563066"/>
            <a:ext cx="2521093" cy="23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60-power-bi-logo | TEO">
            <a:extLst>
              <a:ext uri="{FF2B5EF4-FFF2-40B4-BE49-F238E27FC236}">
                <a16:creationId xmlns:a16="http://schemas.microsoft.com/office/drawing/2014/main" id="{82215A84-DEC7-7415-ECCF-1D5D3E69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20" y="4157102"/>
            <a:ext cx="1441221" cy="13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Formation Cognos Report Studio">
            <a:extLst>
              <a:ext uri="{FF2B5EF4-FFF2-40B4-BE49-F238E27FC236}">
                <a16:creationId xmlns:a16="http://schemas.microsoft.com/office/drawing/2014/main" id="{54A6A7DB-F25B-B84D-E844-2409DBD8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25" y="3366499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FFB10FE8-3F52-6EA0-2ECD-11950AB3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04" y="4088733"/>
            <a:ext cx="1714474" cy="16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Logo Qlik View PNG transparents - StickPNG">
            <a:extLst>
              <a:ext uri="{FF2B5EF4-FFF2-40B4-BE49-F238E27FC236}">
                <a16:creationId xmlns:a16="http://schemas.microsoft.com/office/drawing/2014/main" id="{5F49C92D-82C6-12E8-965E-E0C0D05D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39" y="1765397"/>
            <a:ext cx="1929809" cy="18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3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Architecture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8A8EBC-E850-0A80-58AC-6F9C0AB1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07" y="1549404"/>
            <a:ext cx="8099534" cy="4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165" y="3150929"/>
            <a:ext cx="6819890" cy="1184279"/>
          </a:xfrm>
        </p:spPr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Techniques de modélisations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grpSp>
        <p:nvGrpSpPr>
          <p:cNvPr id="2" name="Google Shape;311;p27">
            <a:extLst>
              <a:ext uri="{FF2B5EF4-FFF2-40B4-BE49-F238E27FC236}">
                <a16:creationId xmlns:a16="http://schemas.microsoft.com/office/drawing/2014/main" id="{ECE1CE54-B5A5-796F-8F46-56DB9996C088}"/>
              </a:ext>
            </a:extLst>
          </p:cNvPr>
          <p:cNvGrpSpPr/>
          <p:nvPr/>
        </p:nvGrpSpPr>
        <p:grpSpPr>
          <a:xfrm>
            <a:off x="1646835" y="2252457"/>
            <a:ext cx="3116734" cy="2974033"/>
            <a:chOff x="610973" y="645137"/>
            <a:chExt cx="3559919" cy="3560443"/>
          </a:xfrm>
        </p:grpSpPr>
        <p:sp>
          <p:nvSpPr>
            <p:cNvPr id="3" name="Google Shape;312;p27">
              <a:extLst>
                <a:ext uri="{FF2B5EF4-FFF2-40B4-BE49-F238E27FC236}">
                  <a16:creationId xmlns:a16="http://schemas.microsoft.com/office/drawing/2014/main" id="{D4DB77E8-CC7E-B1FB-E975-928CCBDB81A2}"/>
                </a:ext>
              </a:extLst>
            </p:cNvPr>
            <p:cNvSpPr/>
            <p:nvPr/>
          </p:nvSpPr>
          <p:spPr>
            <a:xfrm>
              <a:off x="1019219" y="3052804"/>
              <a:ext cx="2221172" cy="1152776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7" name="Google Shape;313;p27">
              <a:extLst>
                <a:ext uri="{FF2B5EF4-FFF2-40B4-BE49-F238E27FC236}">
                  <a16:creationId xmlns:a16="http://schemas.microsoft.com/office/drawing/2014/main" id="{1FC9F2DD-9389-BE75-486A-A4D96010E87B}"/>
                </a:ext>
              </a:extLst>
            </p:cNvPr>
            <p:cNvSpPr/>
            <p:nvPr/>
          </p:nvSpPr>
          <p:spPr>
            <a:xfrm>
              <a:off x="2437350" y="2471858"/>
              <a:ext cx="1733049" cy="1655641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8" name="Google Shape;314;p27">
              <a:extLst>
                <a:ext uri="{FF2B5EF4-FFF2-40B4-BE49-F238E27FC236}">
                  <a16:creationId xmlns:a16="http://schemas.microsoft.com/office/drawing/2014/main" id="{9B54E1EA-4052-C746-9798-99FB0CAA85BC}"/>
                </a:ext>
              </a:extLst>
            </p:cNvPr>
            <p:cNvSpPr/>
            <p:nvPr/>
          </p:nvSpPr>
          <p:spPr>
            <a:xfrm>
              <a:off x="2908230" y="907242"/>
              <a:ext cx="1262662" cy="2177774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9" name="Google Shape;315;p27">
              <a:extLst>
                <a:ext uri="{FF2B5EF4-FFF2-40B4-BE49-F238E27FC236}">
                  <a16:creationId xmlns:a16="http://schemas.microsoft.com/office/drawing/2014/main" id="{5802DEB3-D3BE-902F-6F95-E4815645CA09}"/>
                </a:ext>
              </a:extLst>
            </p:cNvPr>
            <p:cNvSpPr/>
            <p:nvPr/>
          </p:nvSpPr>
          <p:spPr>
            <a:xfrm>
              <a:off x="1541473" y="645137"/>
              <a:ext cx="2221257" cy="1152725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10" name="Google Shape;316;p27">
              <a:extLst>
                <a:ext uri="{FF2B5EF4-FFF2-40B4-BE49-F238E27FC236}">
                  <a16:creationId xmlns:a16="http://schemas.microsoft.com/office/drawing/2014/main" id="{75748D32-950C-20D0-C1EC-4BA196997E8E}"/>
                </a:ext>
              </a:extLst>
            </p:cNvPr>
            <p:cNvSpPr/>
            <p:nvPr/>
          </p:nvSpPr>
          <p:spPr>
            <a:xfrm>
              <a:off x="611466" y="723219"/>
              <a:ext cx="1733049" cy="1655709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11" name="Google Shape;317;p27">
              <a:extLst>
                <a:ext uri="{FF2B5EF4-FFF2-40B4-BE49-F238E27FC236}">
                  <a16:creationId xmlns:a16="http://schemas.microsoft.com/office/drawing/2014/main" id="{D69D682B-910A-F1A6-0D90-5D6CE91C3DE4}"/>
                </a:ext>
              </a:extLst>
            </p:cNvPr>
            <p:cNvSpPr/>
            <p:nvPr/>
          </p:nvSpPr>
          <p:spPr>
            <a:xfrm>
              <a:off x="610973" y="1765718"/>
              <a:ext cx="1157055" cy="2168267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</p:grpSp>
      <p:pic>
        <p:nvPicPr>
          <p:cNvPr id="12" name="Google Shape;320;p27">
            <a:extLst>
              <a:ext uri="{FF2B5EF4-FFF2-40B4-BE49-F238E27FC236}">
                <a16:creationId xmlns:a16="http://schemas.microsoft.com/office/drawing/2014/main" id="{9769E5F1-B0F9-1413-4F85-7BF3B39F76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670" y="1741697"/>
            <a:ext cx="1259100" cy="115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 255">
            <a:extLst>
              <a:ext uri="{FF2B5EF4-FFF2-40B4-BE49-F238E27FC236}">
                <a16:creationId xmlns:a16="http://schemas.microsoft.com/office/drawing/2014/main" id="{BA04D229-833F-634D-9C37-DB5844FE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390" y="3307901"/>
            <a:ext cx="45719" cy="790324"/>
          </a:xfrm>
          <a:custGeom>
            <a:avLst/>
            <a:gdLst>
              <a:gd name="T0" fmla="*/ 29 w 30"/>
              <a:gd name="T1" fmla="*/ 1185 h 1186"/>
              <a:gd name="T2" fmla="*/ 0 w 30"/>
              <a:gd name="T3" fmla="*/ 1185 h 1186"/>
              <a:gd name="T4" fmla="*/ 0 w 30"/>
              <a:gd name="T5" fmla="*/ 0 h 1186"/>
              <a:gd name="T6" fmla="*/ 29 w 30"/>
              <a:gd name="T7" fmla="*/ 0 h 1186"/>
              <a:gd name="T8" fmla="*/ 29 w 30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86">
                <a:moveTo>
                  <a:pt x="29" y="1185"/>
                </a:moveTo>
                <a:lnTo>
                  <a:pt x="0" y="1185"/>
                </a:lnTo>
                <a:lnTo>
                  <a:pt x="0" y="0"/>
                </a:lnTo>
                <a:lnTo>
                  <a:pt x="29" y="0"/>
                </a:lnTo>
                <a:lnTo>
                  <a:pt x="29" y="118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accent2">
                  <a:lumMod val="75000"/>
                </a:schemeClr>
              </a:solidFill>
              <a:latin typeface="DM Sans" pitchFamily="2" charset="7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8066250-FDE3-38B9-5A0F-5216DF10924C}"/>
              </a:ext>
            </a:extLst>
          </p:cNvPr>
          <p:cNvSpPr txBox="1"/>
          <p:nvPr/>
        </p:nvSpPr>
        <p:spPr>
          <a:xfrm>
            <a:off x="3750560" y="3006561"/>
            <a:ext cx="1044813" cy="1146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5400" b="1" spc="-290" dirty="0">
                <a:solidFill>
                  <a:schemeClr val="accent6">
                    <a:lumMod val="75000"/>
                  </a:schemeClr>
                </a:solidFill>
                <a:latin typeface="DM Sa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3875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Bookman Old Style" panose="02050604050505020204" pitchFamily="18" charset="0"/>
              </a:rPr>
              <a:t>Modélisation en étoile</a:t>
            </a: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65A735EA-3201-AA03-3112-98D011B7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Schéma en étoile Modèle multidimensionnel permettant d’organiser une base de données afin de faciliter sa compréhension et son analyse.</a:t>
            </a:r>
            <a:endParaRPr lang="fr-FR" sz="2400" b="0" i="0" u="none" strike="noStrike" dirty="0">
              <a:solidFill>
                <a:srgbClr val="073B4C"/>
              </a:solidFill>
              <a:effectLst/>
              <a:latin typeface="+mj-l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solidFill>
                  <a:srgbClr val="073B4C"/>
                </a:solidFill>
                <a:latin typeface="+mj-lt"/>
              </a:rPr>
              <a:t>Table de faits : </a:t>
            </a:r>
            <a:r>
              <a:rPr lang="fr-FR" sz="2400" dirty="0">
                <a:solidFill>
                  <a:srgbClr val="073B4C"/>
                </a:solidFill>
                <a:latin typeface="+mj-lt"/>
              </a:rPr>
              <a:t>contient des données observables (les faits)  (montants ou des quantités de transactions) – les valeurs que l’on analyse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solidFill>
                  <a:srgbClr val="073B4C"/>
                </a:solidFill>
                <a:latin typeface="+mj-lt"/>
              </a:rPr>
              <a:t>Dimension</a:t>
            </a:r>
            <a:r>
              <a:rPr lang="fr-FR" sz="2400" dirty="0">
                <a:solidFill>
                  <a:srgbClr val="073B4C"/>
                </a:solidFill>
                <a:latin typeface="+mj-lt"/>
              </a:rPr>
              <a:t> : contient les axes d’analyse</a:t>
            </a: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fr-FR" sz="2400" b="1" dirty="0">
                <a:solidFill>
                  <a:srgbClr val="073B4C"/>
                </a:solidFill>
                <a:latin typeface="+mj-lt"/>
              </a:rPr>
              <a:t>Avantages :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solidFill>
                  <a:srgbClr val="073B4C"/>
                </a:solidFill>
                <a:latin typeface="+mj-lt"/>
              </a:rPr>
              <a:t>Simple à comprendre et à implémenter</a:t>
            </a:r>
          </a:p>
          <a:p>
            <a:pPr lvl="1">
              <a:spcAft>
                <a:spcPts val="600"/>
              </a:spcAft>
            </a:pPr>
            <a:r>
              <a:rPr lang="fr-FR" sz="2000" dirty="0">
                <a:solidFill>
                  <a:srgbClr val="073B4C"/>
                </a:solidFill>
                <a:latin typeface="+mj-lt"/>
              </a:rPr>
              <a:t>Meilleurs performances en temps de réponse</a:t>
            </a: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7C168D8-6BE9-007E-61D9-9F867384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01" y="2895014"/>
            <a:ext cx="3891173" cy="28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Bookman Old Style" panose="02050604050505020204" pitchFamily="18" charset="0"/>
              </a:rPr>
              <a:t>Modélisation en flocon</a:t>
            </a: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4100" name="Picture 4" descr="1 -Exemple d'un schéma en flocon de neige. | Download Scientific Diagram">
            <a:extLst>
              <a:ext uri="{FF2B5EF4-FFF2-40B4-BE49-F238E27FC236}">
                <a16:creationId xmlns:a16="http://schemas.microsoft.com/office/drawing/2014/main" id="{0BC322FC-4A80-D40F-1077-BF1EC7B2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21" y="1549404"/>
            <a:ext cx="6468730" cy="40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3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2F571-CE72-15B4-5475-370B845A5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5CEA7-45C3-F9F4-0C22-895E2C4D5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D06282-1E10-CCE0-0157-90A86461A206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63507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Contact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A4FB26-20F3-22CB-0C04-260D8FDD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  <a:p>
            <a:r>
              <a:rPr lang="fr-FR" dirty="0">
                <a:latin typeface="Bookman Old Style" panose="02050604050505020204" pitchFamily="18" charset="0"/>
              </a:rPr>
              <a:t>Ibrahim </a:t>
            </a:r>
            <a:r>
              <a:rPr lang="fr-FR" dirty="0" err="1">
                <a:latin typeface="Bookman Old Style" panose="02050604050505020204" pitchFamily="18" charset="0"/>
              </a:rPr>
              <a:t>Tahirou</a:t>
            </a:r>
            <a:endParaRPr lang="fr-FR" dirty="0">
              <a:latin typeface="Bookman Old Style" panose="020506040505050202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000" dirty="0">
                <a:latin typeface="Bookman Old Style" panose="02050604050505020204" pitchFamily="18" charset="0"/>
              </a:rPr>
              <a:t>Courriel : </a:t>
            </a:r>
          </a:p>
          <a:p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8133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Plan du cours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25" name="Freeform 255">
            <a:extLst>
              <a:ext uri="{FF2B5EF4-FFF2-40B4-BE49-F238E27FC236}">
                <a16:creationId xmlns:a16="http://schemas.microsoft.com/office/drawing/2014/main" id="{DC5B47E6-CAF9-0F84-2EB1-3A45B653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88" y="1504643"/>
            <a:ext cx="45719" cy="790324"/>
          </a:xfrm>
          <a:custGeom>
            <a:avLst/>
            <a:gdLst>
              <a:gd name="T0" fmla="*/ 29 w 30"/>
              <a:gd name="T1" fmla="*/ 1185 h 1186"/>
              <a:gd name="T2" fmla="*/ 0 w 30"/>
              <a:gd name="T3" fmla="*/ 1185 h 1186"/>
              <a:gd name="T4" fmla="*/ 0 w 30"/>
              <a:gd name="T5" fmla="*/ 0 h 1186"/>
              <a:gd name="T6" fmla="*/ 29 w 30"/>
              <a:gd name="T7" fmla="*/ 0 h 1186"/>
              <a:gd name="T8" fmla="*/ 29 w 30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86">
                <a:moveTo>
                  <a:pt x="29" y="1185"/>
                </a:moveTo>
                <a:lnTo>
                  <a:pt x="0" y="1185"/>
                </a:lnTo>
                <a:lnTo>
                  <a:pt x="0" y="0"/>
                </a:lnTo>
                <a:lnTo>
                  <a:pt x="29" y="0"/>
                </a:lnTo>
                <a:lnTo>
                  <a:pt x="29" y="11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DM Sans" pitchFamily="2" charset="77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918314B9-D739-BD91-D756-2FC30705B5DA}"/>
              </a:ext>
            </a:extLst>
          </p:cNvPr>
          <p:cNvSpPr txBox="1"/>
          <p:nvPr/>
        </p:nvSpPr>
        <p:spPr>
          <a:xfrm>
            <a:off x="838200" y="1203303"/>
            <a:ext cx="844571" cy="1146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5400" b="1" spc="-290" dirty="0">
                <a:solidFill>
                  <a:schemeClr val="accent1"/>
                </a:solidFill>
                <a:latin typeface="DM Sans" pitchFamily="2" charset="77"/>
              </a:rPr>
              <a:t>01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B3E7D61F-F55E-84C4-407D-10E13D21BCA0}"/>
              </a:ext>
            </a:extLst>
          </p:cNvPr>
          <p:cNvSpPr txBox="1"/>
          <p:nvPr/>
        </p:nvSpPr>
        <p:spPr>
          <a:xfrm>
            <a:off x="1807192" y="1715139"/>
            <a:ext cx="445952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Définir</a:t>
            </a: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 la Business Intelligence</a:t>
            </a:r>
          </a:p>
        </p:txBody>
      </p:sp>
      <p:sp>
        <p:nvSpPr>
          <p:cNvPr id="31" name="Freeform 255">
            <a:extLst>
              <a:ext uri="{FF2B5EF4-FFF2-40B4-BE49-F238E27FC236}">
                <a16:creationId xmlns:a16="http://schemas.microsoft.com/office/drawing/2014/main" id="{C102AC9C-ED26-DAAA-4957-4E1A89D3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83" y="2887723"/>
            <a:ext cx="45719" cy="790324"/>
          </a:xfrm>
          <a:custGeom>
            <a:avLst/>
            <a:gdLst>
              <a:gd name="T0" fmla="*/ 29 w 30"/>
              <a:gd name="T1" fmla="*/ 1185 h 1186"/>
              <a:gd name="T2" fmla="*/ 0 w 30"/>
              <a:gd name="T3" fmla="*/ 1185 h 1186"/>
              <a:gd name="T4" fmla="*/ 0 w 30"/>
              <a:gd name="T5" fmla="*/ 0 h 1186"/>
              <a:gd name="T6" fmla="*/ 29 w 30"/>
              <a:gd name="T7" fmla="*/ 0 h 1186"/>
              <a:gd name="T8" fmla="*/ 29 w 30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86">
                <a:moveTo>
                  <a:pt x="29" y="1185"/>
                </a:moveTo>
                <a:lnTo>
                  <a:pt x="0" y="1185"/>
                </a:lnTo>
                <a:lnTo>
                  <a:pt x="0" y="0"/>
                </a:lnTo>
                <a:lnTo>
                  <a:pt x="29" y="0"/>
                </a:lnTo>
                <a:lnTo>
                  <a:pt x="29" y="118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accent2">
                  <a:lumMod val="75000"/>
                </a:schemeClr>
              </a:solidFill>
              <a:latin typeface="DM Sans" pitchFamily="2" charset="7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40E8A1FD-1E4C-8CF0-615C-D7B5C4B1566D}"/>
              </a:ext>
            </a:extLst>
          </p:cNvPr>
          <p:cNvSpPr txBox="1"/>
          <p:nvPr/>
        </p:nvSpPr>
        <p:spPr>
          <a:xfrm>
            <a:off x="637953" y="2586383"/>
            <a:ext cx="1044813" cy="1146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5400" b="1" spc="-290" dirty="0">
                <a:solidFill>
                  <a:schemeClr val="accent2">
                    <a:lumMod val="75000"/>
                  </a:schemeClr>
                </a:solidFill>
                <a:latin typeface="DM Sans" pitchFamily="2" charset="77"/>
              </a:rPr>
              <a:t>02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242111E-9104-DBC1-AAD9-8327CE530FDE}"/>
              </a:ext>
            </a:extLst>
          </p:cNvPr>
          <p:cNvSpPr txBox="1"/>
          <p:nvPr/>
        </p:nvSpPr>
        <p:spPr>
          <a:xfrm>
            <a:off x="1807187" y="3098219"/>
            <a:ext cx="774288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Les </a:t>
            </a:r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différentes</a:t>
            </a: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 étapes dans la mise </a:t>
            </a:r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en</a:t>
            </a: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 place d’un </a:t>
            </a:r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système</a:t>
            </a:r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 </a:t>
            </a:r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décisionnel</a:t>
            </a:r>
            <a:endParaRPr lang="en-US" b="1" spc="-30" dirty="0">
              <a:solidFill>
                <a:schemeClr val="tx2"/>
              </a:solidFill>
              <a:latin typeface="DM Sans" pitchFamily="2" charset="77"/>
            </a:endParaRPr>
          </a:p>
        </p:txBody>
      </p:sp>
      <p:sp>
        <p:nvSpPr>
          <p:cNvPr id="36" name="Freeform 255">
            <a:extLst>
              <a:ext uri="{FF2B5EF4-FFF2-40B4-BE49-F238E27FC236}">
                <a16:creationId xmlns:a16="http://schemas.microsoft.com/office/drawing/2014/main" id="{BD2DDA0F-2678-EEDF-CC0B-6CFB810A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321" y="4284144"/>
            <a:ext cx="45719" cy="790324"/>
          </a:xfrm>
          <a:custGeom>
            <a:avLst/>
            <a:gdLst>
              <a:gd name="T0" fmla="*/ 29 w 30"/>
              <a:gd name="T1" fmla="*/ 1185 h 1186"/>
              <a:gd name="T2" fmla="*/ 0 w 30"/>
              <a:gd name="T3" fmla="*/ 1185 h 1186"/>
              <a:gd name="T4" fmla="*/ 0 w 30"/>
              <a:gd name="T5" fmla="*/ 0 h 1186"/>
              <a:gd name="T6" fmla="*/ 29 w 30"/>
              <a:gd name="T7" fmla="*/ 0 h 1186"/>
              <a:gd name="T8" fmla="*/ 29 w 30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86">
                <a:moveTo>
                  <a:pt x="29" y="1185"/>
                </a:moveTo>
                <a:lnTo>
                  <a:pt x="0" y="1185"/>
                </a:lnTo>
                <a:lnTo>
                  <a:pt x="0" y="0"/>
                </a:lnTo>
                <a:lnTo>
                  <a:pt x="29" y="0"/>
                </a:lnTo>
                <a:lnTo>
                  <a:pt x="29" y="118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accent2">
                  <a:lumMod val="75000"/>
                </a:schemeClr>
              </a:solidFill>
              <a:latin typeface="DM Sans" pitchFamily="2" charset="7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E6BDD1DD-62EC-4EF2-E722-FDB76D5EE630}"/>
              </a:ext>
            </a:extLst>
          </p:cNvPr>
          <p:cNvSpPr txBox="1"/>
          <p:nvPr/>
        </p:nvSpPr>
        <p:spPr>
          <a:xfrm>
            <a:off x="641491" y="3982804"/>
            <a:ext cx="1044813" cy="1146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5400" b="1" spc="-290" dirty="0">
                <a:solidFill>
                  <a:schemeClr val="accent6">
                    <a:lumMod val="75000"/>
                  </a:schemeClr>
                </a:solidFill>
                <a:latin typeface="DM Sans" pitchFamily="2" charset="77"/>
              </a:rPr>
              <a:t>03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A85FA307-BC49-9118-249F-9829CE9B38D7}"/>
              </a:ext>
            </a:extLst>
          </p:cNvPr>
          <p:cNvSpPr txBox="1"/>
          <p:nvPr/>
        </p:nvSpPr>
        <p:spPr>
          <a:xfrm>
            <a:off x="1810725" y="4494640"/>
            <a:ext cx="774288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chemeClr val="tx2"/>
                </a:solidFill>
                <a:latin typeface="DM Sans" pitchFamily="2" charset="77"/>
              </a:rPr>
              <a:t>Techniques de </a:t>
            </a:r>
            <a:r>
              <a:rPr lang="en-US" b="1" spc="-30" dirty="0" err="1">
                <a:solidFill>
                  <a:schemeClr val="tx2"/>
                </a:solidFill>
                <a:latin typeface="DM Sans" pitchFamily="2" charset="77"/>
              </a:rPr>
              <a:t>modélisation</a:t>
            </a:r>
            <a:endParaRPr lang="en-US" b="1" spc="-30" dirty="0">
              <a:solidFill>
                <a:schemeClr val="tx2"/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Définition Business Intelligence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357AB4F3-18A8-2314-2B0B-B538331B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Le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terme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Business Intelligence (BI)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ou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Informatique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Décisionnelle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désigne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les technologies, applications et pratiques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collecte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d’intégration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d’analyse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et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présentation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l’information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.</a:t>
            </a: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Les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systèmes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BI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sont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systèmes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d’aide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à la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décision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axés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sur les données</a:t>
            </a:r>
          </a:p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Objectif :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Soutenir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une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meilleur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prise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décision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verticales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métiers, marketing, finance,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commerciale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…</a:t>
            </a:r>
          </a:p>
          <a:p>
            <a:pPr marL="0" indent="0">
              <a:buNone/>
            </a:pPr>
            <a:endParaRPr lang="fr-F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Importance de la BI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6FBA75D-1CD7-07CE-E2A5-E0A74867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Les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outils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BI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peuvent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apporter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nombreux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bénéfices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à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une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entreprise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: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Accélérer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et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améliorer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la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prise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décision</a:t>
            </a:r>
            <a:endParaRPr lang="en-US" sz="2000" dirty="0">
              <a:solidFill>
                <a:srgbClr val="073B4C"/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Optimiser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des process d’affaires internes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73B4C"/>
                </a:solidFill>
                <a:latin typeface="+mj-lt"/>
              </a:rPr>
              <a:t>Augmenter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l’éfficaticté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opérationnelle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, la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génération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de nouveaux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revenus</a:t>
            </a:r>
            <a:endParaRPr lang="en-US" sz="2000" dirty="0">
              <a:solidFill>
                <a:srgbClr val="073B4C"/>
              </a:solidFill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Obtenir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un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avantage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concurrentiel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face à la concurrence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Les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systèmes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BI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permettent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également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d’aider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les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entreprises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à identifier les tendances du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marché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et à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repérer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les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problèmes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commerciaux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qui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doivent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être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résolus</a:t>
            </a:r>
            <a:endParaRPr lang="fr-FR" sz="2400" dirty="0">
              <a:solidFill>
                <a:srgbClr val="073B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8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Tableau de bords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2" name="Picture 2" descr="Photo libre de droit de Tableau De Bord banque d'images et plus d'images  libres de droit de Voiture - Voiture, Tableau de bord, Compteur de vitesse  - iStock">
            <a:extLst>
              <a:ext uri="{FF2B5EF4-FFF2-40B4-BE49-F238E27FC236}">
                <a16:creationId xmlns:a16="http://schemas.microsoft.com/office/drawing/2014/main" id="{D3C990FC-A2D3-B0E0-1574-FD14C2D6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035766" cy="33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774118A-9705-BB6B-8D35-19BBF0770D89}"/>
              </a:ext>
            </a:extLst>
          </p:cNvPr>
          <p:cNvSpPr txBox="1"/>
          <p:nvPr/>
        </p:nvSpPr>
        <p:spPr>
          <a:xfrm>
            <a:off x="669501" y="1831972"/>
            <a:ext cx="5464958" cy="3112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Renseigne le conducteur d’un véhicule afin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de savoir s’il conduit en toute sécurité 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Fonctionnement moteur et paramètres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Vitesse instantanée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Température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73B4C"/>
                </a:solidFill>
                <a:latin typeface="+mj-lt"/>
              </a:rPr>
              <a:t>Niveau essence</a:t>
            </a:r>
          </a:p>
        </p:txBody>
      </p:sp>
    </p:spTree>
    <p:extLst>
      <p:ext uri="{BB962C8B-B14F-4D97-AF65-F5344CB8AC3E}">
        <p14:creationId xmlns:p14="http://schemas.microsoft.com/office/powerpoint/2010/main" val="179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Tableau de bords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5128" name="Picture 8" descr="Construire les meilleurs dashboards pour améliorer la prise de décision">
            <a:extLst>
              <a:ext uri="{FF2B5EF4-FFF2-40B4-BE49-F238E27FC236}">
                <a16:creationId xmlns:a16="http://schemas.microsoft.com/office/drawing/2014/main" id="{9E0E9354-EC6E-5681-FEC4-E1290236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89" y="1391258"/>
            <a:ext cx="6430630" cy="42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8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165" y="3150929"/>
            <a:ext cx="6819890" cy="1184279"/>
          </a:xfrm>
        </p:spPr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Architecture d’un SI décisionnel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grpSp>
        <p:nvGrpSpPr>
          <p:cNvPr id="2" name="Google Shape;311;p27">
            <a:extLst>
              <a:ext uri="{FF2B5EF4-FFF2-40B4-BE49-F238E27FC236}">
                <a16:creationId xmlns:a16="http://schemas.microsoft.com/office/drawing/2014/main" id="{ECE1CE54-B5A5-796F-8F46-56DB9996C088}"/>
              </a:ext>
            </a:extLst>
          </p:cNvPr>
          <p:cNvGrpSpPr/>
          <p:nvPr/>
        </p:nvGrpSpPr>
        <p:grpSpPr>
          <a:xfrm>
            <a:off x="1646835" y="2252457"/>
            <a:ext cx="3116734" cy="2974033"/>
            <a:chOff x="610973" y="645137"/>
            <a:chExt cx="3559919" cy="3560443"/>
          </a:xfrm>
        </p:grpSpPr>
        <p:sp>
          <p:nvSpPr>
            <p:cNvPr id="3" name="Google Shape;312;p27">
              <a:extLst>
                <a:ext uri="{FF2B5EF4-FFF2-40B4-BE49-F238E27FC236}">
                  <a16:creationId xmlns:a16="http://schemas.microsoft.com/office/drawing/2014/main" id="{D4DB77E8-CC7E-B1FB-E975-928CCBDB81A2}"/>
                </a:ext>
              </a:extLst>
            </p:cNvPr>
            <p:cNvSpPr/>
            <p:nvPr/>
          </p:nvSpPr>
          <p:spPr>
            <a:xfrm>
              <a:off x="1019219" y="3052804"/>
              <a:ext cx="2221172" cy="1152776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7" name="Google Shape;313;p27">
              <a:extLst>
                <a:ext uri="{FF2B5EF4-FFF2-40B4-BE49-F238E27FC236}">
                  <a16:creationId xmlns:a16="http://schemas.microsoft.com/office/drawing/2014/main" id="{1FC9F2DD-9389-BE75-486A-A4D96010E87B}"/>
                </a:ext>
              </a:extLst>
            </p:cNvPr>
            <p:cNvSpPr/>
            <p:nvPr/>
          </p:nvSpPr>
          <p:spPr>
            <a:xfrm>
              <a:off x="2437350" y="2471858"/>
              <a:ext cx="1733049" cy="1655641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8" name="Google Shape;314;p27">
              <a:extLst>
                <a:ext uri="{FF2B5EF4-FFF2-40B4-BE49-F238E27FC236}">
                  <a16:creationId xmlns:a16="http://schemas.microsoft.com/office/drawing/2014/main" id="{9B54E1EA-4052-C746-9798-99FB0CAA85BC}"/>
                </a:ext>
              </a:extLst>
            </p:cNvPr>
            <p:cNvSpPr/>
            <p:nvPr/>
          </p:nvSpPr>
          <p:spPr>
            <a:xfrm>
              <a:off x="2908230" y="907242"/>
              <a:ext cx="1262662" cy="2177774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9" name="Google Shape;315;p27">
              <a:extLst>
                <a:ext uri="{FF2B5EF4-FFF2-40B4-BE49-F238E27FC236}">
                  <a16:creationId xmlns:a16="http://schemas.microsoft.com/office/drawing/2014/main" id="{5802DEB3-D3BE-902F-6F95-E4815645CA09}"/>
                </a:ext>
              </a:extLst>
            </p:cNvPr>
            <p:cNvSpPr/>
            <p:nvPr/>
          </p:nvSpPr>
          <p:spPr>
            <a:xfrm>
              <a:off x="1541473" y="645137"/>
              <a:ext cx="2221257" cy="1152725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10" name="Google Shape;316;p27">
              <a:extLst>
                <a:ext uri="{FF2B5EF4-FFF2-40B4-BE49-F238E27FC236}">
                  <a16:creationId xmlns:a16="http://schemas.microsoft.com/office/drawing/2014/main" id="{75748D32-950C-20D0-C1EC-4BA196997E8E}"/>
                </a:ext>
              </a:extLst>
            </p:cNvPr>
            <p:cNvSpPr/>
            <p:nvPr/>
          </p:nvSpPr>
          <p:spPr>
            <a:xfrm>
              <a:off x="611466" y="723219"/>
              <a:ext cx="1733049" cy="1655709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  <p:sp>
          <p:nvSpPr>
            <p:cNvPr id="11" name="Google Shape;317;p27">
              <a:extLst>
                <a:ext uri="{FF2B5EF4-FFF2-40B4-BE49-F238E27FC236}">
                  <a16:creationId xmlns:a16="http://schemas.microsoft.com/office/drawing/2014/main" id="{D69D682B-910A-F1A6-0D90-5D6CE91C3DE4}"/>
                </a:ext>
              </a:extLst>
            </p:cNvPr>
            <p:cNvSpPr/>
            <p:nvPr/>
          </p:nvSpPr>
          <p:spPr>
            <a:xfrm>
              <a:off x="610973" y="1765718"/>
              <a:ext cx="1157055" cy="2168267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37" tIns="243737" rIns="243737" bIns="243737" anchor="ctr" anchorCtr="0">
              <a:noAutofit/>
            </a:bodyPr>
            <a:lstStyle/>
            <a:p>
              <a:endParaRPr sz="9598"/>
            </a:p>
          </p:txBody>
        </p:sp>
      </p:grpSp>
      <p:pic>
        <p:nvPicPr>
          <p:cNvPr id="12" name="Google Shape;320;p27">
            <a:extLst>
              <a:ext uri="{FF2B5EF4-FFF2-40B4-BE49-F238E27FC236}">
                <a16:creationId xmlns:a16="http://schemas.microsoft.com/office/drawing/2014/main" id="{9769E5F1-B0F9-1413-4F85-7BF3B39F76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670" y="1741697"/>
            <a:ext cx="1259100" cy="115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reeform 255">
            <a:extLst>
              <a:ext uri="{FF2B5EF4-FFF2-40B4-BE49-F238E27FC236}">
                <a16:creationId xmlns:a16="http://schemas.microsoft.com/office/drawing/2014/main" id="{BA04D229-833F-634D-9C37-DB5844FE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390" y="3307901"/>
            <a:ext cx="45719" cy="790324"/>
          </a:xfrm>
          <a:custGeom>
            <a:avLst/>
            <a:gdLst>
              <a:gd name="T0" fmla="*/ 29 w 30"/>
              <a:gd name="T1" fmla="*/ 1185 h 1186"/>
              <a:gd name="T2" fmla="*/ 0 w 30"/>
              <a:gd name="T3" fmla="*/ 1185 h 1186"/>
              <a:gd name="T4" fmla="*/ 0 w 30"/>
              <a:gd name="T5" fmla="*/ 0 h 1186"/>
              <a:gd name="T6" fmla="*/ 29 w 30"/>
              <a:gd name="T7" fmla="*/ 0 h 1186"/>
              <a:gd name="T8" fmla="*/ 29 w 30"/>
              <a:gd name="T9" fmla="*/ 1185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86">
                <a:moveTo>
                  <a:pt x="29" y="1185"/>
                </a:moveTo>
                <a:lnTo>
                  <a:pt x="0" y="1185"/>
                </a:lnTo>
                <a:lnTo>
                  <a:pt x="0" y="0"/>
                </a:lnTo>
                <a:lnTo>
                  <a:pt x="29" y="0"/>
                </a:lnTo>
                <a:lnTo>
                  <a:pt x="29" y="11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solidFill>
                <a:schemeClr val="accent2">
                  <a:lumMod val="75000"/>
                </a:schemeClr>
              </a:solidFill>
              <a:latin typeface="DM Sans" pitchFamily="2" charset="77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8066250-FDE3-38B9-5A0F-5216DF10924C}"/>
              </a:ext>
            </a:extLst>
          </p:cNvPr>
          <p:cNvSpPr txBox="1"/>
          <p:nvPr/>
        </p:nvSpPr>
        <p:spPr>
          <a:xfrm>
            <a:off x="3750560" y="3006561"/>
            <a:ext cx="1044813" cy="1146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5400" b="1" spc="-290" dirty="0">
                <a:solidFill>
                  <a:schemeClr val="accent2"/>
                </a:solidFill>
                <a:latin typeface="DM Sa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654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38A7CE9-348C-9EB6-A5E2-2ED10F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Bookman Old Style" panose="02050604050505020204" pitchFamily="18" charset="0"/>
              </a:rPr>
            </a:br>
            <a:r>
              <a:rPr lang="fr-FR" b="1" dirty="0">
                <a:latin typeface="Bookman Old Style" panose="02050604050505020204" pitchFamily="18" charset="0"/>
              </a:rPr>
              <a:t>Datawarehouse</a:t>
            </a:r>
            <a:br>
              <a:rPr lang="fr-FR" dirty="0">
                <a:latin typeface="Bookman Old Style" panose="02050604050505020204" pitchFamily="18" charset="0"/>
              </a:rPr>
            </a:b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8A4FB26-20F3-22CB-0C04-260D8FDD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3"/>
            <a:ext cx="10942674" cy="4114211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073B4C"/>
                </a:solidFill>
                <a:latin typeface="+mj-lt"/>
              </a:rPr>
              <a:t>Un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datawarehouse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est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une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base de données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conçu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pour stocker,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gérer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et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analyser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grands volumes de données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provenant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rgbClr val="073B4C"/>
                </a:solidFill>
                <a:latin typeface="+mj-lt"/>
              </a:rPr>
              <a:t>plusieurs</a:t>
            </a:r>
            <a:r>
              <a:rPr lang="en-US" sz="2400" dirty="0">
                <a:solidFill>
                  <a:srgbClr val="073B4C"/>
                </a:solidFill>
                <a:latin typeface="+mj-lt"/>
              </a:rPr>
              <a:t> sources :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Analyser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les données ensemble à des fins de </a:t>
            </a:r>
            <a:r>
              <a:rPr lang="en-US" sz="2000" dirty="0" err="1">
                <a:solidFill>
                  <a:srgbClr val="073B4C"/>
                </a:solidFill>
                <a:latin typeface="+mj-lt"/>
              </a:rPr>
              <a:t>commerciales</a:t>
            </a:r>
            <a:endParaRPr lang="en-US" sz="2000" b="0" i="0" u="none" strike="noStrike" dirty="0">
              <a:solidFill>
                <a:srgbClr val="073B4C"/>
              </a:solidFill>
              <a:effectLst/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en-US" sz="2000" dirty="0" err="1">
                <a:solidFill>
                  <a:srgbClr val="073B4C"/>
                </a:solidFill>
                <a:latin typeface="+mj-lt"/>
              </a:rPr>
              <a:t>Historiser</a:t>
            </a:r>
            <a:r>
              <a:rPr lang="en-US" sz="2000" dirty="0">
                <a:solidFill>
                  <a:srgbClr val="073B4C"/>
                </a:solidFill>
                <a:latin typeface="+mj-lt"/>
              </a:rPr>
              <a:t> les données</a:t>
            </a:r>
          </a:p>
          <a:p>
            <a:pPr lvl="1">
              <a:spcAft>
                <a:spcPts val="600"/>
              </a:spcAft>
            </a:pPr>
            <a:r>
              <a:rPr lang="en-US" sz="2000" b="0" i="0" u="none" strike="noStrike" dirty="0" err="1">
                <a:solidFill>
                  <a:srgbClr val="073B4C"/>
                </a:solidFill>
                <a:effectLst/>
                <a:latin typeface="+mj-lt"/>
              </a:rPr>
              <a:t>Qualité</a:t>
            </a:r>
            <a:r>
              <a:rPr lang="en-US" sz="2000" b="0" i="0" u="none" strike="noStrike" dirty="0">
                <a:solidFill>
                  <a:srgbClr val="073B4C"/>
                </a:solidFill>
                <a:effectLst/>
                <a:latin typeface="+mj-lt"/>
              </a:rPr>
              <a:t> et consistence des données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073B4C"/>
              </a:solidFill>
              <a:latin typeface="+mj-lt"/>
            </a:endParaRPr>
          </a:p>
          <a:p>
            <a:pPr marL="0" indent="0">
              <a:buNone/>
            </a:pPr>
            <a:endParaRPr lang="fr-FR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 de Sorbonne Data Analytics">
            <a:extLst>
              <a:ext uri="{FF2B5EF4-FFF2-40B4-BE49-F238E27FC236}">
                <a16:creationId xmlns:a16="http://schemas.microsoft.com/office/drawing/2014/main" id="{50BD4E6D-F0E6-BE4E-D72A-747035CF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4" y="27940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495F22-90DF-4181-A8FD-3C81532CA092}"/>
              </a:ext>
            </a:extLst>
          </p:cNvPr>
          <p:cNvSpPr/>
          <p:nvPr/>
        </p:nvSpPr>
        <p:spPr>
          <a:xfrm>
            <a:off x="1" y="5804899"/>
            <a:ext cx="12192000" cy="1053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Bookman Old Style" panose="02050604050505020204" pitchFamily="18" charset="0"/>
              </a:rPr>
              <a:t>Sorbonne Data Analytics</a:t>
            </a:r>
          </a:p>
        </p:txBody>
      </p:sp>
      <p:pic>
        <p:nvPicPr>
          <p:cNvPr id="2" name="Picture 8" descr="MySQL — Wikipédia">
            <a:extLst>
              <a:ext uri="{FF2B5EF4-FFF2-40B4-BE49-F238E27FC236}">
                <a16:creationId xmlns:a16="http://schemas.microsoft.com/office/drawing/2014/main" id="{D26485BE-D9BF-4749-C175-C2EB2B6A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7" y="4163419"/>
            <a:ext cx="25529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stgreSQL : Sauvegarder et restaurer ses bases de données - Wiki - Wiki">
            <a:extLst>
              <a:ext uri="{FF2B5EF4-FFF2-40B4-BE49-F238E27FC236}">
                <a16:creationId xmlns:a16="http://schemas.microsoft.com/office/drawing/2014/main" id="{0E45238F-C836-6E81-9B10-DE1DD1966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65" y="4422466"/>
            <a:ext cx="2693210" cy="1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crosoft annonce SQL Server sous Linux : coup dur pour Oracle ? - Numerama">
            <a:extLst>
              <a:ext uri="{FF2B5EF4-FFF2-40B4-BE49-F238E27FC236}">
                <a16:creationId xmlns:a16="http://schemas.microsoft.com/office/drawing/2014/main" id="{77408AD5-620D-2773-5501-60B95EE3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999" y="2541180"/>
            <a:ext cx="2856395" cy="15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Oracle Database : Fujitsu Luxembourg">
            <a:extLst>
              <a:ext uri="{FF2B5EF4-FFF2-40B4-BE49-F238E27FC236}">
                <a16:creationId xmlns:a16="http://schemas.microsoft.com/office/drawing/2014/main" id="{0B7F5844-5B02-B92F-4A00-71D429F9A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29" y="4280395"/>
            <a:ext cx="3576608" cy="1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93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661</Words>
  <Application>Microsoft Macintosh PowerPoint</Application>
  <PresentationFormat>Grand écran</PresentationFormat>
  <Paragraphs>96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Aptos</vt:lpstr>
      <vt:lpstr>Arial</vt:lpstr>
      <vt:lpstr>Bookman Old Style</vt:lpstr>
      <vt:lpstr>Calibri</vt:lpstr>
      <vt:lpstr>Calibri Light</vt:lpstr>
      <vt:lpstr>DM Sans</vt:lpstr>
      <vt:lpstr>Wingdings</vt:lpstr>
      <vt:lpstr>Thème Office</vt:lpstr>
      <vt:lpstr>Intégration et restitution – Business Intelligence</vt:lpstr>
      <vt:lpstr> Contact </vt:lpstr>
      <vt:lpstr> Plan du cours </vt:lpstr>
      <vt:lpstr> Définition Business Intelligence </vt:lpstr>
      <vt:lpstr> Importance de la BI </vt:lpstr>
      <vt:lpstr> Tableau de bords </vt:lpstr>
      <vt:lpstr> Tableau de bords </vt:lpstr>
      <vt:lpstr> Architecture d’un SI décisionnel </vt:lpstr>
      <vt:lpstr> Datawarehouse </vt:lpstr>
      <vt:lpstr> OLAP - OLTP </vt:lpstr>
      <vt:lpstr> ETL – Extract Transform Load </vt:lpstr>
      <vt:lpstr> ETL – Quelques outils du marché </vt:lpstr>
      <vt:lpstr> Les outils de reporting </vt:lpstr>
      <vt:lpstr> Reporting – les outils du marché </vt:lpstr>
      <vt:lpstr> Architecture </vt:lpstr>
      <vt:lpstr> Techniques de modélisations </vt:lpstr>
      <vt:lpstr>Modélisation en étoile</vt:lpstr>
      <vt:lpstr>Modélisation en flocon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Marc-Arthur DIAYE</dc:creator>
  <cp:lastModifiedBy>Tahirou Ibrahim</cp:lastModifiedBy>
  <cp:revision>138</cp:revision>
  <dcterms:created xsi:type="dcterms:W3CDTF">2024-03-30T10:06:18Z</dcterms:created>
  <dcterms:modified xsi:type="dcterms:W3CDTF">2024-06-14T18:40:08Z</dcterms:modified>
</cp:coreProperties>
</file>