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cba1bb29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cba1bb29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4a5a2a8d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4a5a2a8d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natural and man-made disasters, people use social me-dia platforms such as Twitter to post textual and multime-dia content to report updates about injured or dead people,infrastructure damage, and missing or found people amongother information types. Studies have revealed that this on-line information, if processed timely and effectively, is ex-tremely useful for humanitarian organizations to gain situ-ational awareness and plan relief operations.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4a5a2a8d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4a5a2a8d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natural and man-made disasters, people use social me-dia platforms such as Twitter to post textual and multime-dia content to report updates about injured or dead people,infrastructure damage, and missing or found people amongother information types. Studies have revealed that this on-line information, if processed timely and effectively, is ex-tremely useful for humanitarian organizations to gain situ-ational awareness and plan relief operations.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4a5a2a8d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4a5a2a8d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natural and man-made disasters, people use social me-dia platforms such as Twitter to post textual and multime-dia content to report updates about injured or dead people,infrastructure damage, and missing or found people amongother information types. Studies have revealed that this on-line information, if processed timely and effectively, is ex-tremely useful for humanitarian organizations to gain situ-ational awareness and plan relief operations.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4a5a2a8d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4a5a2a8d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natural and man-made disasters, people use social me-dia platforms such as Twitter to post textual and multime-dia content to report updates about injured or dead people,infrastructure damage, and missing or found people amongother information types. Studies have revealed that this on-line information, if processed timely and effectively, is ex-tremely useful for humanitarian organizations to gain situ-ational awareness and plan relief operations.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cba1bb29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cba1bb29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46771dfc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46771dfc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natural and man-made disasters, people use social me-dia platforms such as Twitter to post textual and multime-dia content to report updates about injured or dead people,infrastructure damage, and missing or found people amongother information types. Studies have revealed that this on-line information, if processed timely and effectively, is ex-tremely useful for humanitarian organizations to gain situ-ational awareness and plan relief operations.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1" Type="http://schemas.openxmlformats.org/officeDocument/2006/relationships/image" Target="../media/image6.png"/><Relationship Id="rId10" Type="http://schemas.openxmlformats.org/officeDocument/2006/relationships/image" Target="../media/image7.png"/><Relationship Id="rId9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16.png"/><Relationship Id="rId7" Type="http://schemas.openxmlformats.org/officeDocument/2006/relationships/image" Target="../media/image2.png"/><Relationship Id="rId8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hyperlink" Target="https://arxiv.org/pdf/1805.00713.pdf" TargetMode="External"/><Relationship Id="rId9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hyperlink" Target="https://www.semanticscholar.org/paper/Analysis-of-Social-Media-Data-using-Multimodal-Deep-Ofli-Alam/4a888afd8fb93e9d294acdc7022ee20a5db8d617" TargetMode="External"/><Relationship Id="rId7" Type="http://schemas.openxmlformats.org/officeDocument/2006/relationships/hyperlink" Target="https://www.semanticscholar.org/paper/Analysis-of-Social-Media-Data-using-Multimodal-Deep-Ofli-Alam/4a888afd8fb93e9d294acdc7022ee20a5db8d617" TargetMode="External"/><Relationship Id="rId8" Type="http://schemas.openxmlformats.org/officeDocument/2006/relationships/hyperlink" Target="https://sci-hub.st/https://ieeexplore.ieee.org/abstract/document/891946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hyperlink" Target="https://arxiv.org/abs/2001.07685" TargetMode="External"/><Relationship Id="rId5" Type="http://schemas.openxmlformats.org/officeDocument/2006/relationships/hyperlink" Target="https://arxiv.org/abs/2002.05709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rxiv.org/pdf/2005.06627.pdf" TargetMode="External"/><Relationship Id="rId4" Type="http://schemas.openxmlformats.org/officeDocument/2006/relationships/hyperlink" Target="https://www.aclweb.org/anthology/D19-1347.pdf" TargetMode="External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researchgate.net/publication/220460981_Multimodal_fusion_for_multimedia_analysis_A_survey#pf23" TargetMode="External"/><Relationship Id="rId4" Type="http://schemas.openxmlformats.org/officeDocument/2006/relationships/hyperlink" Target="https://www.aclweb.org/anthology/D19-1347.pdf" TargetMode="External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21050" y="796025"/>
            <a:ext cx="7386900" cy="13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Crisis Computing: Multimodal Social Media Content for Improved Emergency Response</a:t>
            </a:r>
            <a:endParaRPr b="1" sz="6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600" y="3263850"/>
            <a:ext cx="6362700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2047550" y="2486675"/>
            <a:ext cx="4116000" cy="71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100"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r>
              <a:rPr b="1" i="1" lang="en" sz="21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b="1" i="1" lang="en" sz="2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Visionaries</a:t>
            </a:r>
            <a:endParaRPr b="1" i="1" sz="29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4294967295" type="ctrTitle"/>
          </p:nvPr>
        </p:nvSpPr>
        <p:spPr>
          <a:xfrm>
            <a:off x="2346775" y="-85725"/>
            <a:ext cx="3330000" cy="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10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1" lang="en" sz="3100">
                <a:latin typeface="Times New Roman"/>
                <a:ea typeface="Times New Roman"/>
                <a:cs typeface="Times New Roman"/>
                <a:sym typeface="Times New Roman"/>
              </a:rPr>
              <a:t>otivation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6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25" y="2794050"/>
            <a:ext cx="2816915" cy="18088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13" y="809812"/>
            <a:ext cx="2881593" cy="17619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9400" y="1315213"/>
            <a:ext cx="2563200" cy="27478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95463" y="1238189"/>
            <a:ext cx="2765975" cy="15558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88706" y="4602875"/>
            <a:ext cx="3379506" cy="4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32625" y="2077175"/>
            <a:ext cx="989126" cy="98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95475" y="2996124"/>
            <a:ext cx="2765975" cy="1554151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43062" y="563725"/>
            <a:ext cx="3933624" cy="5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577675" y="4602875"/>
            <a:ext cx="36867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California wildfires hit home for Bills rookie Tanner Vallejo #Bills https://t.co/GV4GooaAp6 </a:t>
            </a:r>
            <a:endParaRPr sz="120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31175" y="4712275"/>
            <a:ext cx="396900" cy="321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4294967295" type="ctrTitle"/>
          </p:nvPr>
        </p:nvSpPr>
        <p:spPr>
          <a:xfrm>
            <a:off x="87650" y="38125"/>
            <a:ext cx="37215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Current Challenges and Limitations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87650" y="490100"/>
            <a:ext cx="4941000" cy="1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on textual data only,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Labeled data 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scarcity,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CrisisMMD - first multimodal dataset (late 2018),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a couple of papers use multimodal data (all of them recently published), models that use multimodal data outperform unimodal models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0" l="5605" r="62815" t="9123"/>
          <a:stretch/>
        </p:blipFill>
        <p:spPr>
          <a:xfrm>
            <a:off x="5129738" y="541100"/>
            <a:ext cx="1887975" cy="15702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0" l="36995" r="33164" t="7535"/>
          <a:stretch/>
        </p:blipFill>
        <p:spPr>
          <a:xfrm>
            <a:off x="7118800" y="541100"/>
            <a:ext cx="1753470" cy="15702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0" name="Google Shape;80;p15"/>
          <p:cNvSpPr txBox="1"/>
          <p:nvPr/>
        </p:nvSpPr>
        <p:spPr>
          <a:xfrm>
            <a:off x="5129750" y="152600"/>
            <a:ext cx="36108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CrisisMMD: Multimodal Twitter Datasets from Natural Disasters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5162700" y="2213575"/>
            <a:ext cx="367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 </a:t>
            </a:r>
            <a:r>
              <a:rPr b="1" lang="en" sz="1000" u="sng"/>
              <a:t>LABELS</a:t>
            </a:r>
            <a:r>
              <a:rPr lang="en" sz="1000" u="sng"/>
              <a:t>:</a:t>
            </a:r>
            <a:r>
              <a:rPr lang="en" sz="1000"/>
              <a:t> </a:t>
            </a:r>
            <a:r>
              <a:rPr b="1" lang="en" sz="1000"/>
              <a:t>Disaster Type, Informative vs Not Informative,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Humanitarian Categories, </a:t>
            </a:r>
            <a:r>
              <a:rPr b="1" lang="en" sz="1000"/>
              <a:t>Damage</a:t>
            </a:r>
            <a:r>
              <a:rPr b="1" lang="en" sz="1000"/>
              <a:t> Severity Assessment </a:t>
            </a:r>
            <a:endParaRPr b="1" sz="1000"/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5">
            <a:alphaModFix/>
          </a:blip>
          <a:srcRect b="8307" l="0" r="0" t="0"/>
          <a:stretch/>
        </p:blipFill>
        <p:spPr>
          <a:xfrm>
            <a:off x="176075" y="2330625"/>
            <a:ext cx="2922131" cy="22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44750" y="4545150"/>
            <a:ext cx="32514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Analysis of Social Media Data using Multimodal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Deep Learning for Disaster Response</a:t>
            </a:r>
            <a:r>
              <a:rPr lang="en"/>
              <a:t> </a:t>
            </a:r>
            <a:r>
              <a:rPr b="1" lang="en" sz="900"/>
              <a:t>(April 2020)</a:t>
            </a:r>
            <a:endParaRPr b="1" sz="900"/>
          </a:p>
        </p:txBody>
      </p:sp>
      <p:sp>
        <p:nvSpPr>
          <p:cNvPr id="84" name="Google Shape;84;p15"/>
          <p:cNvSpPr txBox="1"/>
          <p:nvPr/>
        </p:nvSpPr>
        <p:spPr>
          <a:xfrm>
            <a:off x="5772050" y="4781775"/>
            <a:ext cx="35280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Multimodal Analysis of Disaster Tweets</a:t>
            </a:r>
            <a:r>
              <a:rPr lang="en"/>
              <a:t> </a:t>
            </a:r>
            <a:r>
              <a:rPr b="1" lang="en" sz="900"/>
              <a:t>(Sept 2019)</a:t>
            </a:r>
            <a:endParaRPr b="1" sz="900"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69602" y="2797025"/>
            <a:ext cx="2350871" cy="20519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6519900" y="3924800"/>
            <a:ext cx="2559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VGG 19                        </a:t>
            </a:r>
            <a:r>
              <a:rPr lang="en" sz="900"/>
              <a:t>Bidirectional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                            </a:t>
            </a:r>
            <a:r>
              <a:rPr lang="en" sz="900"/>
              <a:t>     LSTM</a:t>
            </a:r>
            <a:endParaRPr sz="900"/>
          </a:p>
        </p:txBody>
      </p:sp>
      <p:sp>
        <p:nvSpPr>
          <p:cNvPr id="87" name="Google Shape;87;p15"/>
          <p:cNvSpPr txBox="1"/>
          <p:nvPr/>
        </p:nvSpPr>
        <p:spPr>
          <a:xfrm>
            <a:off x="3965775" y="3050600"/>
            <a:ext cx="1651800" cy="87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use only “clean” subset of CrisisMMD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4294967295" type="ctrTitle"/>
          </p:nvPr>
        </p:nvSpPr>
        <p:spPr>
          <a:xfrm>
            <a:off x="1950000" y="81050"/>
            <a:ext cx="5423100" cy="6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Methods and Experiments I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6"/>
          <p:cNvSpPr txBox="1"/>
          <p:nvPr>
            <p:ph idx="4294967295" type="ctrTitle"/>
          </p:nvPr>
        </p:nvSpPr>
        <p:spPr>
          <a:xfrm>
            <a:off x="519450" y="1147175"/>
            <a:ext cx="34659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Step 1: Labels Propagation Images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0" y="522800"/>
            <a:ext cx="81210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 machine learning methodologies like transfer, contrastive and semi-supervised learning to propagate labels to unimodal datasets</a:t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6850" y="1533675"/>
            <a:ext cx="4229100" cy="30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4389200" y="4591200"/>
            <a:ext cx="47070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FixMatch: Simplifying Semi-Supervised Learning with Consistency and Confidence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>
                <a:solidFill>
                  <a:schemeClr val="hlink"/>
                </a:solidFill>
                <a:hlinkClick r:id="rId5"/>
              </a:rPr>
              <a:t>A Simple Framework for Contrastive Learning of Visual Representations</a:t>
            </a:r>
            <a:endParaRPr b="1"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4294967295" type="ctrTitle"/>
          </p:nvPr>
        </p:nvSpPr>
        <p:spPr>
          <a:xfrm>
            <a:off x="1950000" y="81050"/>
            <a:ext cx="5423100" cy="6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Methods and Experiments  II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7"/>
          <p:cNvSpPr txBox="1"/>
          <p:nvPr>
            <p:ph idx="4294967295" type="ctrTitle"/>
          </p:nvPr>
        </p:nvSpPr>
        <p:spPr>
          <a:xfrm>
            <a:off x="115525" y="1241150"/>
            <a:ext cx="3855900" cy="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Step 1: Labels Propagation Text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0" y="568325"/>
            <a:ext cx="81210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 machine learning methodologies like transfer, contrastive and semi-supervised learning to propagate labels to unimodal datasets</a:t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3751200" y="4591200"/>
            <a:ext cx="53448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>
                <a:solidFill>
                  <a:schemeClr val="hlink"/>
                </a:solidFill>
                <a:hlinkClick r:id="rId3"/>
              </a:rPr>
              <a:t>CrisisBert: A Robust Transformer for Crisis Classification and Contextual Crisis Embeddings 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>
                <a:solidFill>
                  <a:schemeClr val="hlink"/>
                </a:solidFill>
                <a:hlinkClick r:id="rId4"/>
              </a:rPr>
              <a:t>Delta-training: Simple Semi-Supervised Text Classificationusing Pretrained Word Embeddings</a:t>
            </a:r>
            <a:endParaRPr b="1" sz="900">
              <a:solidFill>
                <a:schemeClr val="dk1"/>
              </a:solidFill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9550" y="1645025"/>
            <a:ext cx="3855900" cy="275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idx="4294967295" type="ctrTitle"/>
          </p:nvPr>
        </p:nvSpPr>
        <p:spPr>
          <a:xfrm>
            <a:off x="1950000" y="81050"/>
            <a:ext cx="5423100" cy="6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Methods </a:t>
            </a: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and Experiments III 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8"/>
          <p:cNvSpPr txBox="1"/>
          <p:nvPr>
            <p:ph idx="4294967295" type="ctrTitle"/>
          </p:nvPr>
        </p:nvSpPr>
        <p:spPr>
          <a:xfrm>
            <a:off x="213850" y="1387200"/>
            <a:ext cx="3855900" cy="6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Step 2: Multimodal Learning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364150" y="695100"/>
            <a:ext cx="74967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the enriched dataset to train multimodal model. Explore techniques like joint representation learning, fusion and co-learning.</a:t>
            </a: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3751200" y="4591200"/>
            <a:ext cx="53448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>
                <a:solidFill>
                  <a:schemeClr val="hlink"/>
                </a:solidFill>
                <a:hlinkClick r:id="rId3"/>
              </a:rPr>
              <a:t>Multimodal fusion for multimedia analysis: A survey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>
                <a:solidFill>
                  <a:schemeClr val="hlink"/>
                </a:solidFill>
                <a:hlinkClick r:id="rId4"/>
              </a:rPr>
              <a:t>Learning Joint Multimodal Representation with Adversarial Attention Networks</a:t>
            </a:r>
            <a:endParaRPr b="1" sz="900">
              <a:solidFill>
                <a:schemeClr val="dk1"/>
              </a:solidFill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9925" y="1817750"/>
            <a:ext cx="3855900" cy="2584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700" y="2916650"/>
            <a:ext cx="7610475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 rotWithShape="1">
          <a:blip r:embed="rId4">
            <a:alphaModFix/>
          </a:blip>
          <a:srcRect b="0" l="0" r="0" t="2959"/>
          <a:stretch/>
        </p:blipFill>
        <p:spPr>
          <a:xfrm>
            <a:off x="672825" y="197925"/>
            <a:ext cx="7303324" cy="237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 rotWithShape="1">
          <a:blip r:embed="rId5">
            <a:alphaModFix/>
          </a:blip>
          <a:srcRect b="0" l="0" r="0" t="16513"/>
          <a:stretch/>
        </p:blipFill>
        <p:spPr>
          <a:xfrm>
            <a:off x="6204150" y="4784025"/>
            <a:ext cx="2762250" cy="22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1975" y="2419350"/>
            <a:ext cx="455295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50" y="659475"/>
            <a:ext cx="2722674" cy="401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2650" y="1088625"/>
            <a:ext cx="3737251" cy="3238951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0300" y="2011975"/>
            <a:ext cx="761700" cy="76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>
            <p:ph idx="4294967295" type="ctrTitle"/>
          </p:nvPr>
        </p:nvSpPr>
        <p:spPr>
          <a:xfrm>
            <a:off x="532450" y="100250"/>
            <a:ext cx="7712100" cy="6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utomatically generating summaries of a developing crisis from online postings.</a:t>
            </a:r>
            <a:endParaRPr b="1" sz="1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