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0"/>
  </p:notesMasterIdLst>
  <p:sldIdLst>
    <p:sldId id="266" r:id="rId2"/>
    <p:sldId id="276" r:id="rId3"/>
    <p:sldId id="284" r:id="rId4"/>
    <p:sldId id="271" r:id="rId5"/>
    <p:sldId id="280" r:id="rId6"/>
    <p:sldId id="291" r:id="rId7"/>
    <p:sldId id="289" r:id="rId8"/>
    <p:sldId id="285" r:id="rId9"/>
    <p:sldId id="292" r:id="rId10"/>
    <p:sldId id="293" r:id="rId11"/>
    <p:sldId id="294" r:id="rId12"/>
    <p:sldId id="299" r:id="rId13"/>
    <p:sldId id="295" r:id="rId14"/>
    <p:sldId id="296" r:id="rId15"/>
    <p:sldId id="297" r:id="rId16"/>
    <p:sldId id="300" r:id="rId17"/>
    <p:sldId id="298" r:id="rId18"/>
    <p:sldId id="283" r:id="rId19"/>
  </p:sldIdLst>
  <p:sldSz cx="9144000" cy="6858000" type="screen4x3"/>
  <p:notesSz cx="6858000" cy="9144000"/>
  <p:embeddedFontLst>
    <p:embeddedFont>
      <p:font typeface="맑은 고딕" pitchFamily="50" charset="-127"/>
      <p:regular r:id="rId21"/>
      <p:bold r:id="rId22"/>
    </p:embeddedFont>
    <p:embeddedFont>
      <p:font typeface="나눔바른고딕" pitchFamily="50" charset="-127"/>
      <p:regular r:id="rId23"/>
      <p:bold r:id="rId24"/>
    </p:embeddedFont>
    <p:embeddedFont>
      <p:font typeface="나눔고딕 ExtraBold" charset="-127"/>
      <p:bold r:id="rId25"/>
    </p:embeddedFont>
    <p:embeddedFont>
      <p:font typeface="배달의민족 한나" pitchFamily="2" charset="-127"/>
      <p:regular r:id="rId26"/>
    </p:embeddedFont>
    <p:embeddedFont>
      <p:font typeface="나눔고딕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3318" autoAdjust="0"/>
  </p:normalViewPr>
  <p:slideViewPr>
    <p:cSldViewPr>
      <p:cViewPr varScale="1">
        <p:scale>
          <a:sx n="68" d="100"/>
          <a:sy n="6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622F-8E8B-4C7E-88C0-756C8EED261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F936-42FA-4F86-8F53-52B44CCCB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7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F936-42FA-4F86-8F53-52B44CCCB7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6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F936-42FA-4F86-8F53-52B44CCCB7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F936-42FA-4F86-8F53-52B44CCCB7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1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F936-42FA-4F86-8F53-52B44CCCB7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파이썬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머신러</a:t>
            </a:r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닝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권범준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서교영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구은혜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김도은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고강련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2" y="589330"/>
            <a:ext cx="54006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1" y="949370"/>
            <a:ext cx="5614757" cy="183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4" y="3744937"/>
            <a:ext cx="6971519" cy="33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4" y="4083049"/>
            <a:ext cx="5315335" cy="2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4" y="5644644"/>
            <a:ext cx="6971519" cy="28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7" y="5986709"/>
            <a:ext cx="8928458" cy="21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219998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 :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대한 설명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354" y="3397642"/>
            <a:ext cx="520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target_names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붓꽃 품종의 이름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문자열 배열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354" y="5301208"/>
            <a:ext cx="554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dirty="0" err="1" smtClean="0"/>
              <a:t>eature_names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붓꽃의 특성 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문자열 리스트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10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4" y="3208095"/>
            <a:ext cx="5760640" cy="24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8" y="3487621"/>
            <a:ext cx="2209903" cy="23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6" y="4243393"/>
            <a:ext cx="6804026" cy="28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25" y="4561226"/>
            <a:ext cx="2219504" cy="126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6" y="1235480"/>
            <a:ext cx="6683487" cy="29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6" y="1526771"/>
            <a:ext cx="3947183" cy="23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2887" y="234613"/>
            <a:ext cx="886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데이터 → </a:t>
            </a:r>
            <a:r>
              <a:rPr lang="en-US" altLang="ko-KR" dirty="0" smtClean="0"/>
              <a:t>target, data</a:t>
            </a:r>
          </a:p>
          <a:p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ata : </a:t>
            </a:r>
            <a:r>
              <a:rPr lang="ko-KR" altLang="en-US" dirty="0" smtClean="0"/>
              <a:t>꽃잎의 길이와 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꽃받침의 길이와 폭을 </a:t>
            </a:r>
            <a:r>
              <a:rPr lang="ko-KR" altLang="en-US" dirty="0" err="1" smtClean="0"/>
              <a:t>수치값으로</a:t>
            </a:r>
            <a:r>
              <a:rPr lang="ko-KR" altLang="en-US" dirty="0" smtClean="0"/>
              <a:t> 가지고 있는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2454" y="2284765"/>
            <a:ext cx="6032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배열의 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개개의 꽃</a:t>
            </a:r>
            <a:r>
              <a:rPr lang="en-US" altLang="ko-KR" dirty="0" smtClean="0"/>
              <a:t>( 150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배열의 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측정치</a:t>
            </a:r>
            <a:r>
              <a:rPr lang="en-US" altLang="ko-KR" dirty="0" smtClean="0"/>
              <a:t>( 4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샘플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각 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ko-KR" altLang="en-US" dirty="0" smtClean="0"/>
              <a:t>배열의 크기 </a:t>
            </a:r>
            <a:r>
              <a:rPr lang="en-US" altLang="ko-KR" dirty="0" smtClean="0"/>
              <a:t>= ( </a:t>
            </a:r>
            <a:r>
              <a:rPr lang="ko-KR" altLang="en-US" dirty="0" smtClean="0"/>
              <a:t>샘플 수 </a:t>
            </a:r>
            <a:r>
              <a:rPr lang="en-US" altLang="ko-KR" dirty="0" smtClean="0"/>
              <a:t>) Ⅹ ( </a:t>
            </a:r>
            <a:r>
              <a:rPr lang="ko-KR" altLang="en-US" dirty="0" smtClean="0"/>
              <a:t>특성 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351" y="5805264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→ 다섯 </a:t>
            </a:r>
            <a:r>
              <a:rPr lang="ko-KR" altLang="en-US" dirty="0"/>
              <a:t>붓꽃의 꽃잎 폭은 모두 </a:t>
            </a:r>
            <a:r>
              <a:rPr lang="en-US" altLang="ko-KR" dirty="0" smtClean="0"/>
              <a:t>0.2cm, </a:t>
            </a:r>
            <a:endParaRPr lang="en-US" altLang="ko-KR" dirty="0"/>
          </a:p>
          <a:p>
            <a:r>
              <a:rPr lang="ko-KR" altLang="en-US" dirty="0" smtClean="0"/>
              <a:t>    첫 </a:t>
            </a:r>
            <a:r>
              <a:rPr lang="ko-KR" altLang="en-US" dirty="0"/>
              <a:t>번째 꽃이 가장 긴 </a:t>
            </a:r>
            <a:r>
              <a:rPr lang="en-US" altLang="ko-KR" dirty="0"/>
              <a:t>5.1cm</a:t>
            </a:r>
            <a:r>
              <a:rPr lang="ko-KR" altLang="en-US" dirty="0"/>
              <a:t>의 꽃받침을 </a:t>
            </a:r>
            <a:r>
              <a:rPr lang="ko-KR" altLang="en-US" dirty="0" smtClean="0"/>
              <a:t>가졌음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42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2" y="1022644"/>
            <a:ext cx="6199683" cy="25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3" y="1302756"/>
            <a:ext cx="4065138" cy="25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2" y="2652557"/>
            <a:ext cx="6349170" cy="27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5" y="2980741"/>
            <a:ext cx="2056973" cy="2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24" y="4507379"/>
            <a:ext cx="5449747" cy="30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3" y="4886934"/>
            <a:ext cx="6853658" cy="12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4013" y="485443"/>
            <a:ext cx="495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 : </a:t>
            </a:r>
            <a:r>
              <a:rPr lang="ko-KR" altLang="en-US" dirty="0" smtClean="0"/>
              <a:t>샘플 </a:t>
            </a:r>
            <a:r>
              <a:rPr lang="ko-KR" altLang="en-US" dirty="0"/>
              <a:t>붓꽃의 품종을 담은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523" y="2267928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원소가 붓꽃 하나에 해당하는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824" y="3861048"/>
            <a:ext cx="364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붓꽃의 종류 </a:t>
            </a:r>
            <a:r>
              <a:rPr lang="en-US" altLang="ko-KR" dirty="0" smtClean="0"/>
              <a:t>: 0~2</a:t>
            </a:r>
            <a:r>
              <a:rPr lang="ko-KR" altLang="en-US" dirty="0" smtClean="0"/>
              <a:t>의 정수</a:t>
            </a:r>
            <a:endParaRPr lang="en-US" altLang="ko-KR" dirty="0" smtClean="0"/>
          </a:p>
          <a:p>
            <a:r>
              <a:rPr lang="en-US" altLang="ko-KR" dirty="0" smtClean="0"/>
              <a:t>0: 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, 1: </a:t>
            </a:r>
            <a:r>
              <a:rPr lang="en-US" altLang="ko-KR" dirty="0" err="1" smtClean="0"/>
              <a:t>versicolor</a:t>
            </a:r>
            <a:r>
              <a:rPr lang="en-US" altLang="ko-KR" dirty="0" smtClean="0"/>
              <a:t>, 2: </a:t>
            </a:r>
            <a:r>
              <a:rPr lang="en-US" altLang="ko-KR" dirty="0" err="1" smtClean="0"/>
              <a:t>viginica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78523" y="6124654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포인트는 레이블 순서대로 정렬되어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529" y="359215"/>
            <a:ext cx="6970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성과 측정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훈련 데이터와 테스트 데이터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모델을 </a:t>
            </a:r>
            <a:r>
              <a:rPr lang="ko-KR" altLang="en-US" dirty="0"/>
              <a:t>새 데이터에 적용하기 전에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만든 </a:t>
            </a:r>
            <a:r>
              <a:rPr lang="ko-KR" altLang="en-US" dirty="0"/>
              <a:t>모델의 예측을 신뢰할 수 있는지 알아야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ko-KR" altLang="en-US" dirty="0"/>
              <a:t>→ 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알고 </a:t>
            </a:r>
            <a:r>
              <a:rPr lang="ko-KR" altLang="en-US" dirty="0" smtClean="0"/>
              <a:t>있는</a:t>
            </a:r>
            <a:r>
              <a:rPr lang="en-US" altLang="ko-KR" dirty="0"/>
              <a:t> </a:t>
            </a:r>
            <a:r>
              <a:rPr lang="ko-KR" altLang="en-US" dirty="0" smtClean="0"/>
              <a:t>새 </a:t>
            </a:r>
            <a:r>
              <a:rPr lang="ko-KR" altLang="en-US" dirty="0"/>
              <a:t>데이터를 모델에 적용해봐야 </a:t>
            </a:r>
            <a:r>
              <a:rPr lang="ko-KR" altLang="en-US" dirty="0" smtClean="0"/>
              <a:t>한</a:t>
            </a:r>
            <a:r>
              <a:rPr lang="ko-KR" altLang="en-US" dirty="0"/>
              <a:t>다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9" y="3501008"/>
            <a:ext cx="618368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4" y="5293674"/>
            <a:ext cx="4705902" cy="53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45" y="5293674"/>
            <a:ext cx="2511957" cy="50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4" y="6136660"/>
            <a:ext cx="4705902" cy="49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266" y="6111341"/>
            <a:ext cx="2361110" cy="53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700808"/>
            <a:ext cx="921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가지고 </a:t>
            </a:r>
            <a:r>
              <a:rPr lang="ko-KR" altLang="en-US" dirty="0"/>
              <a:t>있는 </a:t>
            </a:r>
            <a:r>
              <a:rPr lang="ko-KR" altLang="en-US" dirty="0" err="1"/>
              <a:t>레이블된</a:t>
            </a:r>
            <a:r>
              <a:rPr lang="ko-KR" altLang="en-US" dirty="0"/>
              <a:t> </a:t>
            </a:r>
            <a:r>
              <a:rPr lang="ko-KR" altLang="en-US" dirty="0" smtClean="0"/>
              <a:t>데이터를 </a:t>
            </a:r>
            <a:r>
              <a:rPr lang="ko-KR" altLang="en-US" dirty="0"/>
              <a:t>두 그룹으로 </a:t>
            </a:r>
            <a:r>
              <a:rPr lang="ko-KR" altLang="en-US" dirty="0" smtClean="0"/>
              <a:t>나눈다</a:t>
            </a:r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훈련 </a:t>
            </a:r>
            <a:r>
              <a:rPr lang="ko-KR" altLang="en-US" dirty="0"/>
              <a:t>데이터 혹은 훈련 세트</a:t>
            </a:r>
            <a:r>
              <a:rPr lang="en-US" altLang="ko-KR" dirty="0"/>
              <a:t>(training set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만들 때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테스트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테스트 세트</a:t>
            </a:r>
            <a:r>
              <a:rPr lang="en-US" altLang="ko-KR" dirty="0"/>
              <a:t>(test set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모델이 얼마나 </a:t>
            </a:r>
            <a:r>
              <a:rPr lang="ko-KR" altLang="en-US" dirty="0"/>
              <a:t>잘 작동하는지 측정하는 데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8529" y="2854677"/>
            <a:ext cx="6248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train_test_split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섞어서 나눠주는 함수</a:t>
            </a:r>
            <a:r>
              <a:rPr lang="en-US" altLang="ko-KR" dirty="0" smtClean="0"/>
              <a:t>. f(x) = y</a:t>
            </a:r>
          </a:p>
          <a:p>
            <a:r>
              <a:rPr lang="en-US" altLang="ko-KR" dirty="0" smtClean="0"/>
              <a:t>75%- </a:t>
            </a:r>
            <a:r>
              <a:rPr lang="ko-KR" altLang="en-US" dirty="0" smtClean="0"/>
              <a:t>훈련 세트 </a:t>
            </a:r>
            <a:r>
              <a:rPr lang="en-US" altLang="ko-KR" dirty="0" smtClean="0"/>
              <a:t>/ 25%- </a:t>
            </a:r>
            <a:r>
              <a:rPr lang="ko-KR" altLang="en-US" dirty="0" smtClean="0"/>
              <a:t>테스트 세트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529" y="4581128"/>
            <a:ext cx="850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train_test_split</a:t>
            </a:r>
            <a:r>
              <a:rPr lang="en-US" altLang="ko-KR" dirty="0" smtClean="0"/>
              <a:t> </a:t>
            </a:r>
            <a:r>
              <a:rPr lang="ko-KR" altLang="en-US" dirty="0"/>
              <a:t>함수의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 smtClean="0"/>
              <a:t>y_test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모두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배열</a:t>
            </a:r>
            <a:endParaRPr lang="en-US" altLang="ko-KR" dirty="0"/>
          </a:p>
          <a:p>
            <a:r>
              <a:rPr lang="en-US" altLang="ko-KR" dirty="0" err="1" smtClean="0"/>
              <a:t>X_train</a:t>
            </a:r>
            <a:r>
              <a:rPr lang="en-US" altLang="ko-KR" dirty="0" smtClean="0"/>
              <a:t>: 75%, </a:t>
            </a:r>
            <a:r>
              <a:rPr lang="en-US" altLang="ko-KR" dirty="0" err="1" smtClean="0"/>
              <a:t>X_test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630633"/>
            <a:ext cx="8596009" cy="136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874" y="127078"/>
            <a:ext cx="749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데이터 살펴보기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모델을 만들기 </a:t>
            </a:r>
            <a:r>
              <a:rPr lang="ko-KR" altLang="en-US" dirty="0" smtClean="0"/>
              <a:t>전</a:t>
            </a:r>
            <a:endParaRPr lang="en-US" altLang="ko-KR" dirty="0" smtClean="0"/>
          </a:p>
          <a:p>
            <a:r>
              <a:rPr lang="en-US" altLang="ko-KR" dirty="0" smtClean="0"/>
              <a:t>1)</a:t>
            </a:r>
            <a:r>
              <a:rPr lang="ko-KR" altLang="en-US" dirty="0" smtClean="0"/>
              <a:t> </a:t>
            </a:r>
            <a:r>
              <a:rPr lang="ko-KR" altLang="en-US" dirty="0" err="1"/>
              <a:t>머신러닝이</a:t>
            </a:r>
            <a:r>
              <a:rPr lang="ko-KR" altLang="en-US" dirty="0"/>
              <a:t> 없이도 풀 수 있는 문제는 </a:t>
            </a:r>
            <a:r>
              <a:rPr lang="ko-KR" altLang="en-US" dirty="0" smtClean="0"/>
              <a:t>아닌지 확인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혹은 </a:t>
            </a:r>
            <a:r>
              <a:rPr lang="ko-KR" altLang="en-US" dirty="0"/>
              <a:t>필요한 정보가 </a:t>
            </a:r>
            <a:r>
              <a:rPr lang="ko-KR" altLang="en-US" dirty="0" smtClean="0"/>
              <a:t>누락되지는 않았는지 확인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데이터를 </a:t>
            </a:r>
            <a:r>
              <a:rPr lang="ko-KR" altLang="en-US" dirty="0"/>
              <a:t>탐색하면서 비정상적인 값이나 특이한 </a:t>
            </a:r>
            <a:r>
              <a:rPr lang="ko-KR" altLang="en-US" dirty="0" smtClean="0"/>
              <a:t>값들이 있는지 확인</a:t>
            </a:r>
            <a:endParaRPr lang="ko-KR" altLang="en-US" dirty="0"/>
          </a:p>
        </p:txBody>
      </p:sp>
      <p:pic>
        <p:nvPicPr>
          <p:cNvPr id="9219" name="Picture 3" descr="C:\Users\Administrator.T0V9P4AMHZG6WV6\Desktop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80" y="3133970"/>
            <a:ext cx="3814336" cy="372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632"/>
            <a:ext cx="9137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 </a:t>
            </a:r>
            <a:r>
              <a:rPr lang="en-US" altLang="ko-KR" dirty="0" smtClean="0"/>
              <a:t>: 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알고리즘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단순히 </a:t>
            </a:r>
            <a:r>
              <a:rPr lang="ko-KR" altLang="en-US" dirty="0"/>
              <a:t>훈련 데이터를 저장하여 </a:t>
            </a:r>
            <a:r>
              <a:rPr lang="ko-KR" altLang="en-US" dirty="0" smtClean="0"/>
              <a:t>만들어진다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찾은 </a:t>
            </a:r>
            <a:r>
              <a:rPr lang="ko-KR" altLang="en-US" dirty="0"/>
              <a:t>훈련 데이터의 레이블을 새 데이터 포인트의 레이블로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k:</a:t>
            </a:r>
            <a:r>
              <a:rPr lang="ko-KR" altLang="en-US" dirty="0" smtClean="0"/>
              <a:t> </a:t>
            </a:r>
            <a:r>
              <a:rPr lang="ko-KR" altLang="en-US" dirty="0"/>
              <a:t>가장 가까운 이웃 </a:t>
            </a:r>
            <a:r>
              <a:rPr lang="en-US" altLang="ko-KR" dirty="0"/>
              <a:t>'</a:t>
            </a:r>
            <a:r>
              <a:rPr lang="ko-KR" altLang="en-US" dirty="0"/>
              <a:t>하나</a:t>
            </a:r>
            <a:r>
              <a:rPr lang="en-US" altLang="ko-KR" dirty="0"/>
              <a:t>'</a:t>
            </a:r>
            <a:r>
              <a:rPr lang="ko-KR" altLang="en-US" dirty="0"/>
              <a:t>가 </a:t>
            </a:r>
            <a:r>
              <a:rPr lang="ko-KR" altLang="en-US" dirty="0" smtClean="0"/>
              <a:t>아니라</a:t>
            </a:r>
            <a:r>
              <a:rPr lang="en-US" altLang="ko-KR" dirty="0"/>
              <a:t> </a:t>
            </a:r>
            <a:r>
              <a:rPr lang="ko-KR" altLang="en-US" dirty="0" smtClean="0"/>
              <a:t>가장 </a:t>
            </a:r>
            <a:r>
              <a:rPr lang="ko-KR" altLang="en-US" dirty="0"/>
              <a:t>가까운 </a:t>
            </a:r>
            <a:r>
              <a:rPr lang="en-US" altLang="ko-KR" dirty="0"/>
              <a:t>'k</a:t>
            </a:r>
            <a:r>
              <a:rPr lang="ko-KR" altLang="en-US" dirty="0"/>
              <a:t>개</a:t>
            </a:r>
            <a:r>
              <a:rPr lang="en-US" altLang="ko-KR" dirty="0"/>
              <a:t>'</a:t>
            </a:r>
            <a:r>
              <a:rPr lang="ko-KR" altLang="en-US" dirty="0"/>
              <a:t>의 이웃을 찾는다는 </a:t>
            </a:r>
            <a:r>
              <a:rPr lang="ko-KR" altLang="en-US" dirty="0" smtClean="0"/>
              <a:t>뜻 </a:t>
            </a:r>
            <a:endParaRPr lang="en-US" altLang="ko-KR" dirty="0"/>
          </a:p>
          <a:p>
            <a:r>
              <a:rPr lang="ko-KR" altLang="en-US" dirty="0" smtClean="0"/>
              <a:t>   이 </a:t>
            </a:r>
            <a:r>
              <a:rPr lang="ko-KR" altLang="en-US" dirty="0"/>
              <a:t>이웃들의 클래스 중 빈도가 가장 높은 클래스를 </a:t>
            </a:r>
            <a:r>
              <a:rPr lang="ko-KR" altLang="en-US" dirty="0" err="1"/>
              <a:t>예측값으로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88888"/>
            <a:ext cx="6264696" cy="59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" y="5681832"/>
            <a:ext cx="2736090" cy="27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8093392" descr="EMB0000131c990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66" y="116632"/>
            <a:ext cx="1800200" cy="14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276872"/>
            <a:ext cx="9192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k-</a:t>
            </a:r>
            <a:r>
              <a:rPr lang="ko-KR" altLang="en-US" dirty="0" err="1"/>
              <a:t>최근접</a:t>
            </a:r>
            <a:r>
              <a:rPr lang="ko-KR" altLang="en-US" dirty="0"/>
              <a:t> 이웃 분류 알고리즘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neighbors </a:t>
            </a:r>
            <a:r>
              <a:rPr lang="ko-KR" altLang="en-US" dirty="0"/>
              <a:t>모듈 아래 </a:t>
            </a:r>
            <a:r>
              <a:rPr lang="en-US" altLang="ko-KR" dirty="0" err="1"/>
              <a:t>KNeighborsClassifier</a:t>
            </a:r>
            <a:r>
              <a:rPr lang="en-US" altLang="ko-KR" dirty="0"/>
              <a:t> </a:t>
            </a:r>
            <a:r>
              <a:rPr lang="ko-KR" altLang="en-US" dirty="0"/>
              <a:t>클래스에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사용하려면 클래스로부터 객체를 만들어야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중요한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이웃의 </a:t>
            </a:r>
            <a:r>
              <a:rPr lang="ko-KR" altLang="en-US" dirty="0" smtClean="0"/>
              <a:t>개수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7176" y="4530809"/>
            <a:ext cx="6976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knn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훈련 </a:t>
            </a:r>
            <a:r>
              <a:rPr lang="ko-KR" altLang="en-US" dirty="0"/>
              <a:t>데이터로 모델을 만들고 새로운 데이터 포인트에 대해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예측하는 </a:t>
            </a:r>
            <a:r>
              <a:rPr lang="ko-KR" altLang="en-US" dirty="0"/>
              <a:t>알고리즘을 캡슐화한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it:</a:t>
            </a:r>
            <a:r>
              <a:rPr lang="ko-KR" altLang="en-US" dirty="0" smtClean="0"/>
              <a:t>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객체 자체를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모델을 생성할 때 사용한 매개변수를 볼 수 있음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n_neighbors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4" y="5955441"/>
            <a:ext cx="6935917" cy="66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99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382" y="462048"/>
            <a:ext cx="700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예측하기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정확한 레이블을 모르는 새 데이터에 대해 예측을 만들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2" y="2132856"/>
            <a:ext cx="532012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1" y="2852936"/>
            <a:ext cx="263069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2" y="4114767"/>
            <a:ext cx="5383438" cy="100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6" y="5239810"/>
            <a:ext cx="3247625" cy="51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5032" y="3698660"/>
            <a:ext cx="574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 </a:t>
            </a:r>
            <a:r>
              <a:rPr lang="ko-KR" altLang="en-US" dirty="0"/>
              <a:t>객</a:t>
            </a:r>
            <a:r>
              <a:rPr lang="ko-KR" altLang="en-US" dirty="0" smtClean="0"/>
              <a:t>체의 </a:t>
            </a:r>
            <a:r>
              <a:rPr lang="en-US" altLang="ko-KR" dirty="0" smtClean="0"/>
              <a:t>predict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 데이터를 넣어 예측시킨다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700808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꽃받침의 길이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5cm, </a:t>
            </a:r>
            <a:r>
              <a:rPr lang="ko-KR" altLang="en-US" dirty="0" smtClean="0"/>
              <a:t>폭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2.9cm/</a:t>
            </a:r>
            <a:r>
              <a:rPr lang="ko-KR" altLang="en-US" dirty="0" smtClean="0"/>
              <a:t> </a:t>
            </a:r>
            <a:r>
              <a:rPr lang="ko-KR" altLang="en-US" dirty="0"/>
              <a:t>꽃잎의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1cm, </a:t>
            </a:r>
            <a:r>
              <a:rPr lang="ko-KR" altLang="en-US" dirty="0" smtClean="0"/>
              <a:t>폭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0.2cm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0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695" y="688830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6) </a:t>
            </a:r>
            <a:r>
              <a:rPr lang="ko-KR" altLang="en-US" dirty="0" smtClean="0"/>
              <a:t>모델 평가하기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/>
              <a:t> 테스트 데이터에 있는 붓꽃의 품종을 예측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5" y="1405168"/>
            <a:ext cx="62379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0" y="2125248"/>
            <a:ext cx="74528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5" y="3762653"/>
            <a:ext cx="7038771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0" y="4122693"/>
            <a:ext cx="2969008" cy="2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695" y="3313405"/>
            <a:ext cx="543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 세트의 정확도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87824" y="3094212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495501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파이썬</a:t>
            </a:r>
            <a:endParaRPr lang="en-US" altLang="ko-KR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23828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머신러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닝</a:t>
            </a:r>
            <a:endParaRPr lang="ko-KR" altLang="en-US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68044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필수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lib</a:t>
            </a:r>
            <a:endParaRPr lang="ko-KR" altLang="en-US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32120" y="2924944"/>
            <a:ext cx="108024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Ex </a:t>
            </a:r>
          </a:p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붓꽃</a:t>
            </a:r>
            <a:endParaRPr lang="en-US" altLang="ko-KR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095716" y="2809503"/>
            <a:ext cx="79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095716" y="4264521"/>
            <a:ext cx="79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039932" y="2809503"/>
            <a:ext cx="79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039932" y="4264521"/>
            <a:ext cx="79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6804128" y="2809503"/>
            <a:ext cx="79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6804128" y="4264521"/>
            <a:ext cx="79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095716" y="4221088"/>
            <a:ext cx="7920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039932" y="4221088"/>
            <a:ext cx="7920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6804128" y="4221088"/>
            <a:ext cx="7920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095716" y="2871986"/>
            <a:ext cx="7920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039932" y="2871986"/>
            <a:ext cx="7920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6804128" y="2871986"/>
            <a:ext cx="7920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023828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96804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73212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1" grpId="0"/>
      <p:bldP spid="88" grpId="0"/>
      <p:bldP spid="101" grpId="0"/>
      <p:bldP spid="217" grpId="0"/>
      <p:bldP spid="218" grpId="0"/>
      <p:bldP spid="219" grpId="0"/>
      <p:bldP spid="2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파이썬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755576" y="905525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점프 투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파이썬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https://wikidocs.net/book/1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58888"/>
            <a:ext cx="6430057" cy="483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파이썬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5"/>
          <p:cNvSpPr txBox="1">
            <a:spLocks noChangeArrowheads="1"/>
          </p:cNvSpPr>
          <p:nvPr/>
        </p:nvSpPr>
        <p:spPr bwMode="auto">
          <a:xfrm>
            <a:off x="755576" y="905525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파이썬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홈페이지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https://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docs.python.org/3/tutorial/index.html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" y="1700808"/>
            <a:ext cx="58161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8" y="1052736"/>
            <a:ext cx="3239141" cy="555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머신러닝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파이썬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라이브러리를 활용한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머신러닝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사이킷런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핵심 개발자가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쓴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머신러닝과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데이터과학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실무서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image.kyobobook.co.kr/images/book/xlarge/394/x97889684833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33" y="1445946"/>
            <a:ext cx="358962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" y="2202030"/>
            <a:ext cx="549042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필수 라이브러리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1683474"/>
            <a:ext cx="3866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주피터 노트북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742950" indent="-742950">
              <a:buAutoNum type="arabicPeriod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NumPy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742950" indent="-742950">
              <a:buAutoNum type="arabicPeriod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SciPy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742950" indent="-742950">
              <a:buAutoNum type="arabicPeriod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Matplotlib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742950" indent="-742950">
              <a:buAutoNum type="arabicPeriod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Pandas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201738" y="4704962"/>
            <a:ext cx="19864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주피터 노트북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8431" y="4616420"/>
            <a:ext cx="33095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4416" y="4504907"/>
            <a:ext cx="12664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- 1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31" y="5228182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노트북은 프로그램 코드를 브라우저에서 실행해주는 대화식 환경입니다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이런 방식은 탐색적 데이터 분석에 아주 적합하여 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데이터 분석가가 주피터 노트북을 사용하고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9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1296107" y="353561"/>
            <a:ext cx="1521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NumPy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3710" y="258928"/>
            <a:ext cx="33095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695" y="147415"/>
            <a:ext cx="12664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- 2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6" y="2255134"/>
            <a:ext cx="5040560" cy="89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1" y="2255134"/>
            <a:ext cx="1514481" cy="86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710" y="98232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과학 계산을 하려면 꼭 필요한 </a:t>
            </a:r>
            <a:r>
              <a:rPr lang="ko-KR" altLang="en-US" dirty="0" smtClean="0"/>
              <a:t>패키지</a:t>
            </a:r>
            <a:endParaRPr lang="en-US" altLang="ko-KR" dirty="0"/>
          </a:p>
          <a:p>
            <a:r>
              <a:rPr lang="ko-KR" altLang="en-US" dirty="0" smtClean="0"/>
              <a:t>다차원 배열을 </a:t>
            </a:r>
            <a:r>
              <a:rPr lang="ko-KR" altLang="en-US" dirty="0"/>
              <a:t>위한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선형 대수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고수준 </a:t>
            </a:r>
            <a:r>
              <a:rPr lang="ko-KR" altLang="en-US" dirty="0"/>
              <a:t>수학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유사 </a:t>
            </a:r>
            <a:r>
              <a:rPr lang="ko-KR" altLang="en-US" dirty="0" err="1"/>
              <a:t>난수</a:t>
            </a:r>
            <a:r>
              <a:rPr lang="ko-KR" altLang="en-US" dirty="0"/>
              <a:t>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en-US" altLang="ko-KR" dirty="0" err="1"/>
              <a:t>NumPy</a:t>
            </a:r>
            <a:r>
              <a:rPr lang="ko-KR" altLang="en-US" dirty="0"/>
              <a:t>의 핵심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클래스입니다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배열의 모든 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동일한 데이터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063932" y="3581048"/>
            <a:ext cx="1521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SciPy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69914" y="3492506"/>
            <a:ext cx="33095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899" y="3380993"/>
            <a:ext cx="12664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- 3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95" y="4121301"/>
            <a:ext cx="801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과학 계산용 함수를 모아놓은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패키지</a:t>
            </a:r>
            <a:endParaRPr lang="en-US" altLang="ko-KR" dirty="0"/>
          </a:p>
          <a:p>
            <a:r>
              <a:rPr lang="ko-KR" altLang="en-US" dirty="0" smtClean="0"/>
              <a:t>고성능 </a:t>
            </a:r>
            <a:r>
              <a:rPr lang="ko-KR" altLang="en-US" dirty="0"/>
              <a:t>선형 대수</a:t>
            </a:r>
            <a:r>
              <a:rPr lang="en-US" altLang="ko-KR" dirty="0"/>
              <a:t>, </a:t>
            </a:r>
            <a:r>
              <a:rPr lang="ko-KR" altLang="en-US" dirty="0"/>
              <a:t>함수 최적화</a:t>
            </a:r>
            <a:r>
              <a:rPr lang="en-US" altLang="ko-KR" dirty="0"/>
              <a:t>, </a:t>
            </a:r>
            <a:r>
              <a:rPr lang="ko-KR" altLang="en-US" dirty="0"/>
              <a:t>신호 처리</a:t>
            </a:r>
            <a:r>
              <a:rPr lang="en-US" altLang="ko-KR" dirty="0"/>
              <a:t>, </a:t>
            </a:r>
            <a:r>
              <a:rPr lang="ko-KR" altLang="en-US" dirty="0"/>
              <a:t>특수한 수학 함수와 통계 분포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중요한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scipy.sparse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희소 </a:t>
            </a:r>
            <a:r>
              <a:rPr lang="ko-KR" altLang="en-US" dirty="0"/>
              <a:t>행렬 기능을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희소 </a:t>
            </a:r>
            <a:r>
              <a:rPr lang="ko-KR" altLang="en-US" dirty="0"/>
              <a:t>행렬은 </a:t>
            </a:r>
            <a:r>
              <a:rPr lang="en-US" altLang="ko-KR" dirty="0"/>
              <a:t>0</a:t>
            </a:r>
            <a:r>
              <a:rPr lang="ko-KR" altLang="en-US" dirty="0"/>
              <a:t>을 많이 포함한 </a:t>
            </a:r>
            <a:r>
              <a:rPr lang="en-US" altLang="ko-KR" dirty="0"/>
              <a:t>2</a:t>
            </a:r>
            <a:r>
              <a:rPr lang="ko-KR" altLang="en-US" dirty="0"/>
              <a:t>차원 배열을 저장할 때 사용합니다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6647"/>
            <a:ext cx="6951461" cy="88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61" y="5452956"/>
            <a:ext cx="2317402" cy="114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7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185874" y="321989"/>
            <a:ext cx="19144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matplotilib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72829" y="153679"/>
            <a:ext cx="33095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814" y="42166"/>
            <a:ext cx="12664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- 4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471" y="845208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대표적인 과학 계산용 그래프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ko-KR" altLang="en-US" dirty="0" smtClean="0"/>
              <a:t>선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/>
              <a:t>,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</a:t>
            </a:r>
            <a:r>
              <a:rPr lang="ko-KR" altLang="en-US" dirty="0"/>
              <a:t>등을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고품질 </a:t>
            </a:r>
            <a:r>
              <a:rPr lang="ko-KR" altLang="en-US" dirty="0"/>
              <a:t>그래프를 </a:t>
            </a:r>
            <a:r>
              <a:rPr lang="ko-KR" altLang="en-US" dirty="0" smtClean="0"/>
              <a:t>그려줍니다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0378"/>
            <a:ext cx="6200718" cy="120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30" y="1692494"/>
            <a:ext cx="37147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46" y="1855454"/>
            <a:ext cx="2554834" cy="171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1295226" y="3574407"/>
            <a:ext cx="1521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pandas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5975" y="3420601"/>
            <a:ext cx="33095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1960" y="3294584"/>
            <a:ext cx="12664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- 5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60" y="4005064"/>
            <a:ext cx="8714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처리와 분석을 위한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err="1" smtClean="0"/>
              <a:t>DataFrame</a:t>
            </a:r>
            <a:r>
              <a:rPr lang="ko-KR" altLang="en-US" dirty="0"/>
              <a:t>이라는 데이터 구조를 </a:t>
            </a:r>
            <a:r>
              <a:rPr lang="ko-KR" altLang="en-US" dirty="0" smtClean="0"/>
              <a:t>기반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엑셀의 스프레드시트와 </a:t>
            </a:r>
            <a:r>
              <a:rPr lang="ko-KR" altLang="en-US" dirty="0"/>
              <a:t>비슷한 </a:t>
            </a:r>
            <a:r>
              <a:rPr lang="ko-KR" altLang="en-US" dirty="0" smtClean="0"/>
              <a:t>테이블 형태</a:t>
            </a:r>
            <a:endParaRPr lang="en-US" altLang="ko-KR" dirty="0" smtClean="0"/>
          </a:p>
          <a:p>
            <a:r>
              <a:rPr lang="ko-KR" altLang="en-US" dirty="0" smtClean="0"/>
              <a:t>테이블을 </a:t>
            </a:r>
            <a:r>
              <a:rPr lang="ko-KR" altLang="en-US" dirty="0"/>
              <a:t>수정하고 조작하는 다양한 기능을 </a:t>
            </a:r>
            <a:r>
              <a:rPr lang="ko-KR" altLang="en-US" dirty="0" smtClean="0"/>
              <a:t>제공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</a:t>
            </a:r>
            <a:r>
              <a:rPr lang="ko-KR" altLang="en-US" dirty="0"/>
              <a:t>열의 </a:t>
            </a:r>
            <a:r>
              <a:rPr lang="ko-KR" altLang="en-US" dirty="0" smtClean="0"/>
              <a:t>타입이 </a:t>
            </a:r>
            <a:r>
              <a:rPr lang="ko-KR" altLang="en-US" dirty="0"/>
              <a:t>달라도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CSV </a:t>
            </a:r>
            <a:r>
              <a:rPr lang="ko-KR" altLang="en-US" dirty="0"/>
              <a:t>파일 같은 다양한 파일과 데이터베이스에서 </a:t>
            </a:r>
            <a:r>
              <a:rPr lang="ko-KR" altLang="en-US" dirty="0" smtClean="0"/>
              <a:t>데이터를 </a:t>
            </a:r>
            <a:r>
              <a:rPr lang="ko-KR" altLang="en-US" dirty="0"/>
              <a:t>읽어 들일 수 있는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" y="5295937"/>
            <a:ext cx="5946198" cy="144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36" y="5496626"/>
            <a:ext cx="3014764" cy="117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6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1232184"/>
            <a:ext cx="7209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붓꽃의 꽃잎</a:t>
            </a:r>
            <a:r>
              <a:rPr lang="en-US" altLang="ko-KR" dirty="0" smtClean="0"/>
              <a:t>, </a:t>
            </a:r>
            <a:r>
              <a:rPr lang="ko-KR" altLang="en-US" dirty="0" smtClean="0"/>
              <a:t>꽃받침의 폭과 길이를 센티미터 단위로 측정</a:t>
            </a:r>
            <a:endParaRPr lang="en-US" altLang="ko-KR" dirty="0" smtClean="0"/>
          </a:p>
          <a:p>
            <a:r>
              <a:rPr lang="en-US" altLang="ko-KR" dirty="0" err="1" smtClean="0"/>
              <a:t>Setosa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Versicolor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종으로 분류한 </a:t>
            </a:r>
            <a:r>
              <a:rPr lang="ko-KR" altLang="en-US" dirty="0"/>
              <a:t>붓</a:t>
            </a:r>
            <a:r>
              <a:rPr lang="ko-KR" altLang="en-US" dirty="0" smtClean="0"/>
              <a:t>꽃의 측정 데이터 보유</a:t>
            </a:r>
            <a:endParaRPr lang="en-US" altLang="ko-KR" dirty="0" smtClean="0"/>
          </a:p>
          <a:p>
            <a:r>
              <a:rPr lang="en-US" altLang="ko-KR" dirty="0" smtClean="0"/>
              <a:t>! </a:t>
            </a:r>
            <a:r>
              <a:rPr lang="ko-KR" altLang="en-US" dirty="0" smtClean="0"/>
              <a:t>이 측정값들을 이용해 붓꽃이 어떤 품종인지 구분하려고 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59" y="3933056"/>
            <a:ext cx="618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데이터 적재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ko-KR" altLang="en-US" dirty="0"/>
              <a:t>셋 </a:t>
            </a:r>
            <a:r>
              <a:rPr lang="en-US" altLang="ko-KR" dirty="0"/>
              <a:t>: </a:t>
            </a:r>
            <a:r>
              <a:rPr lang="ko-KR" altLang="en-US" dirty="0"/>
              <a:t>관련된 데이터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)</a:t>
            </a:r>
            <a:r>
              <a:rPr lang="ko-KR" altLang="en-US" dirty="0"/>
              <a:t>들의 집합체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r>
              <a:rPr lang="ko-KR" altLang="en-US" dirty="0"/>
              <a:t>의 </a:t>
            </a:r>
            <a:r>
              <a:rPr lang="en-US" altLang="ko-KR" dirty="0"/>
              <a:t>datasets </a:t>
            </a:r>
            <a:r>
              <a:rPr lang="ko-KR" altLang="en-US" dirty="0"/>
              <a:t>모듈에 포함되어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7" y="4856386"/>
            <a:ext cx="4528350" cy="59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8" y="5872970"/>
            <a:ext cx="7106314" cy="31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3" y="6209205"/>
            <a:ext cx="8875513" cy="2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781797" y="290938"/>
            <a:ext cx="19179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Ex 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붓꽃</a:t>
            </a:r>
            <a:endParaRPr lang="en-US" altLang="ko-KR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9512" y="6804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496" y="13940"/>
            <a:ext cx="10801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1052736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10341"/>
            <a:ext cx="1778554" cy="117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2286794"/>
            <a:ext cx="91326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붓꽃의 품종을 정확하게 분류한 데이터를 가지고 있으므로 이 문제는 지도학습에 속함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출력될 수 있는 값 </a:t>
            </a:r>
            <a:r>
              <a:rPr lang="en-US" altLang="ko-KR" dirty="0"/>
              <a:t>( </a:t>
            </a:r>
            <a:r>
              <a:rPr lang="ko-KR" altLang="en-US" dirty="0"/>
              <a:t>붓꽃의 종류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 포인트</a:t>
            </a:r>
            <a:r>
              <a:rPr lang="en-US" altLang="ko-KR" dirty="0"/>
              <a:t>(data point): </a:t>
            </a:r>
            <a:r>
              <a:rPr lang="ko-KR" altLang="en-US" dirty="0"/>
              <a:t>측정된 값들</a:t>
            </a:r>
            <a:r>
              <a:rPr lang="en-US" altLang="ko-KR" dirty="0"/>
              <a:t>( </a:t>
            </a:r>
            <a:r>
              <a:rPr lang="ko-KR" altLang="en-US" dirty="0"/>
              <a:t>붓꽃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레이블</a:t>
            </a:r>
            <a:r>
              <a:rPr lang="en-US" altLang="ko-KR" dirty="0"/>
              <a:t>(label)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포인트 하나</a:t>
            </a:r>
            <a:r>
              <a:rPr lang="en-US" altLang="ko-KR" dirty="0"/>
              <a:t>( </a:t>
            </a:r>
            <a:r>
              <a:rPr lang="ko-KR" altLang="en-US" dirty="0"/>
              <a:t>붓꽃 하나 </a:t>
            </a:r>
            <a:r>
              <a:rPr lang="en-US" altLang="ko-KR" dirty="0"/>
              <a:t>)</a:t>
            </a:r>
            <a:r>
              <a:rPr lang="ko-KR" altLang="en-US" dirty="0"/>
              <a:t>에 대한 기대 출력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특정 데이터 포인트에 대한 출력 </a:t>
            </a:r>
            <a:r>
              <a:rPr lang="en-US" altLang="ko-KR" dirty="0"/>
              <a:t>( </a:t>
            </a:r>
            <a:r>
              <a:rPr lang="ko-KR" altLang="en-US" dirty="0"/>
              <a:t>품종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99516" y="5503638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iris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키와 값으로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9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844</Words>
  <Application>Microsoft Office PowerPoint</Application>
  <PresentationFormat>화면 슬라이드 쇼(4:3)</PresentationFormat>
  <Paragraphs>132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맑은 고딕</vt:lpstr>
      <vt:lpstr>나눔바른고딕</vt:lpstr>
      <vt:lpstr>나눔고딕 ExtraBold</vt:lpstr>
      <vt:lpstr>배달의민족 한나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213</cp:revision>
  <dcterms:created xsi:type="dcterms:W3CDTF">2014-05-20T10:28:59Z</dcterms:created>
  <dcterms:modified xsi:type="dcterms:W3CDTF">2018-01-08T00:04:14Z</dcterms:modified>
</cp:coreProperties>
</file>