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76" r:id="rId14"/>
    <p:sldId id="271" r:id="rId15"/>
    <p:sldId id="275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2E61F-1A39-4DEB-9085-F23EF307C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873BC-683B-47ED-92F3-E7A95E10D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1BC91-85E6-4A03-8110-C9045D56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049EE-3A98-42B0-9C51-BEC32CB5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838E5-6272-4563-A453-C9D0BDE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8876-F7CF-420B-B29E-7A72F409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F8BBE-2090-4177-970A-54EAA52F1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BDBCE-EA60-4F7E-B17C-3DC107FC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30799-F700-491D-A503-63F4C592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24631-D01E-4C5C-B89B-B7AF4CF7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5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A02388-68BE-4905-B5CC-EAD507668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C25E4-9915-4BF0-A2E2-5AF54EC91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B6506-D689-491F-BC55-33317CCA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1244-084E-431A-BC3C-2B8689EA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AB995-87B9-458C-963E-7AF6162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6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A1E9C-2AFC-4093-84B0-B991EDB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09CC6-AA6A-4378-BA11-53B9D1AC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9475A-2E9F-4819-88A1-EE156C9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56497-2C36-4561-A7BC-53D0FA56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F7381-919E-476D-ADA5-BDB30088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3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B8F13-9008-4A21-854E-B5975C7F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539FD-F6EC-400A-B968-C4975DB1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A9C06-F15C-4CD6-A6A6-A0D8E8C9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C7A70-6735-453B-BB05-4A5545FB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8D377-04CC-4985-9ADC-A8B7EEA6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4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71145-1CCE-4E62-881B-D4C70B5D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62D4F-5428-46A0-B0C5-47D1D0CCC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66602-70B1-4FA8-B08B-E96CF2AF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49926-D5C7-4297-91B6-94581C65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0ADE6-0A56-4960-89EF-A4CEFAD7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7CD68-0B47-40EA-B280-B6FCCFB3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50117-320B-4D11-B6E7-F197305F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0259-3258-4A9A-BB96-3D42FEEE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BC3AE-DA52-493E-9313-B945FDBFF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3FAF30-1B61-48C3-8488-A11B921A4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76A7-1BF3-4FB1-BC86-3F111FDF4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388471-97CC-48AC-A2CF-BFD6AF33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9E0D7-7D12-4A8E-9BC6-94E2AC7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DFEB73-1B01-4468-AD69-0F851FC2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5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FA3D1-3496-43E6-A868-04C70528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CD8BB1-A917-490A-A95E-666AAD59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11CB8-ED1A-42A3-861B-84FB6BA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927FE-5744-4F3F-88C0-8B3BD660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1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5F743A-0B65-41D1-9B9B-9C2831BD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079CC5-F8E1-457A-AA54-9A18924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5CCE4-78BF-4031-92AD-AC4A4A5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D1D4F-2972-4C4E-9E3F-B98F6949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191AC-27C7-4C90-8652-E6F57EA3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7A458-F13C-4BF5-BBCB-DB32B08E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985DE-4C4B-4080-BECE-DDD3708C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D2AC3-A301-4994-AE86-BFE51C65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9E580-075C-4A76-9EB9-FE33E035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28EE6-20BA-4555-9576-B07ECA6C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10160F-E521-4B5D-8EFE-C7B7168CE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F2036-9820-4E44-B437-AE22F90AD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E1F5A-748E-4964-AF41-57159FE9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45492-803E-45F2-83BA-884712A4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95710-B4C4-4A12-9357-06AEA55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FEF9EE-3F59-4B31-8C6D-BCD07182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A9EFC-4F91-43B3-BB31-4636B09E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F17B3-D5F0-4CDD-B0FF-3C1AC8E2B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0D51-8867-46BE-B599-0381A54E6F89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1B027-668D-4F2A-98E2-648A52642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EC70-B6D4-45B2-817C-BB48022B9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C262-F207-4023-B8DF-ED038BA78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6B68F-0BC9-4128-B95E-AD0D98A94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br>
              <a:rPr lang="en-US" altLang="ko-KR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(Machine Learning)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18849-9480-47F0-B7A6-15A98A86F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5928245"/>
            <a:ext cx="5334000" cy="433249"/>
          </a:xfrm>
        </p:spPr>
        <p:txBody>
          <a:bodyPr/>
          <a:lstStyle/>
          <a:p>
            <a:r>
              <a:rPr lang="ko-KR" altLang="en-US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권범준</a:t>
            </a:r>
            <a:r>
              <a:rPr lang="en-US" altLang="ko-KR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서교영</a:t>
            </a:r>
            <a:r>
              <a: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구은혜 </a:t>
            </a:r>
            <a:r>
              <a:rPr lang="ko-KR" altLang="en-US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김도은</a:t>
            </a:r>
            <a:r>
              <a: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고강련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87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208A9-DCF3-41BB-8E10-2C07B5188B8E}"/>
              </a:ext>
            </a:extLst>
          </p:cNvPr>
          <p:cNvSpPr txBox="1"/>
          <p:nvPr/>
        </p:nvSpPr>
        <p:spPr>
          <a:xfrm>
            <a:off x="228400" y="270803"/>
            <a:ext cx="31181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Zero Paddling</a:t>
            </a:r>
            <a:endParaRPr lang="ko-KR" altLang="en-US" sz="35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123C3B-2DBE-4672-A3CA-3F5A7DDB5AE2}"/>
              </a:ext>
            </a:extLst>
          </p:cNvPr>
          <p:cNvSpPr/>
          <p:nvPr/>
        </p:nvSpPr>
        <p:spPr>
          <a:xfrm>
            <a:off x="408985" y="1282459"/>
            <a:ext cx="115602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레이어를 거치면 이미지의 크기가 </a:t>
            </a:r>
            <a:r>
              <a:rPr lang="ko-KR" altLang="en-US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줄어듬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이미지의 특징을 추출해야 하는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레이어의 특성 상 연산 후 이미지의 크기가 줄어드는 것은 좋지 않다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</a:b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컨볼루션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레이어를 거친 후에도 이미지의 크기를 유지하는 방법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줄어든 이미지의 크기만큼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으로 출력 특징 </a:t>
            </a:r>
            <a:r>
              <a:rPr lang="ko-KR" altLang="en-US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맵을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감싸는 것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_x291535016" descr="EMB0000046c6af5">
            <a:extLst>
              <a:ext uri="{FF2B5EF4-FFF2-40B4-BE49-F238E27FC236}">
                <a16:creationId xmlns:a16="http://schemas.microsoft.com/office/drawing/2014/main" id="{E5302121-07A0-4379-BA28-348C8BD3E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5" y="901745"/>
            <a:ext cx="7129837" cy="245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91533216" descr="EMB0000046c6af8">
            <a:extLst>
              <a:ext uri="{FF2B5EF4-FFF2-40B4-BE49-F238E27FC236}">
                <a16:creationId xmlns:a16="http://schemas.microsoft.com/office/drawing/2014/main" id="{2A87ABD2-8347-4DE7-B764-D6379F57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99" y="3739222"/>
            <a:ext cx="7740763" cy="281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35F8E-5A30-4856-993A-28B6CFAB8C0B}"/>
              </a:ext>
            </a:extLst>
          </p:cNvPr>
          <p:cNvSpPr txBox="1"/>
          <p:nvPr/>
        </p:nvSpPr>
        <p:spPr>
          <a:xfrm>
            <a:off x="840657" y="560439"/>
            <a:ext cx="35582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Activation Layer</a:t>
            </a:r>
            <a:endParaRPr lang="ko-KR" altLang="en-US" sz="35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5E2CEE-4C8D-4E92-AF6D-62371F3E330F}"/>
              </a:ext>
            </a:extLst>
          </p:cNvPr>
          <p:cNvSpPr/>
          <p:nvPr/>
        </p:nvSpPr>
        <p:spPr>
          <a:xfrm>
            <a:off x="1284855" y="1914752"/>
            <a:ext cx="994533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이미지의 특징을 추출해내는 역할을 한다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 Layer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필터를 거친 이미지가 들어오면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이용해서 살려 놓을 특징을 정하고 결과적으로 특징이 더 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부각된 데이터를 출력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보통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활성화 함수로 </a:t>
            </a:r>
            <a:r>
              <a:rPr lang="en-US" altLang="ko-KR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75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2E796-E9C3-46EA-8614-1F3E4012242F}"/>
              </a:ext>
            </a:extLst>
          </p:cNvPr>
          <p:cNvSpPr txBox="1"/>
          <p:nvPr/>
        </p:nvSpPr>
        <p:spPr>
          <a:xfrm>
            <a:off x="840657" y="560439"/>
            <a:ext cx="30536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Pooling Layer</a:t>
            </a:r>
            <a:endParaRPr lang="ko-KR" altLang="en-US" sz="35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07568-C699-4D1E-A98C-A1CC2FEDF598}"/>
              </a:ext>
            </a:extLst>
          </p:cNvPr>
          <p:cNvSpPr/>
          <p:nvPr/>
        </p:nvSpPr>
        <p:spPr>
          <a:xfrm>
            <a:off x="1284855" y="1914752"/>
            <a:ext cx="99453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이미지의 크기를 줄이기 위한 레이어 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줄인 후 특징을 부각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Layer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에서도 이미지의 크기가 약간씩 </a:t>
            </a:r>
            <a:r>
              <a:rPr lang="ko-KR" altLang="en-US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줄어듬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BUT,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특정한 방법을 이용해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Padding,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줄어든 공간을 채우며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진행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_x291533216" descr="EMB0000046c6afd">
            <a:extLst>
              <a:ext uri="{FF2B5EF4-FFF2-40B4-BE49-F238E27FC236}">
                <a16:creationId xmlns:a16="http://schemas.microsoft.com/office/drawing/2014/main" id="{693F98E7-D067-4FC3-8C62-DFAE553C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5" y="1027714"/>
            <a:ext cx="3493477" cy="425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91504128" descr="EMB0000046c6b00">
            <a:extLst>
              <a:ext uri="{FF2B5EF4-FFF2-40B4-BE49-F238E27FC236}">
                <a16:creationId xmlns:a16="http://schemas.microsoft.com/office/drawing/2014/main" id="{D65B004D-CF2B-45A3-9D1C-7951CE26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34" y="1027714"/>
            <a:ext cx="7592555" cy="425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49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14E08-B197-4638-A97F-717A55E16BE4}"/>
              </a:ext>
            </a:extLst>
          </p:cNvPr>
          <p:cNvSpPr txBox="1"/>
          <p:nvPr/>
        </p:nvSpPr>
        <p:spPr>
          <a:xfrm>
            <a:off x="975360" y="741680"/>
            <a:ext cx="546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예상 숫자가 다 </a:t>
            </a:r>
            <a:r>
              <a:rPr lang="en-US" altLang="ko-KR" sz="3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나옴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505770-09CB-4E1A-A173-BFCA4DF4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02" y="2372994"/>
            <a:ext cx="7269172" cy="28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334730-F55A-42B0-BC2A-7FAEC8FB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86" y="586851"/>
            <a:ext cx="88296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D5E938-1D04-417B-A4C9-C3A63FB0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6" y="227647"/>
            <a:ext cx="6452228" cy="22005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020069-7016-4268-A162-77690FE3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25" y="227646"/>
            <a:ext cx="4915909" cy="6239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D7AA6C-2587-4345-8F07-2277F25B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6" y="2794000"/>
            <a:ext cx="6452228" cy="3673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D6AAF-70AF-4D25-8639-AB6A6DDB4BEF}"/>
              </a:ext>
            </a:extLst>
          </p:cNvPr>
          <p:cNvSpPr txBox="1"/>
          <p:nvPr/>
        </p:nvSpPr>
        <p:spPr>
          <a:xfrm>
            <a:off x="2831977" y="227646"/>
            <a:ext cx="134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#</a:t>
            </a:r>
            <a:r>
              <a:rPr lang="ko-KR" altLang="en-US" sz="1200" dirty="0">
                <a:solidFill>
                  <a:srgbClr val="C00000"/>
                </a:solidFill>
              </a:rPr>
              <a:t>가중치 초기화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C8957-AE05-46FE-B38D-33821D188AFB}"/>
              </a:ext>
            </a:extLst>
          </p:cNvPr>
          <p:cNvSpPr txBox="1"/>
          <p:nvPr/>
        </p:nvSpPr>
        <p:spPr>
          <a:xfrm>
            <a:off x="2655904" y="808261"/>
            <a:ext cx="134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#</a:t>
            </a:r>
            <a:r>
              <a:rPr lang="ko-KR" altLang="en-US" sz="1200" dirty="0">
                <a:solidFill>
                  <a:srgbClr val="C00000"/>
                </a:solidFill>
              </a:rPr>
              <a:t>가중치 초기화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48D4B-BE9F-4767-A1F9-3C1C25F5FB05}"/>
              </a:ext>
            </a:extLst>
          </p:cNvPr>
          <p:cNvSpPr txBox="1"/>
          <p:nvPr/>
        </p:nvSpPr>
        <p:spPr>
          <a:xfrm>
            <a:off x="1867271" y="1388876"/>
            <a:ext cx="134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#</a:t>
            </a:r>
            <a:r>
              <a:rPr lang="ko-KR" altLang="en-US" sz="1200" dirty="0" err="1">
                <a:solidFill>
                  <a:srgbClr val="C00000"/>
                </a:solidFill>
              </a:rPr>
              <a:t>합성곱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A8F0-9E55-41D6-B909-EA146A30C529}"/>
              </a:ext>
            </a:extLst>
          </p:cNvPr>
          <p:cNvSpPr txBox="1"/>
          <p:nvPr/>
        </p:nvSpPr>
        <p:spPr>
          <a:xfrm>
            <a:off x="2157274" y="1830991"/>
            <a:ext cx="134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#</a:t>
            </a:r>
            <a:r>
              <a:rPr lang="ko-KR" altLang="en-US" sz="1200" dirty="0">
                <a:solidFill>
                  <a:srgbClr val="C00000"/>
                </a:solidFill>
              </a:rPr>
              <a:t>맥스 </a:t>
            </a:r>
            <a:r>
              <a:rPr lang="ko-KR" altLang="en-US" sz="1200" dirty="0" err="1">
                <a:solidFill>
                  <a:srgbClr val="C00000"/>
                </a:solidFill>
              </a:rPr>
              <a:t>풀링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2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5B7E822-4990-472C-BAAE-563FEADC76D3}"/>
              </a:ext>
            </a:extLst>
          </p:cNvPr>
          <p:cNvGrpSpPr/>
          <p:nvPr/>
        </p:nvGrpSpPr>
        <p:grpSpPr>
          <a:xfrm>
            <a:off x="1592558" y="1930400"/>
            <a:ext cx="9339602" cy="1677445"/>
            <a:chOff x="1592559" y="2289809"/>
            <a:chExt cx="8791575" cy="12763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AB9B0F-000E-4EDD-A658-B33F48E1B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2559" y="2289809"/>
              <a:ext cx="8791575" cy="127635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62B83FE-5F21-4942-8163-11CEC3B37A9D}"/>
                </a:ext>
              </a:extLst>
            </p:cNvPr>
            <p:cNvSpPr/>
            <p:nvPr/>
          </p:nvSpPr>
          <p:spPr>
            <a:xfrm>
              <a:off x="1750331" y="3069036"/>
              <a:ext cx="4717915" cy="16537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39E530-A841-4155-9A8B-C04323E713EC}"/>
              </a:ext>
            </a:extLst>
          </p:cNvPr>
          <p:cNvGrpSpPr/>
          <p:nvPr/>
        </p:nvGrpSpPr>
        <p:grpSpPr>
          <a:xfrm>
            <a:off x="1592558" y="4202834"/>
            <a:ext cx="9339602" cy="1750925"/>
            <a:chOff x="1592559" y="3898035"/>
            <a:chExt cx="8791575" cy="1295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58DFA8D-3C18-4B32-B7B9-1906630F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559" y="3898035"/>
              <a:ext cx="8791575" cy="12954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7994E4-BDE2-45C8-8A31-DEF35B99EAE2}"/>
                </a:ext>
              </a:extLst>
            </p:cNvPr>
            <p:cNvSpPr/>
            <p:nvPr/>
          </p:nvSpPr>
          <p:spPr>
            <a:xfrm>
              <a:off x="1750331" y="4683544"/>
              <a:ext cx="6372589" cy="17801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FF0F03-5A1A-4DA5-A330-896CAC70A82F}"/>
              </a:ext>
            </a:extLst>
          </p:cNvPr>
          <p:cNvSpPr txBox="1"/>
          <p:nvPr/>
        </p:nvSpPr>
        <p:spPr>
          <a:xfrm>
            <a:off x="840657" y="560439"/>
            <a:ext cx="45127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검색할 때 차이</a:t>
            </a:r>
          </a:p>
        </p:txBody>
      </p:sp>
    </p:spTree>
    <p:extLst>
      <p:ext uri="{BB962C8B-B14F-4D97-AF65-F5344CB8AC3E}">
        <p14:creationId xmlns:p14="http://schemas.microsoft.com/office/powerpoint/2010/main" val="239939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7D9FBF-6612-416D-B65F-02677AA8B3A3}"/>
              </a:ext>
            </a:extLst>
          </p:cNvPr>
          <p:cNvGrpSpPr/>
          <p:nvPr/>
        </p:nvGrpSpPr>
        <p:grpSpPr>
          <a:xfrm>
            <a:off x="2321904" y="194553"/>
            <a:ext cx="7094470" cy="6432927"/>
            <a:chOff x="327734" y="1288232"/>
            <a:chExt cx="4925187" cy="48909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8DE1F77-82D0-429E-8FE3-EBFE951F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734" y="1288232"/>
              <a:ext cx="4925187" cy="489098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00104D-A053-455C-91DE-09C0129D3FBD}"/>
                </a:ext>
              </a:extLst>
            </p:cNvPr>
            <p:cNvSpPr/>
            <p:nvPr/>
          </p:nvSpPr>
          <p:spPr>
            <a:xfrm>
              <a:off x="375007" y="2210182"/>
              <a:ext cx="630137" cy="202239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2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A6B8CC-4312-4DC9-B931-9B32FEE0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9" y="294464"/>
            <a:ext cx="4829525" cy="61160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E5258B-7CC7-4280-B9FB-B37F959C7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85" y="294464"/>
            <a:ext cx="5632728" cy="61160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7B5F74-23C8-402F-9432-4CABEA313804}"/>
              </a:ext>
            </a:extLst>
          </p:cNvPr>
          <p:cNvSpPr/>
          <p:nvPr/>
        </p:nvSpPr>
        <p:spPr>
          <a:xfrm>
            <a:off x="1901726" y="6144531"/>
            <a:ext cx="655043" cy="26599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1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0389C-FE69-4857-99F8-9858A01C952E}"/>
              </a:ext>
            </a:extLst>
          </p:cNvPr>
          <p:cNvSpPr txBox="1"/>
          <p:nvPr/>
        </p:nvSpPr>
        <p:spPr>
          <a:xfrm>
            <a:off x="840657" y="560439"/>
            <a:ext cx="14285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D8568-0165-41EC-A50D-1FA392410913}"/>
              </a:ext>
            </a:extLst>
          </p:cNvPr>
          <p:cNvSpPr txBox="1"/>
          <p:nvPr/>
        </p:nvSpPr>
        <p:spPr>
          <a:xfrm>
            <a:off x="1459159" y="2265954"/>
            <a:ext cx="84192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500" dirty="0">
                <a:solidFill>
                  <a:schemeClr val="bg1"/>
                </a:solidFill>
              </a:rPr>
              <a:t>일주일 간의 활동</a:t>
            </a:r>
            <a:endParaRPr lang="en-US" altLang="ko-KR" sz="35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35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35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3500" dirty="0">
                <a:solidFill>
                  <a:schemeClr val="bg1"/>
                </a:solidFill>
              </a:rPr>
              <a:t>CNN (</a:t>
            </a:r>
            <a:r>
              <a:rPr lang="en-US" altLang="ko-KR" sz="3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Convolutional Neural Network)</a:t>
            </a:r>
            <a:endParaRPr lang="ko-KR" altLang="en-US" sz="3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74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197BD3-5A51-415D-A80B-E4FDBAA55671}"/>
              </a:ext>
            </a:extLst>
          </p:cNvPr>
          <p:cNvSpPr/>
          <p:nvPr/>
        </p:nvSpPr>
        <p:spPr>
          <a:xfrm>
            <a:off x="1351935" y="2110318"/>
            <a:ext cx="99453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25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CNN</a:t>
            </a:r>
            <a:r>
              <a:rPr lang="ko-KR" altLang="en-US" sz="25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이미지를 인식해서 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이미지에 있는 글자를 텍스트로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바꾸는 </a:t>
            </a:r>
            <a:r>
              <a:rPr lang="ko-KR" altLang="en-US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만들기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CNN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공부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74BA8-B16E-4272-BEA2-E02E0ACAD938}"/>
              </a:ext>
            </a:extLst>
          </p:cNvPr>
          <p:cNvSpPr txBox="1"/>
          <p:nvPr/>
        </p:nvSpPr>
        <p:spPr>
          <a:xfrm>
            <a:off x="840657" y="560439"/>
            <a:ext cx="3970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일주일 간의 활동</a:t>
            </a:r>
          </a:p>
        </p:txBody>
      </p:sp>
    </p:spTree>
    <p:extLst>
      <p:ext uri="{BB962C8B-B14F-4D97-AF65-F5344CB8AC3E}">
        <p14:creationId xmlns:p14="http://schemas.microsoft.com/office/powerpoint/2010/main" val="4810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C2328-B522-437A-B9A8-ECA4B2D614C7}"/>
              </a:ext>
            </a:extLst>
          </p:cNvPr>
          <p:cNvSpPr txBox="1"/>
          <p:nvPr/>
        </p:nvSpPr>
        <p:spPr>
          <a:xfrm>
            <a:off x="840657" y="560439"/>
            <a:ext cx="8779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CNN(Convolutional Neural Network)</a:t>
            </a:r>
            <a:endParaRPr lang="ko-KR" altLang="en-US" sz="4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33D72B-0C4B-4BFA-A8A9-E80528B1FC29}"/>
              </a:ext>
            </a:extLst>
          </p:cNvPr>
          <p:cNvSpPr/>
          <p:nvPr/>
        </p:nvSpPr>
        <p:spPr>
          <a:xfrm>
            <a:off x="1238173" y="1915875"/>
            <a:ext cx="99453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신경망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실제로 쓰이는 </a:t>
            </a:r>
            <a:r>
              <a:rPr lang="ko-KR" altLang="en-US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모델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C3ABE-03B9-49AB-BAFF-DF7CA0FFA437}"/>
              </a:ext>
            </a:extLst>
          </p:cNvPr>
          <p:cNvSpPr/>
          <p:nvPr/>
        </p:nvSpPr>
        <p:spPr>
          <a:xfrm>
            <a:off x="1238173" y="3017346"/>
            <a:ext cx="99453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이미지의 특징을 추출하여 입력 데이터를 특징이 강조된 작은 데이터로 만들어 분류하는 신경망 모델</a:t>
            </a:r>
            <a:endParaRPr lang="en-US" altLang="ko-KR" sz="25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이미지를 한 번에 보는 게 아니라 작은 이미지를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확인한 결과들을 모아 전체 물체를 인식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목적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필터를 업데이트 하여 특징을 더욱 부각시키도록 만들면서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특징이 부각된 데이터로 분류를 수행하는 것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39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1CC2CE-8F21-4FD8-8294-4DC6E906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995" y="9089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00143184" descr="EMB00001600617e">
            <a:extLst>
              <a:ext uri="{FF2B5EF4-FFF2-40B4-BE49-F238E27FC236}">
                <a16:creationId xmlns:a16="http://schemas.microsoft.com/office/drawing/2014/main" id="{62E95653-E6CF-4E8C-BE6A-75C7B0E0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75" y="2934658"/>
            <a:ext cx="5275925" cy="380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2B155F6-9698-45E3-8581-06CB61B9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3" y="739658"/>
            <a:ext cx="6707338" cy="202566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20C425A-CBA5-47D7-81EB-CF3427B3155B}"/>
              </a:ext>
            </a:extLst>
          </p:cNvPr>
          <p:cNvSpPr/>
          <p:nvPr/>
        </p:nvSpPr>
        <p:spPr>
          <a:xfrm>
            <a:off x="7741921" y="1393503"/>
            <a:ext cx="819573" cy="7179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4EFEC5-6342-45F6-AD19-4B0B69407B6A}"/>
              </a:ext>
            </a:extLst>
          </p:cNvPr>
          <p:cNvSpPr/>
          <p:nvPr/>
        </p:nvSpPr>
        <p:spPr>
          <a:xfrm>
            <a:off x="8980604" y="1321602"/>
            <a:ext cx="152317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endParaRPr lang="ko-KR" altLang="en-US" sz="5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5AE476-748D-4E48-83F2-E6DBAECFD992}"/>
              </a:ext>
            </a:extLst>
          </p:cNvPr>
          <p:cNvSpPr/>
          <p:nvPr/>
        </p:nvSpPr>
        <p:spPr>
          <a:xfrm>
            <a:off x="71055" y="3405244"/>
            <a:ext cx="7039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이미지가 들어오면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Convolution Layer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Activation Layer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여러 번 거침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후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Pooling Layer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거침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이 과정에서 이미지의 크기가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작아짐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이 과정을 여러 번 더 거쳐서 이미지의 크기를 </a:t>
            </a:r>
            <a:b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</a:b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더욱 줄인 후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     Fully-Connected Layer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에 그 결과를 넣어서 분류를 수행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17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8466C-D973-48F6-BDCD-D79EC2104044}"/>
              </a:ext>
            </a:extLst>
          </p:cNvPr>
          <p:cNvSpPr txBox="1"/>
          <p:nvPr/>
        </p:nvSpPr>
        <p:spPr>
          <a:xfrm>
            <a:off x="840657" y="560439"/>
            <a:ext cx="39535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 Layer</a:t>
            </a:r>
            <a:endParaRPr lang="ko-KR" altLang="en-US" sz="35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90BB7-2F60-4C2A-9591-95D02D11D40A}"/>
              </a:ext>
            </a:extLst>
          </p:cNvPr>
          <p:cNvSpPr/>
          <p:nvPr/>
        </p:nvSpPr>
        <p:spPr>
          <a:xfrm>
            <a:off x="1284855" y="1914752"/>
            <a:ext cx="994533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특정한 필터를 사용해 </a:t>
            </a:r>
            <a:r>
              <a:rPr lang="ko-KR" altLang="en-US" sz="25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특징을 추출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 레이어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(Convolution)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500" dirty="0">
                <a:solidFill>
                  <a:schemeClr val="bg1"/>
                </a:solidFill>
              </a:rPr>
              <a:t>필터 연산과 </a:t>
            </a:r>
            <a:r>
              <a:rPr lang="ko-KR" altLang="en-US" sz="2500" dirty="0" err="1">
                <a:solidFill>
                  <a:schemeClr val="bg1"/>
                </a:solidFill>
              </a:rPr>
              <a:t>비슷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>
                <a:solidFill>
                  <a:schemeClr val="bg1"/>
                </a:solidFill>
              </a:rPr>
              <a:t>입력 데이터 이미지에 특정 크기 필터</a:t>
            </a:r>
            <a:br>
              <a:rPr lang="en-US" altLang="ko-KR" sz="2500" dirty="0">
                <a:solidFill>
                  <a:schemeClr val="bg1"/>
                </a:solidFill>
              </a:rPr>
            </a:br>
            <a:r>
              <a:rPr lang="en-US" altLang="ko-KR" sz="2500" dirty="0">
                <a:solidFill>
                  <a:schemeClr val="bg1"/>
                </a:solidFill>
              </a:rPr>
              <a:t>     (</a:t>
            </a:r>
            <a:r>
              <a:rPr lang="ko-KR" altLang="en-US" sz="2500" dirty="0">
                <a:solidFill>
                  <a:schemeClr val="bg1"/>
                </a:solidFill>
              </a:rPr>
              <a:t>커널</a:t>
            </a:r>
            <a:r>
              <a:rPr lang="en-US" altLang="ko-KR" sz="2500" dirty="0">
                <a:solidFill>
                  <a:schemeClr val="bg1"/>
                </a:solidFill>
              </a:rPr>
              <a:t>(Kernel)) </a:t>
            </a:r>
            <a:r>
              <a:rPr lang="ko-KR" altLang="en-US" sz="2500" dirty="0">
                <a:solidFill>
                  <a:schemeClr val="bg1"/>
                </a:solidFill>
              </a:rPr>
              <a:t>적용해 새로운 이미지 생성함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endParaRPr lang="ko-KR" altLang="en-US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37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23D28F7-E392-4CB3-BA9F-47B0CD3C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00143904" descr="EMB000016006184">
            <a:extLst>
              <a:ext uri="{FF2B5EF4-FFF2-40B4-BE49-F238E27FC236}">
                <a16:creationId xmlns:a16="http://schemas.microsoft.com/office/drawing/2014/main" id="{84EDD537-28B0-42F9-8D42-04E95CC3E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71" y="342883"/>
            <a:ext cx="6303457" cy="21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DE44A0-EEBE-49C1-AD1C-71EA7BEF81D2}"/>
              </a:ext>
            </a:extLst>
          </p:cNvPr>
          <p:cNvSpPr/>
          <p:nvPr/>
        </p:nvSpPr>
        <p:spPr>
          <a:xfrm>
            <a:off x="430160" y="3441850"/>
            <a:ext cx="115602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MNIST 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전처리가 잘 되있어 </a:t>
            </a: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차원으로 펴서 </a:t>
            </a: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SOFTMAX 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분류해도 정확도 매우 높음</a:t>
            </a:r>
            <a:endParaRPr lang="en-US" altLang="ko-KR" sz="220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이미지 데이터 </a:t>
            </a: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</a:t>
            </a: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매우 大 </a:t>
            </a: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</a:t>
            </a: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RGB 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컬러 </a:t>
            </a:r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1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차원으로 평탄화하기 너무 大</a:t>
            </a:r>
            <a:endParaRPr lang="en-US" altLang="ko-KR" sz="220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</a:t>
            </a:r>
            <a:r>
              <a:rPr lang="ko-KR" altLang="en-US" sz="22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합성곱 계층 사용으로 해결 가능</a:t>
            </a:r>
            <a:endParaRPr lang="en-US" altLang="ko-KR" sz="2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9CB68-9D9A-4B2F-8769-EBE43BFA7060}"/>
              </a:ext>
            </a:extLst>
          </p:cNvPr>
          <p:cNvSpPr/>
          <p:nvPr/>
        </p:nvSpPr>
        <p:spPr>
          <a:xfrm>
            <a:off x="430160" y="4549846"/>
            <a:ext cx="99453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입출력 데이터를 특징 맵 </a:t>
            </a: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(Feature Map) </a:t>
            </a: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 하며</a:t>
            </a: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데이터를 입력 특징 맵 </a:t>
            </a: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(Input</a:t>
            </a: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Feature Map),</a:t>
            </a:r>
            <a:b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데이터를 출력 특징 맵</a:t>
            </a: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(Output Feature Map) </a:t>
            </a: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 함</a:t>
            </a:r>
            <a:endParaRPr lang="en-US" altLang="ko-KR" sz="2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2247CA-C1D9-4F2C-B7C6-1C34C00FCACB}"/>
              </a:ext>
            </a:extLst>
          </p:cNvPr>
          <p:cNvSpPr/>
          <p:nvPr/>
        </p:nvSpPr>
        <p:spPr>
          <a:xfrm>
            <a:off x="430160" y="2842076"/>
            <a:ext cx="115602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NN </a:t>
            </a: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구성하며 사용하던 일반계층 </a:t>
            </a: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(1 x 28 x 28)</a:t>
            </a: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모양 데이터 </a:t>
            </a: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(784) </a:t>
            </a:r>
            <a:r>
              <a:rPr lang="ko-KR" altLang="en-US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모양으로 펴서 구현함</a:t>
            </a:r>
            <a:r>
              <a:rPr lang="en-US" altLang="ko-KR" sz="2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8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39791-95AC-40D4-924B-7ADD351BD6E4}"/>
              </a:ext>
            </a:extLst>
          </p:cNvPr>
          <p:cNvSpPr txBox="1"/>
          <p:nvPr/>
        </p:nvSpPr>
        <p:spPr>
          <a:xfrm>
            <a:off x="253019" y="282142"/>
            <a:ext cx="24994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E57C9-DF1B-4D80-9F6E-10CD48F0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7" y="101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00128208" descr="EMB000016006187">
            <a:extLst>
              <a:ext uri="{FF2B5EF4-FFF2-40B4-BE49-F238E27FC236}">
                <a16:creationId xmlns:a16="http://schemas.microsoft.com/office/drawing/2014/main" id="{22DF1216-F00A-420C-9C4D-D035A12C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20" y="1470487"/>
            <a:ext cx="9111961" cy="397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E894DEFC-6FBC-436A-B4E3-09E8F04B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300130728" descr="EMB00001600618a">
            <a:extLst>
              <a:ext uri="{FF2B5EF4-FFF2-40B4-BE49-F238E27FC236}">
                <a16:creationId xmlns:a16="http://schemas.microsoft.com/office/drawing/2014/main" id="{7E1C015A-1C32-4F7C-961B-5C2A297E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68" y="1396351"/>
            <a:ext cx="9402419" cy="44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11DB46D-4B7C-45AE-94AD-78EDD6AA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5" name="_x300131376" descr="EMB000016006193">
            <a:extLst>
              <a:ext uri="{FF2B5EF4-FFF2-40B4-BE49-F238E27FC236}">
                <a16:creationId xmlns:a16="http://schemas.microsoft.com/office/drawing/2014/main" id="{9E86519B-C2EB-4780-875E-675FB78AF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" y="1396350"/>
            <a:ext cx="10373562" cy="44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19AEA77D-7253-4C9C-9758-8B4ED590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03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7" name="_x300129648" descr="EMB000016006196">
            <a:extLst>
              <a:ext uri="{FF2B5EF4-FFF2-40B4-BE49-F238E27FC236}">
                <a16:creationId xmlns:a16="http://schemas.microsoft.com/office/drawing/2014/main" id="{5345CB65-CD8B-4E9B-9DAE-713D8F2D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1396350"/>
            <a:ext cx="11604775" cy="49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_x300129144" descr="EMB00001600618d">
            <a:extLst>
              <a:ext uri="{FF2B5EF4-FFF2-40B4-BE49-F238E27FC236}">
                <a16:creationId xmlns:a16="http://schemas.microsoft.com/office/drawing/2014/main" id="{B05E318A-808F-4D67-92CB-44CED979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6" y="2219605"/>
            <a:ext cx="10766682" cy="314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2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2560-EFEC-4BBE-99C3-976F5D27B6E2}"/>
              </a:ext>
            </a:extLst>
          </p:cNvPr>
          <p:cNvSpPr txBox="1"/>
          <p:nvPr/>
        </p:nvSpPr>
        <p:spPr>
          <a:xfrm>
            <a:off x="298739" y="716280"/>
            <a:ext cx="59506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Stride &amp; </a:t>
            </a:r>
            <a:r>
              <a:rPr lang="ko-KR" altLang="en-US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특징 </a:t>
            </a:r>
            <a:r>
              <a:rPr lang="ko-KR" altLang="en-US" sz="35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맵의</a:t>
            </a:r>
            <a:r>
              <a:rPr lang="ko-KR" altLang="en-US" sz="3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크기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ECF7B8-F4AB-412A-ADBE-557FC11E4F2D}"/>
              </a:ext>
            </a:extLst>
          </p:cNvPr>
          <p:cNvSpPr/>
          <p:nvPr/>
        </p:nvSpPr>
        <p:spPr>
          <a:xfrm>
            <a:off x="631723" y="1931704"/>
            <a:ext cx="11560277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Stride : Convolution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 진행 과정 중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Filter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한 번 이동하는 거리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이미지와 필터의 크기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Stride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결정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출력 크기 구함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N X N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크기 이미지에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F X F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크기의 필터를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S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Stride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로 움직일 때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</a:b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출력 채널의 크기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C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</a:b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C = ( N– F ) / S + 1</a:t>
            </a: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연산에서 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Stride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↑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출력 크기 ↓</a:t>
            </a:r>
            <a:b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</a:b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			Padding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↑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출력 크기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↑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59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310</Words>
  <Application>Microsoft Office PowerPoint</Application>
  <PresentationFormat>와이드스크린</PresentationFormat>
  <Paragraphs>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함초롬돋움</vt:lpstr>
      <vt:lpstr>Arial</vt:lpstr>
      <vt:lpstr>Wingdings</vt:lpstr>
      <vt:lpstr>Office 테마</vt:lpstr>
      <vt:lpstr>머신러닝 (Machine Learning)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(Machine Learning)</dc:title>
  <dc:creator>geh2078@naver.com</dc:creator>
  <cp:lastModifiedBy>geh2078@naver.com</cp:lastModifiedBy>
  <cp:revision>31</cp:revision>
  <dcterms:created xsi:type="dcterms:W3CDTF">2018-01-28T11:51:57Z</dcterms:created>
  <dcterms:modified xsi:type="dcterms:W3CDTF">2018-01-28T23:54:57Z</dcterms:modified>
</cp:coreProperties>
</file>