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17"/>
  </p:notesMasterIdLst>
  <p:handoutMasterIdLst>
    <p:handoutMasterId r:id="rId18"/>
  </p:handoutMasterIdLst>
  <p:sldIdLst>
    <p:sldId id="343" r:id="rId2"/>
    <p:sldId id="257" r:id="rId3"/>
    <p:sldId id="350" r:id="rId4"/>
    <p:sldId id="351" r:id="rId5"/>
    <p:sldId id="284" r:id="rId6"/>
    <p:sldId id="352" r:id="rId7"/>
    <p:sldId id="283" r:id="rId8"/>
    <p:sldId id="354" r:id="rId9"/>
    <p:sldId id="355" r:id="rId10"/>
    <p:sldId id="361" r:id="rId11"/>
    <p:sldId id="356" r:id="rId12"/>
    <p:sldId id="357" r:id="rId13"/>
    <p:sldId id="360" r:id="rId14"/>
    <p:sldId id="359" r:id="rId15"/>
    <p:sldId id="342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2A06FF-12EB-4A9F-A942-7C14C7D4CDB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2021/8/17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A4EA136-98E3-4B8A-9303-C48C78FBCE6F}" type="datetime1">
              <a:rPr lang="zh-CN" altLang="en-US" noProof="0" smtClean="0"/>
              <a:t>2021/8/17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5EB433F-E5C6-4E8D-82E5-3D359E2C0E5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94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97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891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373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545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7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6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89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963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5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82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54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84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711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6B27A13-5DA2-4067-AB56-B759CE2BCF77}" type="datetime1">
              <a:rPr lang="zh-CN" altLang="en-US" noProof="0" smtClean="0"/>
              <a:t>2021/8/17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议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15DB2CE-4D5F-4845-A4EE-AA655A8FF49A}" type="datetime1">
              <a:rPr lang="zh-CN" altLang="en-US" noProof="0" smtClean="0"/>
              <a:t>2021/8/17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E9194F-C691-4D69-AFD1-39C73DF33CAD}" type="datetime1">
              <a:rPr lang="zh-CN" altLang="en-US" noProof="0" smtClean="0"/>
              <a:t>2021/8/17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6D4EBB5-FB22-47C0-BF5A-27D03F8DC041}" type="datetime1">
              <a:rPr lang="zh-CN" altLang="en-US" noProof="0" smtClean="0"/>
              <a:t>2021/8/17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DA2A87-85BC-4932-A386-D037AA6275AB}" type="datetime1">
              <a:rPr lang="zh-CN" altLang="en-US" noProof="0" smtClean="0"/>
              <a:t>2021/8/17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FDA06-2CBA-4611-8FE3-B2A6B60E785D}" type="datetime1">
              <a:rPr lang="zh-CN" altLang="en-US" noProof="0" smtClean="0"/>
              <a:t>2021/8/17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9137DF0-AE91-4E9D-9548-99B3D0E4D9A8}" type="datetime1">
              <a:rPr lang="zh-CN" altLang="en-US" noProof="0" smtClean="0"/>
              <a:t>2021/8/17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0FA7547-AEBF-426D-B8A9-FFCCD8748889}" type="datetime1">
              <a:rPr lang="zh-CN" altLang="en-US" noProof="0" smtClean="0"/>
              <a:t>2021/8/17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00022C0-D600-4183-8547-504899A53197}" type="datetime1">
              <a:rPr lang="zh-CN" altLang="en-US" noProof="0" smtClean="0"/>
              <a:t>2021/8/17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9" name="图片占位符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0" name="图片占位符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图片占位符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2" name="文本占位符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在此处输入名称</a:t>
            </a:r>
          </a:p>
        </p:txBody>
      </p:sp>
      <p:sp>
        <p:nvSpPr>
          <p:cNvPr id="25" name="标题占位符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A892A8C-9A7F-4856-93BA-EDAFB072D4CC}" type="datetime1">
              <a:rPr lang="zh-CN" altLang="en-US" noProof="0" smtClean="0"/>
              <a:t>2021/8/17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和图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1639A38-10D3-4767-96C6-F4332D9BCE6E}" type="datetime1">
              <a:rPr lang="zh-CN" altLang="en-US" noProof="0" smtClean="0"/>
              <a:t>2021/8/17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图片占位符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B634E1-95D8-4427-BAF9-F5C09E093B6C}" type="datetime1">
              <a:rPr lang="zh-CN" altLang="en-US" noProof="0" smtClean="0"/>
              <a:t>2021/8/17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在此处输入标题</a:t>
            </a:r>
          </a:p>
        </p:txBody>
      </p:sp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zh-CN" altLang="en-US" noProof="0" dirty="0"/>
              <a:t>在此处输入引言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zh-CN" altLang="en-US" sz="16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CA79B26-789E-45B1-9AE2-A7AED0E8BEBE}" type="datetime1">
              <a:rPr lang="zh-CN" altLang="en-US" noProof="0" smtClean="0"/>
              <a:t>2021/8/17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658" y="908055"/>
            <a:ext cx="10058400" cy="3566160"/>
          </a:xfrm>
        </p:spPr>
        <p:txBody>
          <a:bodyPr rtlCol="0"/>
          <a:lstStyle/>
          <a:p>
            <a:pPr rtl="0"/>
            <a:r>
              <a:rPr lang="de-DE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Annotation</a:t>
            </a:r>
            <a:br>
              <a:rPr lang="de-DE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Evaluation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/>
          <a:lstStyle/>
          <a:p>
            <a:pPr rtl="0"/>
            <a:r>
              <a:rPr lang="de-DE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„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 you see a bicycle?”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6" name="Picture 2" descr="blue city bike leaning on brown tree trunk during daytime">
            <a:extLst>
              <a:ext uri="{FF2B5EF4-FFF2-40B4-BE49-F238E27FC236}">
                <a16:creationId xmlns:a16="http://schemas.microsoft.com/office/drawing/2014/main" id="{2C415FC2-5AD2-4B0D-8462-E1031B88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21" y="737118"/>
            <a:ext cx="3570481" cy="538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A347C76-77F5-423B-9D62-C0FD86796004}"/>
              </a:ext>
            </a:extLst>
          </p:cNvPr>
          <p:cNvSpPr txBox="1"/>
          <p:nvPr/>
        </p:nvSpPr>
        <p:spPr>
          <a:xfrm>
            <a:off x="-65315" y="6611779"/>
            <a:ext cx="11840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000" dirty="0"/>
              <a:t>Image: https://images.unsplash.com/photo-1605580881526-97eefdfcc66d?ixid=MnwxMjA3fDB8MHxwaG90by1wYWdlfHx8fGVufDB8fHx8&amp;ixlib=rb-1.2.1&amp;auto=format&amp;fit=crop&amp;w=632&amp;q=80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Average, min and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BA3AD8-8144-4766-8FCA-5B0C92CA4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903" y="2675687"/>
            <a:ext cx="809894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count 90870.000000 mean 1284.333873 std 1351.960465 min -99999.000000 25% 887.000000 50% 1058.000000 75% 1328.000000 max 42398.000000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7A5BAC-DC6C-48BD-B02B-7271E2EB5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821" y="2675686"/>
            <a:ext cx="809894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Courier New" panose="02070309020205020404" pitchFamily="49" charset="0"/>
              </a:rPr>
              <a:t>count 90849.000000 mean 1290.050170 std 1124.059174 min 10.000000 25% 887.000000 50% 1058.000000 75% 1328.000000 max 42398.000000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75AB3-E763-47A5-B67E-50176975EB34}"/>
              </a:ext>
            </a:extLst>
          </p:cNvPr>
          <p:cNvSpPr txBox="1"/>
          <p:nvPr/>
        </p:nvSpPr>
        <p:spPr>
          <a:xfrm>
            <a:off x="1590675" y="1808567"/>
            <a:ext cx="3790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duration before and after replacing the negative</a:t>
            </a:r>
            <a:endParaRPr lang="zh-CN" altLang="en-US" sz="1800" spc="200" dirty="0"/>
          </a:p>
        </p:txBody>
      </p:sp>
    </p:spTree>
    <p:extLst>
      <p:ext uri="{BB962C8B-B14F-4D97-AF65-F5344CB8AC3E}">
        <p14:creationId xmlns:p14="http://schemas.microsoft.com/office/powerpoint/2010/main" val="320406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occur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22D7FC50-AEB2-46BC-9AC6-1D8C332F64C0}"/>
              </a:ext>
            </a:extLst>
          </p:cNvPr>
          <p:cNvSpPr txBox="1">
            <a:spLocks/>
          </p:cNvSpPr>
          <p:nvPr/>
        </p:nvSpPr>
        <p:spPr>
          <a:xfrm>
            <a:off x="1552174" y="2131733"/>
            <a:ext cx="7820426" cy="2759049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17 annotations were unsolvable (0.0187%)</a:t>
            </a:r>
            <a:endParaRPr lang="de-DE" altLang="zh-CN" sz="1800" spc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4 annotations were corrupted (0.0044%)</a:t>
            </a:r>
          </a:p>
          <a:p>
            <a:endParaRPr lang="en-US" altLang="zh-CN" sz="1800" spc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Annotations without answer are exactly the sum of unsolvable and corrupt annotations.</a:t>
            </a:r>
            <a:endParaRPr lang="zh-CN" altLang="en-US" sz="1800" spc="200" dirty="0"/>
          </a:p>
        </p:txBody>
      </p:sp>
    </p:spTree>
    <p:extLst>
      <p:ext uri="{BB962C8B-B14F-4D97-AF65-F5344CB8AC3E}">
        <p14:creationId xmlns:p14="http://schemas.microsoft.com/office/powerpoint/2010/main" val="67930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2A83BC-624A-438F-A58A-4A64BF6B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86" y="2131733"/>
            <a:ext cx="349567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内容占位符 4">
            <a:extLst>
              <a:ext uri="{FF2B5EF4-FFF2-40B4-BE49-F238E27FC236}">
                <a16:creationId xmlns:a16="http://schemas.microsoft.com/office/drawing/2014/main" id="{8E6912F3-A77B-40F2-BCE4-4BBE9C046C1B}"/>
              </a:ext>
            </a:extLst>
          </p:cNvPr>
          <p:cNvSpPr txBox="1">
            <a:spLocks/>
          </p:cNvSpPr>
          <p:nvPr/>
        </p:nvSpPr>
        <p:spPr>
          <a:xfrm>
            <a:off x="1805039" y="2550833"/>
            <a:ext cx="4662436" cy="2300567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There are 45860 positive samples in the </a:t>
            </a:r>
            <a:r>
              <a:rPr lang="en-US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reference,which</a:t>
            </a: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is 50.47% of the hole set.</a:t>
            </a:r>
            <a:endParaRPr lang="de-DE" altLang="zh-CN" sz="1800" spc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800" spc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The reference is balanced.</a:t>
            </a:r>
            <a:endParaRPr lang="zh-CN" altLang="en-US" sz="1800" spc="200" dirty="0"/>
          </a:p>
        </p:txBody>
      </p:sp>
    </p:spTree>
    <p:extLst>
      <p:ext uri="{BB962C8B-B14F-4D97-AF65-F5344CB8AC3E}">
        <p14:creationId xmlns:p14="http://schemas.microsoft.com/office/powerpoint/2010/main" val="10735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Identiy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good and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annotators</a:t>
            </a:r>
            <a:endParaRPr lang="de-DE" altLang="zh-CN" spc="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F8261B-02D4-485C-A9A1-EA9A9EC9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67" y="1587779"/>
            <a:ext cx="6683066" cy="43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85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DBB87C7-183D-4E2B-8E6C-15DD95494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15510"/>
              </p:ext>
            </p:extLst>
          </p:nvPr>
        </p:nvGraphicFramePr>
        <p:xfrm>
          <a:off x="5577249" y="1016192"/>
          <a:ext cx="5946388" cy="5173497"/>
        </p:xfrm>
        <a:graphic>
          <a:graphicData uri="http://schemas.openxmlformats.org/drawingml/2006/table">
            <a:tbl>
              <a:tblPr/>
              <a:tblGrid>
                <a:gridCol w="232181">
                  <a:extLst>
                    <a:ext uri="{9D8B030D-6E8A-4147-A177-3AD203B41FA5}">
                      <a16:colId xmlns:a16="http://schemas.microsoft.com/office/drawing/2014/main" val="3201456131"/>
                    </a:ext>
                  </a:extLst>
                </a:gridCol>
                <a:gridCol w="799731">
                  <a:extLst>
                    <a:ext uri="{9D8B030D-6E8A-4147-A177-3AD203B41FA5}">
                      <a16:colId xmlns:a16="http://schemas.microsoft.com/office/drawing/2014/main" val="40804224"/>
                    </a:ext>
                  </a:extLst>
                </a:gridCol>
                <a:gridCol w="522405">
                  <a:extLst>
                    <a:ext uri="{9D8B030D-6E8A-4147-A177-3AD203B41FA5}">
                      <a16:colId xmlns:a16="http://schemas.microsoft.com/office/drawing/2014/main" val="3421845712"/>
                    </a:ext>
                  </a:extLst>
                </a:gridCol>
                <a:gridCol w="535304">
                  <a:extLst>
                    <a:ext uri="{9D8B030D-6E8A-4147-A177-3AD203B41FA5}">
                      <a16:colId xmlns:a16="http://schemas.microsoft.com/office/drawing/2014/main" val="968371359"/>
                    </a:ext>
                  </a:extLst>
                </a:gridCol>
                <a:gridCol w="606247">
                  <a:extLst>
                    <a:ext uri="{9D8B030D-6E8A-4147-A177-3AD203B41FA5}">
                      <a16:colId xmlns:a16="http://schemas.microsoft.com/office/drawing/2014/main" val="929961215"/>
                    </a:ext>
                  </a:extLst>
                </a:gridCol>
                <a:gridCol w="763840">
                  <a:extLst>
                    <a:ext uri="{9D8B030D-6E8A-4147-A177-3AD203B41FA5}">
                      <a16:colId xmlns:a16="http://schemas.microsoft.com/office/drawing/2014/main" val="1873787753"/>
                    </a:ext>
                  </a:extLst>
                </a:gridCol>
                <a:gridCol w="661916">
                  <a:extLst>
                    <a:ext uri="{9D8B030D-6E8A-4147-A177-3AD203B41FA5}">
                      <a16:colId xmlns:a16="http://schemas.microsoft.com/office/drawing/2014/main" val="4279270610"/>
                    </a:ext>
                  </a:extLst>
                </a:gridCol>
                <a:gridCol w="675564">
                  <a:extLst>
                    <a:ext uri="{9D8B030D-6E8A-4147-A177-3AD203B41FA5}">
                      <a16:colId xmlns:a16="http://schemas.microsoft.com/office/drawing/2014/main" val="208531272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3100545304"/>
                    </a:ext>
                  </a:extLst>
                </a:gridCol>
                <a:gridCol w="562346">
                  <a:extLst>
                    <a:ext uri="{9D8B030D-6E8A-4147-A177-3AD203B41FA5}">
                      <a16:colId xmlns:a16="http://schemas.microsoft.com/office/drawing/2014/main" val="493306029"/>
                    </a:ext>
                  </a:extLst>
                </a:gridCol>
              </a:tblGrid>
              <a:tr h="339657">
                <a:tc>
                  <a:txBody>
                    <a:bodyPr/>
                    <a:lstStyle/>
                    <a:p>
                      <a:pPr algn="r" fontAlgn="ctr"/>
                      <a:endParaRPr lang="zh-CN" altLang="en-US" sz="800" b="1" dirty="0">
                        <a:effectLst/>
                      </a:endParaRP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 b="1" dirty="0" err="1">
                          <a:effectLst/>
                        </a:rPr>
                        <a:t>user</a:t>
                      </a:r>
                      <a:endParaRPr lang="de-DE" sz="800" b="1" dirty="0">
                        <a:effectLst/>
                      </a:endParaRP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 b="1">
                          <a:effectLst/>
                        </a:rPr>
                        <a:t>total amount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 b="1" dirty="0">
                          <a:effectLst/>
                        </a:rPr>
                        <a:t>positive amount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 b="1">
                          <a:effectLst/>
                        </a:rPr>
                        <a:t>correct amount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 b="1">
                          <a:effectLst/>
                        </a:rPr>
                        <a:t>avg.duration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 b="1">
                          <a:effectLst/>
                        </a:rPr>
                        <a:t>accuracy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 b="1">
                          <a:effectLst/>
                        </a:rPr>
                        <a:t>precision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 b="1">
                          <a:effectLst/>
                        </a:rPr>
                        <a:t>recall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 b="1">
                          <a:effectLst/>
                        </a:rPr>
                        <a:t>F1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078849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 dirty="0">
                          <a:effectLst/>
                        </a:rPr>
                        <a:t>annotator_01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1280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673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1214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1077.32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21427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 dirty="0">
                          <a:effectLst/>
                        </a:rPr>
                        <a:t>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 dirty="0">
                          <a:effectLst/>
                        </a:rPr>
                        <a:t>annotator_02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7594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3750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7101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1178.24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22841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annotator_03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630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295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585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1460.25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70802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 dirty="0">
                          <a:effectLst/>
                        </a:rPr>
                        <a:t>annotator_04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6417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3369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5960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1114.21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62917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annotator_05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3475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1744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3256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1562.09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839112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annotator_06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5336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2901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4945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1496.94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3715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annotator_07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2174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1130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1990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1578.35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780444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7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annotator_08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6534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3385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5878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1434.72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0.89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84808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8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annotator_09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4860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2477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4536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1198.81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197797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9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annotator_10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315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192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280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1252.97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0.89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0.84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0.97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663266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10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annotator_11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6435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3136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6026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1279.98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134031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11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annotator_12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6210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3357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5774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1306.31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14929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12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annotator_13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7078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3497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6702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1155.01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447727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13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annotator_14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1724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862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1633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1595.58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077004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14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annotator_15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6088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2971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5774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1365.29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665057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15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annotator_16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5061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2491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4769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1269.79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01577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16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annotator_17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3485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1697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3283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991.89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0.96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7893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17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annotator_18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5167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2681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4841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1593.03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928852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18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annotator_19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170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89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161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1687.78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54248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19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annotator_20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6125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3048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5809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1173.21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813232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20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annotator_21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2950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1504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2773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1238.92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10791"/>
                  </a:ext>
                </a:extLst>
              </a:tr>
              <a:tr h="21972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b="1">
                          <a:effectLst/>
                        </a:rPr>
                        <a:t>21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800">
                          <a:effectLst/>
                        </a:rPr>
                        <a:t>annotator_22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1741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883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1644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880.04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>
                          <a:effectLst/>
                        </a:rPr>
                        <a:t>0.95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800" dirty="0">
                          <a:effectLst/>
                        </a:rPr>
                        <a:t>0.94</a:t>
                      </a:r>
                    </a:p>
                  </a:txBody>
                  <a:tcPr marL="22520" marR="22520" marT="11260" marB="11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287660"/>
                  </a:ext>
                </a:extLst>
              </a:tr>
            </a:tbl>
          </a:graphicData>
        </a:graphic>
      </p:graphicFrame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4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Identiy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good and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annotators</a:t>
            </a:r>
            <a:endParaRPr lang="de-DE" altLang="zh-CN" spc="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B6277D2-7A8B-47A7-81F8-AF6DF2A7A651}"/>
              </a:ext>
            </a:extLst>
          </p:cNvPr>
          <p:cNvSpPr txBox="1">
            <a:spLocks/>
          </p:cNvSpPr>
          <p:nvPr/>
        </p:nvSpPr>
        <p:spPr>
          <a:xfrm>
            <a:off x="1329535" y="2131733"/>
            <a:ext cx="4161216" cy="3765732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Annotators, who had high F1 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(&gt;0.94) </a:t>
            </a: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and took low </a:t>
            </a:r>
            <a:r>
              <a:rPr lang="en-US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avg.annotation</a:t>
            </a: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time (&lt;1174) are good: 'annotator_01', 'annotator_13', 'annotator_17', 'annotator_20', 'annotator_22'</a:t>
            </a:r>
            <a:endParaRPr lang="de-DE" altLang="zh-CN" sz="1800" spc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Annotators, who had low F1 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(&lt;0.93) </a:t>
            </a:r>
            <a:r>
              <a:rPr lang="en-US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and took long avg. annotation time (&gt;1488) are bad: 'annotator_05', 'annotator_06', 'annotator_07', 'annotator_18'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6CFAC4-2C0F-48FA-AFBA-416AD8251F84}"/>
              </a:ext>
            </a:extLst>
          </p:cNvPr>
          <p:cNvSpPr/>
          <p:nvPr/>
        </p:nvSpPr>
        <p:spPr>
          <a:xfrm>
            <a:off x="5577249" y="2247545"/>
            <a:ext cx="5946388" cy="209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D9BCF3-9DF6-445B-BEC2-4ACCDE86C330}"/>
              </a:ext>
            </a:extLst>
          </p:cNvPr>
          <p:cNvSpPr/>
          <p:nvPr/>
        </p:nvSpPr>
        <p:spPr>
          <a:xfrm>
            <a:off x="5577249" y="2457095"/>
            <a:ext cx="5946388" cy="209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FD42AA-64CC-4A53-B4B8-1299FCDF2BB3}"/>
              </a:ext>
            </a:extLst>
          </p:cNvPr>
          <p:cNvSpPr/>
          <p:nvPr/>
        </p:nvSpPr>
        <p:spPr>
          <a:xfrm>
            <a:off x="5577249" y="1382157"/>
            <a:ext cx="5946388" cy="2095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85844C-A01B-44A2-8F6C-26FEEAA1B863}"/>
              </a:ext>
            </a:extLst>
          </p:cNvPr>
          <p:cNvSpPr/>
          <p:nvPr/>
        </p:nvSpPr>
        <p:spPr>
          <a:xfrm>
            <a:off x="5577249" y="4006648"/>
            <a:ext cx="5946388" cy="2095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4E3159-EAD7-40ED-BF2D-E3FEF5835811}"/>
              </a:ext>
            </a:extLst>
          </p:cNvPr>
          <p:cNvSpPr/>
          <p:nvPr/>
        </p:nvSpPr>
        <p:spPr>
          <a:xfrm>
            <a:off x="5577249" y="5536618"/>
            <a:ext cx="5946388" cy="2095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370251-BE05-4C57-A4A1-A45797DE987E}"/>
              </a:ext>
            </a:extLst>
          </p:cNvPr>
          <p:cNvSpPr/>
          <p:nvPr/>
        </p:nvSpPr>
        <p:spPr>
          <a:xfrm>
            <a:off x="5577249" y="4890516"/>
            <a:ext cx="5946388" cy="2095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5B96BEC-978B-4418-85BA-A41258031D58}"/>
              </a:ext>
            </a:extLst>
          </p:cNvPr>
          <p:cNvSpPr/>
          <p:nvPr/>
        </p:nvSpPr>
        <p:spPr>
          <a:xfrm>
            <a:off x="5577249" y="5974152"/>
            <a:ext cx="5946388" cy="2095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2C3662-77CE-40B8-B136-326ADF1A9F48}"/>
              </a:ext>
            </a:extLst>
          </p:cNvPr>
          <p:cNvSpPr/>
          <p:nvPr/>
        </p:nvSpPr>
        <p:spPr>
          <a:xfrm>
            <a:off x="5577249" y="2664239"/>
            <a:ext cx="5946388" cy="209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827D80-ECBE-4C1F-B0DC-58E0E0278130}"/>
              </a:ext>
            </a:extLst>
          </p:cNvPr>
          <p:cNvSpPr/>
          <p:nvPr/>
        </p:nvSpPr>
        <p:spPr>
          <a:xfrm>
            <a:off x="5577249" y="5321081"/>
            <a:ext cx="5946388" cy="2095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8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">
            <a:extLst>
              <a:ext uri="{FF2B5EF4-FFF2-40B4-BE49-F238E27FC236}">
                <a16:creationId xmlns:a16="http://schemas.microsoft.com/office/drawing/2014/main" id="{7706E1CF-2C0F-4AA4-8263-B125508A2954}"/>
              </a:ext>
            </a:extLst>
          </p:cNvPr>
          <p:cNvSpPr txBox="1">
            <a:spLocks/>
          </p:cNvSpPr>
          <p:nvPr/>
        </p:nvSpPr>
        <p:spPr>
          <a:xfrm>
            <a:off x="1592999" y="1645920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de-DE" altLang="zh-CN" sz="6600" dirty="0"/>
              <a:t>THANKS FOR YOUR ATTENTION!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</a:t>
            </a:r>
            <a:endParaRPr lang="zh-CN" altLang="en-US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de-DE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UNDERSTANDING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de-DE" altLang="zh-CN" dirty="0"/>
              <a:t>DATA CLEANING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de-DE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ANALYSIS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0877" y="1213612"/>
            <a:ext cx="4016206" cy="374167"/>
          </a:xfrm>
        </p:spPr>
        <p:txBody>
          <a:bodyPr rtlCol="0" anchor="t" anchorCtr="0">
            <a:noAutofit/>
          </a:bodyPr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rtl="0">
              <a:buFont typeface="Calibri" panose="020F0502020204030204" pitchFamily="34" charset="0"/>
              <a:buNone/>
            </a:pPr>
            <a:endParaRPr lang="zh-CN" altLang="en-US" sz="1800" spc="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4A37B7-6FBE-4BAB-9FE7-C067FDFCB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593" y="1258884"/>
            <a:ext cx="3861530" cy="4340232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113BFB4-11A6-47C3-A6C5-C8DF8E3F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5628"/>
              </p:ext>
            </p:extLst>
          </p:nvPr>
        </p:nvGraphicFramePr>
        <p:xfrm>
          <a:off x="1120877" y="1640534"/>
          <a:ext cx="5383162" cy="36914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682046">
                  <a:extLst>
                    <a:ext uri="{9D8B030D-6E8A-4147-A177-3AD203B41FA5}">
                      <a16:colId xmlns:a16="http://schemas.microsoft.com/office/drawing/2014/main" val="2043648585"/>
                    </a:ext>
                  </a:extLst>
                </a:gridCol>
                <a:gridCol w="701116">
                  <a:extLst>
                    <a:ext uri="{9D8B030D-6E8A-4147-A177-3AD203B41FA5}">
                      <a16:colId xmlns:a16="http://schemas.microsoft.com/office/drawing/2014/main" val="2464737492"/>
                    </a:ext>
                  </a:extLst>
                </a:gridCol>
              </a:tblGrid>
              <a:tr h="3691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ype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632754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44149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“results”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691873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de-DE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oot_node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3252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CN" altLang="en-US" dirty="0"/>
                        <a:t>├─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gui_type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8188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“results“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75126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9087 </a:t>
                      </a:r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crowds</a:t>
                      </a:r>
                      <a:r>
                        <a:rPr lang="de-DE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</a:t>
                      </a:r>
                      <a:r>
                        <a:rPr lang="de-DE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uuid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265920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zh-CN" altLang="en-US" dirty="0"/>
                        <a:t>├─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gui_type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50642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“results“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83805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</a:t>
                      </a:r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612478"/>
                  </a:ext>
                </a:extLst>
              </a:tr>
            </a:tbl>
          </a:graphicData>
        </a:graphic>
      </p:graphicFrame>
      <p:sp>
        <p:nvSpPr>
          <p:cNvPr id="9" name="标题 15">
            <a:extLst>
              <a:ext uri="{FF2B5EF4-FFF2-40B4-BE49-F238E27FC236}">
                <a16:creationId xmlns:a16="http://schemas.microsoft.com/office/drawing/2014/main" id="{E75C512C-05E7-4099-887E-EC98410B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rtl="0"/>
            <a:r>
              <a:rPr lang="de-DE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0876" y="1213612"/>
            <a:ext cx="6183814" cy="374167"/>
          </a:xfrm>
        </p:spPr>
        <p:txBody>
          <a:bodyPr rtlCol="0" anchor="t" anchorCtr="0">
            <a:noAutofit/>
          </a:bodyPr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GB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single task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rtl="0">
              <a:buFont typeface="Calibri" panose="020F0502020204030204" pitchFamily="34" charset="0"/>
              <a:buNone/>
            </a:pPr>
            <a:endParaRPr lang="zh-CN" altLang="en-US" sz="1800" spc="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113BFB4-11A6-47C3-A6C5-C8DF8E3F1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044850"/>
              </p:ext>
            </p:extLst>
          </p:nvPr>
        </p:nvGraphicFramePr>
        <p:xfrm>
          <a:off x="1120877" y="1640534"/>
          <a:ext cx="5383162" cy="406058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682046">
                  <a:extLst>
                    <a:ext uri="{9D8B030D-6E8A-4147-A177-3AD203B41FA5}">
                      <a16:colId xmlns:a16="http://schemas.microsoft.com/office/drawing/2014/main" val="2043648585"/>
                    </a:ext>
                  </a:extLst>
                </a:gridCol>
                <a:gridCol w="701116">
                  <a:extLst>
                    <a:ext uri="{9D8B030D-6E8A-4147-A177-3AD203B41FA5}">
                      <a16:colId xmlns:a16="http://schemas.microsoft.com/office/drawing/2014/main" val="2464737492"/>
                    </a:ext>
                  </a:extLst>
                </a:gridCol>
              </a:tblGrid>
              <a:tr h="3691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ype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632754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44149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├─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task_input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”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691873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image_url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3252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zh-CN" altLang="en-US" dirty="0"/>
                        <a:t>├─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task_output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8188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CN" altLang="en-US" dirty="0"/>
                        <a:t>├─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“answer“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75126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CN" altLang="en-US" dirty="0"/>
                        <a:t>├─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cant_solve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873003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CN" altLang="en-US" dirty="0"/>
                        <a:t>├─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corrupt_data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893649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duration_ms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81939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“user“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265920"/>
                  </a:ext>
                </a:extLst>
              </a:tr>
              <a:tr h="369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CN" altLang="en-US" dirty="0"/>
                        <a:t>└─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“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vendor_user_id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“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50642"/>
                  </a:ext>
                </a:extLst>
              </a:tr>
            </a:tbl>
          </a:graphicData>
        </a:graphic>
      </p:graphicFrame>
      <p:sp>
        <p:nvSpPr>
          <p:cNvPr id="6" name="标题 15">
            <a:extLst>
              <a:ext uri="{FF2B5EF4-FFF2-40B4-BE49-F238E27FC236}">
                <a16:creationId xmlns:a16="http://schemas.microsoft.com/office/drawing/2014/main" id="{4D12623B-F0A8-4A3C-A69D-A1F7DD52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rtl="0"/>
            <a:r>
              <a:rPr lang="de-DE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0505EE-7283-4DF8-AF8B-94A8BA4C8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593" y="1258884"/>
            <a:ext cx="3861530" cy="43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449EE50-FB9B-41FE-9C24-C22F57DCE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501675"/>
              </p:ext>
            </p:extLst>
          </p:nvPr>
        </p:nvGraphicFramePr>
        <p:xfrm>
          <a:off x="1893364" y="1889385"/>
          <a:ext cx="8405271" cy="3755003"/>
        </p:xfrm>
        <a:graphic>
          <a:graphicData uri="http://schemas.openxmlformats.org/drawingml/2006/table">
            <a:tbl>
              <a:tblPr/>
              <a:tblGrid>
                <a:gridCol w="933919">
                  <a:extLst>
                    <a:ext uri="{9D8B030D-6E8A-4147-A177-3AD203B41FA5}">
                      <a16:colId xmlns:a16="http://schemas.microsoft.com/office/drawing/2014/main" val="1456173557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69147588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1752936283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1090680729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1550582551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3823500787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442959858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3358927126"/>
                    </a:ext>
                  </a:extLst>
                </a:gridCol>
                <a:gridCol w="933919">
                  <a:extLst>
                    <a:ext uri="{9D8B030D-6E8A-4147-A177-3AD203B41FA5}">
                      <a16:colId xmlns:a16="http://schemas.microsoft.com/office/drawing/2014/main" val="2801637399"/>
                    </a:ext>
                  </a:extLst>
                </a:gridCol>
              </a:tblGrid>
              <a:tr h="341890">
                <a:tc>
                  <a:txBody>
                    <a:bodyPr/>
                    <a:lstStyle/>
                    <a:p>
                      <a:pPr algn="r" fontAlgn="ctr"/>
                      <a:endParaRPr lang="zh-CN" altLang="en-US" sz="1000" b="1">
                        <a:effectLst/>
                      </a:endParaRP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>
                          <a:effectLst/>
                        </a:rPr>
                        <a:t>image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 dirty="0" err="1">
                          <a:effectLst/>
                        </a:rPr>
                        <a:t>user</a:t>
                      </a:r>
                      <a:endParaRPr lang="de-DE" sz="1000" b="1" dirty="0">
                        <a:effectLst/>
                      </a:endParaRP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>
                          <a:effectLst/>
                        </a:rPr>
                        <a:t>answer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>
                          <a:effectLst/>
                        </a:rPr>
                        <a:t>solvable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>
                          <a:effectLst/>
                        </a:rPr>
                        <a:t>corrupt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>
                          <a:effectLst/>
                        </a:rPr>
                        <a:t>duration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>
                          <a:effectLst/>
                        </a:rPr>
                        <a:t>reference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 b="1">
                          <a:effectLst/>
                        </a:rPr>
                        <a:t>correct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848460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dirty="0">
                          <a:effectLst/>
                        </a:rPr>
                        <a:t>67959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img_6281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annotator_01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1473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57522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62783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img_1856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annotator_02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863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238033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88183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img_4138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annotator_02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</a:rPr>
                        <a:t>0.0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1357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483466"/>
                  </a:ext>
                </a:extLst>
              </a:tr>
              <a:tr h="3361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69589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img_0274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annotator_13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</a:rPr>
                        <a:t>847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67430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65470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img_0732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annotator_12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1108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63683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71105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img_2279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annotator_12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726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89096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80232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img_0005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annotator_08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1404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56740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27617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img_3888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annotator_20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1398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116489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6619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img_1814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annotator_02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1470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0092"/>
                  </a:ext>
                </a:extLst>
              </a:tr>
              <a:tr h="34189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>
                          <a:effectLst/>
                        </a:rPr>
                        <a:t>19623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img_8223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000">
                          <a:effectLst/>
                        </a:rPr>
                        <a:t>annotator_12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0.0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1184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>
                          <a:effectLst/>
                        </a:rPr>
                        <a:t>0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dirty="0">
                          <a:effectLst/>
                        </a:rPr>
                        <a:t>1</a:t>
                      </a:r>
                    </a:p>
                  </a:txBody>
                  <a:tcPr marL="48841" marR="48841" marT="24421" marB="244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742655"/>
                  </a:ext>
                </a:extLst>
              </a:tr>
            </a:tbl>
          </a:graphicData>
        </a:graphic>
      </p:graphicFrame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D185D092-3D8F-484B-B22C-DF22EADB3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0875" y="1213612"/>
            <a:ext cx="8737827" cy="374167"/>
          </a:xfrm>
        </p:spPr>
        <p:txBody>
          <a:bodyPr rtlCol="0" anchor="t" anchorCtr="0">
            <a:noAutofit/>
          </a:bodyPr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pandas.DataFrame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rtl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AC641683-274F-44B2-A584-AA343A44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D185D092-3D8F-484B-B22C-DF22EADB3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0875" y="1213612"/>
            <a:ext cx="8296393" cy="374167"/>
          </a:xfrm>
        </p:spPr>
        <p:txBody>
          <a:bodyPr rtlCol="0" anchor="t" anchorCtr="0">
            <a:noAutofit/>
          </a:bodyPr>
          <a:lstStyle/>
          <a:p>
            <a:pPr marL="0" indent="0" rtl="0">
              <a:buFont typeface="Calibri" panose="020F0502020204030204" pitchFamily="34" charset="0"/>
              <a:buNone/>
            </a:pP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2000" spc="2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de-DE" altLang="zh-CN" sz="2000" spc="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rtl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AC641683-274F-44B2-A584-AA343A44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8A3F63A6-6FBB-4699-ADFF-382F0DF5C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88833"/>
              </p:ext>
            </p:extLst>
          </p:nvPr>
        </p:nvGraphicFramePr>
        <p:xfrm>
          <a:off x="1474839" y="2078228"/>
          <a:ext cx="3937989" cy="32918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94789">
                  <a:extLst>
                    <a:ext uri="{9D8B030D-6E8A-4147-A177-3AD203B41FA5}">
                      <a16:colId xmlns:a16="http://schemas.microsoft.com/office/drawing/2014/main" val="204364858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5252844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79662892"/>
                    </a:ext>
                  </a:extLst>
                </a:gridCol>
              </a:tblGrid>
              <a:tr h="343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Column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Non-Null Count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Dtype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632754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image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44149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object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691873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answer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90849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float64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3252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solvable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8188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corrupt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75126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873003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reference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893649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correct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int64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81939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115BB496-1D97-4019-A817-A3DE5E054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61877"/>
              </p:ext>
            </p:extLst>
          </p:nvPr>
        </p:nvGraphicFramePr>
        <p:xfrm>
          <a:off x="5777129" y="2078228"/>
          <a:ext cx="2305326" cy="32918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94789">
                  <a:extLst>
                    <a:ext uri="{9D8B030D-6E8A-4147-A177-3AD203B41FA5}">
                      <a16:colId xmlns:a16="http://schemas.microsoft.com/office/drawing/2014/main" val="2043648585"/>
                    </a:ext>
                  </a:extLst>
                </a:gridCol>
                <a:gridCol w="1110537">
                  <a:extLst>
                    <a:ext uri="{9D8B030D-6E8A-4147-A177-3AD203B41FA5}">
                      <a16:colId xmlns:a16="http://schemas.microsoft.com/office/drawing/2014/main" val="1525284455"/>
                    </a:ext>
                  </a:extLst>
                </a:gridCol>
              </a:tblGrid>
              <a:tr h="343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duration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632754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count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90870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44149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8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1284.33</a:t>
                      </a:r>
                      <a:endParaRPr lang="zh-CN" altLang="en-US" sz="18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691873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1351.96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3252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-99999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8188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887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75126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1058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873003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1328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893649"/>
                  </a:ext>
                </a:extLst>
              </a:tr>
              <a:tr h="333638">
                <a:tc>
                  <a:txBody>
                    <a:bodyPr/>
                    <a:lstStyle/>
                    <a:p>
                      <a:r>
                        <a:rPr lang="de-DE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42398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28193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40294F9C-553E-46E1-9797-D06E3768D132}"/>
              </a:ext>
            </a:extLst>
          </p:cNvPr>
          <p:cNvSpPr/>
          <p:nvPr/>
        </p:nvSpPr>
        <p:spPr>
          <a:xfrm>
            <a:off x="6863255" y="3541986"/>
            <a:ext cx="1145628" cy="3573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2D065ED9-C13A-4750-A8C5-7EE00B3FBCB0}"/>
              </a:ext>
            </a:extLst>
          </p:cNvPr>
          <p:cNvSpPr txBox="1">
            <a:spLocks/>
          </p:cNvSpPr>
          <p:nvPr/>
        </p:nvSpPr>
        <p:spPr>
          <a:xfrm>
            <a:off x="8446756" y="2078228"/>
            <a:ext cx="2650472" cy="2325847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21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answers </a:t>
            </a:r>
          </a:p>
          <a:p>
            <a:pPr marL="285750" indent="-285750">
              <a:buFontTx/>
              <a:buChar char="-"/>
            </a:pP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nun-positive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altLang="zh-CN" sz="1800" spc="2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altLang="zh-CN" sz="1800" spc="200" dirty="0">
                <a:latin typeface="Arial" panose="020B0604020202020204" pitchFamily="34" charset="0"/>
                <a:cs typeface="Arial" panose="020B0604020202020204" pitchFamily="34" charset="0"/>
              </a:rPr>
              <a:t> possible</a:t>
            </a:r>
          </a:p>
          <a:p>
            <a:endParaRPr lang="zh-CN" altLang="en-US" sz="1800" spc="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FED6E6-321D-4D74-B8DF-1EC37A7E81CF}"/>
              </a:ext>
            </a:extLst>
          </p:cNvPr>
          <p:cNvSpPr/>
          <p:nvPr/>
        </p:nvSpPr>
        <p:spPr>
          <a:xfrm>
            <a:off x="2527737" y="3184634"/>
            <a:ext cx="1145628" cy="3573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1646FCE4-2C3B-4A95-A4E6-DC527080B10F}"/>
              </a:ext>
            </a:extLst>
          </p:cNvPr>
          <p:cNvSpPr txBox="1">
            <a:spLocks/>
          </p:cNvSpPr>
          <p:nvPr/>
        </p:nvSpPr>
        <p:spPr>
          <a:xfrm>
            <a:off x="8501936" y="4651714"/>
            <a:ext cx="2650472" cy="1250490"/>
          </a:xfrm>
          <a:prstGeom prst="rect">
            <a:avLst/>
          </a:prstGeom>
        </p:spPr>
        <p:txBody>
          <a:bodyPr vert="horz" lIns="0" tIns="45720" rIns="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zh-CN" sz="1800" spc="200" dirty="0" err="1"/>
              <a:t>replace</a:t>
            </a:r>
            <a:r>
              <a:rPr lang="de-DE" altLang="zh-CN" sz="1800" spc="200" dirty="0"/>
              <a:t> </a:t>
            </a:r>
            <a:r>
              <a:rPr lang="de-DE" altLang="zh-CN" sz="1800" spc="200" dirty="0" err="1"/>
              <a:t>with</a:t>
            </a:r>
            <a:r>
              <a:rPr lang="de-DE" altLang="zh-CN" sz="1800" spc="200" dirty="0"/>
              <a:t> </a:t>
            </a:r>
            <a:r>
              <a:rPr lang="de-DE" altLang="zh-CN" sz="1800" spc="200" dirty="0" err="1"/>
              <a:t>mean</a:t>
            </a:r>
            <a:r>
              <a:rPr lang="de-DE" altLang="zh-CN" sz="1800" spc="200" dirty="0"/>
              <a:t> of normal </a:t>
            </a:r>
            <a:r>
              <a:rPr lang="de-DE" altLang="zh-CN" sz="1800" spc="200" dirty="0" err="1"/>
              <a:t>duration</a:t>
            </a:r>
            <a:r>
              <a:rPr lang="de-DE" altLang="zh-CN" sz="1800" spc="200" dirty="0"/>
              <a:t> </a:t>
            </a:r>
            <a:r>
              <a:rPr lang="de-DE" altLang="zh-CN" sz="1800" spc="200" dirty="0" err="1"/>
              <a:t>by</a:t>
            </a:r>
            <a:r>
              <a:rPr lang="de-DE" altLang="zh-CN" sz="1800" spc="200" dirty="0"/>
              <a:t> </a:t>
            </a:r>
            <a:r>
              <a:rPr lang="de-DE" altLang="zh-CN" sz="1800" spc="200" dirty="0" err="1"/>
              <a:t>the</a:t>
            </a:r>
            <a:r>
              <a:rPr lang="de-DE" altLang="zh-CN" sz="1800" spc="200" dirty="0"/>
              <a:t> same </a:t>
            </a:r>
            <a:r>
              <a:rPr lang="de-DE" altLang="zh-CN" sz="1800" spc="200" dirty="0" err="1"/>
              <a:t>user</a:t>
            </a:r>
            <a:r>
              <a:rPr lang="de-DE" altLang="zh-CN" sz="1800" spc="200" dirty="0"/>
              <a:t> (</a:t>
            </a:r>
            <a:r>
              <a:rPr lang="de-DE" altLang="zh-CN" sz="1800" spc="200" dirty="0" err="1"/>
              <a:t>annotator</a:t>
            </a:r>
            <a:r>
              <a:rPr lang="de-DE" altLang="zh-CN" sz="1800" spc="200" dirty="0"/>
              <a:t>) </a:t>
            </a:r>
            <a:endParaRPr lang="zh-CN" altLang="en-US" sz="1800" spc="200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6744F35F-B803-4D56-8C51-84D2F678859A}"/>
              </a:ext>
            </a:extLst>
          </p:cNvPr>
          <p:cNvSpPr/>
          <p:nvPr/>
        </p:nvSpPr>
        <p:spPr>
          <a:xfrm>
            <a:off x="9616965" y="4393564"/>
            <a:ext cx="210207" cy="24173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60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contributed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22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annotators</a:t>
            </a:r>
            <a:endParaRPr lang="de-DE" altLang="zh-CN" spc="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78D0512-32AF-467A-8043-F3AD7887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057" y="1890073"/>
            <a:ext cx="8448281" cy="381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36538B-C9E2-4638-B149-836460090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0327" y="1213612"/>
            <a:ext cx="1200798" cy="470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annotators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disagree</a:t>
            </a:r>
            <a:endParaRPr lang="de-DE" altLang="zh-CN" spc="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36ACEBA-927C-4864-A0A2-DA4BEBF3D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94041"/>
              </p:ext>
            </p:extLst>
          </p:nvPr>
        </p:nvGraphicFramePr>
        <p:xfrm>
          <a:off x="4269046" y="2129793"/>
          <a:ext cx="6911457" cy="3713866"/>
        </p:xfrm>
        <a:graphic>
          <a:graphicData uri="http://schemas.openxmlformats.org/drawingml/2006/table">
            <a:tbl>
              <a:tblPr/>
              <a:tblGrid>
                <a:gridCol w="987351">
                  <a:extLst>
                    <a:ext uri="{9D8B030D-6E8A-4147-A177-3AD203B41FA5}">
                      <a16:colId xmlns:a16="http://schemas.microsoft.com/office/drawing/2014/main" val="3072071411"/>
                    </a:ext>
                  </a:extLst>
                </a:gridCol>
                <a:gridCol w="987351">
                  <a:extLst>
                    <a:ext uri="{9D8B030D-6E8A-4147-A177-3AD203B41FA5}">
                      <a16:colId xmlns:a16="http://schemas.microsoft.com/office/drawing/2014/main" val="4217942004"/>
                    </a:ext>
                  </a:extLst>
                </a:gridCol>
                <a:gridCol w="987351">
                  <a:extLst>
                    <a:ext uri="{9D8B030D-6E8A-4147-A177-3AD203B41FA5}">
                      <a16:colId xmlns:a16="http://schemas.microsoft.com/office/drawing/2014/main" val="3664956353"/>
                    </a:ext>
                  </a:extLst>
                </a:gridCol>
                <a:gridCol w="987351">
                  <a:extLst>
                    <a:ext uri="{9D8B030D-6E8A-4147-A177-3AD203B41FA5}">
                      <a16:colId xmlns:a16="http://schemas.microsoft.com/office/drawing/2014/main" val="4052089561"/>
                    </a:ext>
                  </a:extLst>
                </a:gridCol>
                <a:gridCol w="987351">
                  <a:extLst>
                    <a:ext uri="{9D8B030D-6E8A-4147-A177-3AD203B41FA5}">
                      <a16:colId xmlns:a16="http://schemas.microsoft.com/office/drawing/2014/main" val="4110093920"/>
                    </a:ext>
                  </a:extLst>
                </a:gridCol>
                <a:gridCol w="987351">
                  <a:extLst>
                    <a:ext uri="{9D8B030D-6E8A-4147-A177-3AD203B41FA5}">
                      <a16:colId xmlns:a16="http://schemas.microsoft.com/office/drawing/2014/main" val="567062200"/>
                    </a:ext>
                  </a:extLst>
                </a:gridCol>
                <a:gridCol w="987351">
                  <a:extLst>
                    <a:ext uri="{9D8B030D-6E8A-4147-A177-3AD203B41FA5}">
                      <a16:colId xmlns:a16="http://schemas.microsoft.com/office/drawing/2014/main" val="1504865959"/>
                    </a:ext>
                  </a:extLst>
                </a:gridCol>
              </a:tblGrid>
              <a:tr h="25707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1">
                        <a:effectLst/>
                      </a:endParaRP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answer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solvable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corrupt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duration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reference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correct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44445"/>
                  </a:ext>
                </a:extLst>
              </a:tr>
              <a:tr h="25707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 dirty="0" err="1">
                          <a:effectLst/>
                        </a:rPr>
                        <a:t>image</a:t>
                      </a:r>
                      <a:endParaRPr lang="de-DE" sz="1400" b="1" dirty="0">
                        <a:effectLst/>
                      </a:endParaRP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400" b="1">
                        <a:effectLst/>
                      </a:endParaRP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400" b="1">
                        <a:effectLst/>
                      </a:endParaRP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400" b="1">
                        <a:effectLst/>
                      </a:endParaRP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400" b="1">
                        <a:effectLst/>
                      </a:endParaRP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400" b="1">
                        <a:effectLst/>
                      </a:endParaRP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400" b="1">
                        <a:effectLst/>
                      </a:endParaRP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433851"/>
                  </a:ext>
                </a:extLst>
              </a:tr>
              <a:tr h="25707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img_0391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1418.9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786383"/>
                  </a:ext>
                </a:extLst>
              </a:tr>
              <a:tr h="25707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img_0490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2192.0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88359"/>
                  </a:ext>
                </a:extLst>
              </a:tr>
              <a:tr h="25707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img_0627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1913.2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58697"/>
                  </a:ext>
                </a:extLst>
              </a:tr>
              <a:tr h="25707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img_0666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1281.4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dirty="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21265"/>
                  </a:ext>
                </a:extLst>
              </a:tr>
              <a:tr h="25707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img_0669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1406.3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06006"/>
                  </a:ext>
                </a:extLst>
              </a:tr>
              <a:tr h="25707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1">
                          <a:effectLst/>
                        </a:rPr>
                        <a:t>...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...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...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...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...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...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...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944806"/>
                  </a:ext>
                </a:extLst>
              </a:tr>
              <a:tr h="25707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img_7701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1307.9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46470"/>
                  </a:ext>
                </a:extLst>
              </a:tr>
              <a:tr h="25707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img_8397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4120.4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424888"/>
                  </a:ext>
                </a:extLst>
              </a:tr>
              <a:tr h="25707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img_8812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dirty="0">
                          <a:effectLst/>
                        </a:rPr>
                        <a:t>1441.7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012437"/>
                  </a:ext>
                </a:extLst>
              </a:tr>
              <a:tr h="25707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img_8819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1651.0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337936"/>
                  </a:ext>
                </a:extLst>
              </a:tr>
              <a:tr h="257070">
                <a:tc>
                  <a:txBody>
                    <a:bodyPr/>
                    <a:lstStyle/>
                    <a:p>
                      <a:pPr algn="r" fontAlgn="ctr"/>
                      <a:r>
                        <a:rPr lang="de-DE" sz="1400" b="1">
                          <a:effectLst/>
                        </a:rPr>
                        <a:t>img_8894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0.0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dirty="0">
                          <a:effectLst/>
                        </a:rPr>
                        <a:t>1555.3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>
                          <a:effectLst/>
                        </a:rPr>
                        <a:t>1.0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dirty="0">
                          <a:effectLst/>
                        </a:rPr>
                        <a:t>0.5</a:t>
                      </a:r>
                    </a:p>
                  </a:txBody>
                  <a:tcPr marL="72323" marR="72323" marT="36161" marB="36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29597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9C03AF2-96D7-48F3-97D2-7264D2628F87}"/>
              </a:ext>
            </a:extLst>
          </p:cNvPr>
          <p:cNvSpPr txBox="1"/>
          <p:nvPr/>
        </p:nvSpPr>
        <p:spPr>
          <a:xfrm>
            <a:off x="1444728" y="16741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</a:t>
            </a:r>
            <a:r>
              <a:rPr lang="de-DE" altLang="zh-CN" dirty="0"/>
              <a:t>f</a:t>
            </a:r>
            <a:r>
              <a:rPr lang="zh-CN" altLang="en-US" dirty="0"/>
              <a:t>_dis = data_fix.groupby(['image']).mean()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B295FC-CB65-4BB4-9F9A-74BAEE7A8ABC}"/>
              </a:ext>
            </a:extLst>
          </p:cNvPr>
          <p:cNvSpPr txBox="1"/>
          <p:nvPr/>
        </p:nvSpPr>
        <p:spPr>
          <a:xfrm>
            <a:off x="1602047" y="2899421"/>
            <a:ext cx="21984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There are 68 questions/images, for which annotators highly disagree.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8FDD38-5896-4816-A7D9-02844C106CFF}"/>
              </a:ext>
            </a:extLst>
          </p:cNvPr>
          <p:cNvSpPr txBox="1"/>
          <p:nvPr/>
        </p:nvSpPr>
        <p:spPr>
          <a:xfrm>
            <a:off x="1448111" y="2058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</a:t>
            </a:r>
            <a:r>
              <a:rPr lang="de-DE" altLang="zh-CN" dirty="0"/>
              <a:t>f</a:t>
            </a:r>
            <a:r>
              <a:rPr lang="zh-CN" altLang="en-US" dirty="0"/>
              <a:t>_dis.loc[d</a:t>
            </a:r>
            <a:r>
              <a:rPr lang="de-DE" altLang="zh-CN" dirty="0"/>
              <a:t>f</a:t>
            </a:r>
            <a:r>
              <a:rPr lang="zh-CN" altLang="en-US" dirty="0"/>
              <a:t>_dis['answer']==0.5]</a:t>
            </a:r>
          </a:p>
        </p:txBody>
      </p:sp>
    </p:spTree>
    <p:extLst>
      <p:ext uri="{BB962C8B-B14F-4D97-AF65-F5344CB8AC3E}">
        <p14:creationId xmlns:p14="http://schemas.microsoft.com/office/powerpoint/2010/main" val="356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4">
            <a:extLst>
              <a:ext uri="{FF2B5EF4-FFF2-40B4-BE49-F238E27FC236}">
                <a16:creationId xmlns:a16="http://schemas.microsoft.com/office/drawing/2014/main" id="{2E03831A-442E-4169-9AF1-3BD3EF3B3DD2}"/>
              </a:ext>
            </a:extLst>
          </p:cNvPr>
          <p:cNvSpPr txBox="1">
            <a:spLocks/>
          </p:cNvSpPr>
          <p:nvPr/>
        </p:nvSpPr>
        <p:spPr>
          <a:xfrm>
            <a:off x="1120875" y="1213612"/>
            <a:ext cx="8737827" cy="374167"/>
          </a:xfrm>
          <a:prstGeom prst="rect">
            <a:avLst/>
          </a:prstGeom>
        </p:spPr>
        <p:txBody>
          <a:bodyPr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Average, min and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altLang="zh-CN" spc="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durations</a:t>
            </a:r>
            <a:r>
              <a:rPr lang="de-DE" altLang="zh-CN" spc="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2800" spc="200" dirty="0">
              <a:solidFill>
                <a:schemeClr val="tx1"/>
              </a:solidFill>
            </a:endParaRPr>
          </a:p>
        </p:txBody>
      </p:sp>
      <p:sp>
        <p:nvSpPr>
          <p:cNvPr id="9" name="标题 15">
            <a:extLst>
              <a:ext uri="{FF2B5EF4-FFF2-40B4-BE49-F238E27FC236}">
                <a16:creationId xmlns:a16="http://schemas.microsoft.com/office/drawing/2014/main" id="{570A9915-A702-43A8-98BB-FC30C5B5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9" y="82074"/>
            <a:ext cx="10058400" cy="587584"/>
          </a:xfrm>
        </p:spPr>
        <p:txBody>
          <a:bodyPr rtlCol="0"/>
          <a:lstStyle/>
          <a:p>
            <a:pPr algn="r" rtl="0"/>
            <a:r>
              <a:rPr lang="de-DE" altLang="zh-C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E002A42D-93D8-46A2-A042-B8B1D5932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44384"/>
              </p:ext>
            </p:extLst>
          </p:nvPr>
        </p:nvGraphicFramePr>
        <p:xfrm>
          <a:off x="9588617" y="2131733"/>
          <a:ext cx="1690204" cy="171715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822121">
                  <a:extLst>
                    <a:ext uri="{9D8B030D-6E8A-4147-A177-3AD203B41FA5}">
                      <a16:colId xmlns:a16="http://schemas.microsoft.com/office/drawing/2014/main" val="2043648585"/>
                    </a:ext>
                  </a:extLst>
                </a:gridCol>
                <a:gridCol w="868083">
                  <a:extLst>
                    <a:ext uri="{9D8B030D-6E8A-4147-A177-3AD203B41FA5}">
                      <a16:colId xmlns:a16="http://schemas.microsoft.com/office/drawing/2014/main" val="1525284455"/>
                    </a:ext>
                  </a:extLst>
                </a:gridCol>
              </a:tblGrid>
              <a:tr h="3434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altLang="zh-CN" sz="14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duration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632754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400" b="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1289.95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44149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median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CN" sz="14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1058</a:t>
                      </a:r>
                      <a:endParaRPr lang="zh-CN" altLang="en-US" sz="1400" b="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691873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42398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3252"/>
                  </a:ext>
                </a:extLst>
              </a:tr>
              <a:tr h="343430">
                <a:tc>
                  <a:txBody>
                    <a:bodyPr/>
                    <a:lstStyle/>
                    <a:p>
                      <a:r>
                        <a:rPr lang="de-DE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zh-CN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8188"/>
                  </a:ext>
                </a:extLst>
              </a:tr>
            </a:tbl>
          </a:graphicData>
        </a:graphic>
      </p:graphicFrame>
      <p:pic>
        <p:nvPicPr>
          <p:cNvPr id="7172" name="Picture 4">
            <a:extLst>
              <a:ext uri="{FF2B5EF4-FFF2-40B4-BE49-F238E27FC236}">
                <a16:creationId xmlns:a16="http://schemas.microsoft.com/office/drawing/2014/main" id="{0662B641-CDED-4EA5-9378-9E049AB37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75" y="1939163"/>
            <a:ext cx="8402904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986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18_TF22318419" id="{741DBA59-9901-40E7-B2C3-C8AC5BA11E4C}" vid="{0E016ED1-E0FD-49BD-B8A1-1ED402C7437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极简风格销售广告</Template>
  <TotalTime>963</TotalTime>
  <Words>1151</Words>
  <Application>Microsoft Office PowerPoint</Application>
  <PresentationFormat>宽屏</PresentationFormat>
  <Paragraphs>563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 Unicode MS</vt:lpstr>
      <vt:lpstr>Microsoft YaHei UI</vt:lpstr>
      <vt:lpstr>Arial</vt:lpstr>
      <vt:lpstr>Calibri</vt:lpstr>
      <vt:lpstr>Century Gothic</vt:lpstr>
      <vt:lpstr>RetrospectVTI</vt:lpstr>
      <vt:lpstr>Annotation Evaluation</vt:lpstr>
      <vt:lpstr>content</vt:lpstr>
      <vt:lpstr>Understanding</vt:lpstr>
      <vt:lpstr>Understanding</vt:lpstr>
      <vt:lpstr>CLEANING</vt:lpstr>
      <vt:lpstr>Cleaning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Bicycle</dc:title>
  <dc:creator>Mao Shaomeng</dc:creator>
  <cp:lastModifiedBy>Mao Shaomeng</cp:lastModifiedBy>
  <cp:revision>160</cp:revision>
  <dcterms:created xsi:type="dcterms:W3CDTF">2021-07-26T07:17:02Z</dcterms:created>
  <dcterms:modified xsi:type="dcterms:W3CDTF">2021-08-17T19:57:45Z</dcterms:modified>
</cp:coreProperties>
</file>