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343" r:id="rId2"/>
    <p:sldId id="257" r:id="rId3"/>
    <p:sldId id="350" r:id="rId4"/>
    <p:sldId id="351" r:id="rId5"/>
    <p:sldId id="284" r:id="rId6"/>
    <p:sldId id="352" r:id="rId7"/>
    <p:sldId id="283" r:id="rId8"/>
    <p:sldId id="353" r:id="rId9"/>
    <p:sldId id="354" r:id="rId10"/>
    <p:sldId id="355" r:id="rId11"/>
    <p:sldId id="356" r:id="rId12"/>
    <p:sldId id="357" r:id="rId13"/>
    <p:sldId id="358" r:id="rId14"/>
    <p:sldId id="360" r:id="rId15"/>
    <p:sldId id="359" r:id="rId16"/>
    <p:sldId id="342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2A06FF-12EB-4A9F-A942-7C14C7D4CDB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2021/7/26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4EA136-98E3-4B8A-9303-C48C78FBCE6F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5EB433F-E5C6-4E8D-82E5-3D359E2C0E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11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97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89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01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37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545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6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2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1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84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B27A13-5DA2-4067-AB56-B759CE2BCF77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5DB2CE-4D5F-4845-A4EE-AA655A8FF49A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E9194F-C691-4D69-AFD1-39C73DF33CAD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D4EBB5-FB22-47C0-BF5A-27D03F8DC041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A2A87-85BC-4932-A386-D037AA6275AB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FDA06-2CBA-4611-8FE3-B2A6B60E785D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137DF0-AE91-4E9D-9548-99B3D0E4D9A8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0FA7547-AEBF-426D-B8A9-FFCCD8748889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22C0-D600-4183-8547-504899A53197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9" name="图片占位符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图片占位符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标题占位符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A892A8C-9A7F-4856-93BA-EDAFB072D4CC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和图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639A38-10D3-4767-96C6-F4332D9BCE6E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B634E1-95D8-4427-BAF9-F5C09E093B6C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zh-CN" altLang="en-US" noProof="0" dirty="0"/>
              <a:t>在此处输入引言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CA79B26-789E-45B1-9AE2-A7AED0E8BEBE}" type="datetime1">
              <a:rPr lang="zh-CN" altLang="en-US" noProof="0" smtClean="0"/>
              <a:t>2021/7/26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658" y="908055"/>
            <a:ext cx="10058400" cy="3566160"/>
          </a:xfrm>
        </p:spPr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Annotation</a:t>
            </a:r>
            <a:b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Evaluation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 you see a bicycle?”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blue city bike leaning on brown tree trunk during daytime">
            <a:extLst>
              <a:ext uri="{FF2B5EF4-FFF2-40B4-BE49-F238E27FC236}">
                <a16:creationId xmlns:a16="http://schemas.microsoft.com/office/drawing/2014/main" id="{2C415FC2-5AD2-4B0D-8462-E1031B88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1" y="737118"/>
            <a:ext cx="3570481" cy="53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347C76-77F5-423B-9D62-C0FD86796004}"/>
              </a:ext>
            </a:extLst>
          </p:cNvPr>
          <p:cNvSpPr txBox="1"/>
          <p:nvPr/>
        </p:nvSpPr>
        <p:spPr>
          <a:xfrm>
            <a:off x="-65315" y="6611779"/>
            <a:ext cx="11840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dirty="0"/>
              <a:t>Image: https://images.unsplash.com/photo-1605580881526-97eefdfcc66d?ixid=MnwxMjA3fDB8MHxwaG90by1wYWdlfHx8fGVufDB8fHx8&amp;ixlib=rb-1.2.1&amp;auto=format&amp;fit=crop&amp;w=632&amp;q=80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Average, min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E002A42D-93D8-46A2-A042-B8B1D593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44384"/>
              </p:ext>
            </p:extLst>
          </p:nvPr>
        </p:nvGraphicFramePr>
        <p:xfrm>
          <a:off x="9588617" y="2131733"/>
          <a:ext cx="1690204" cy="17171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22121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868083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1289.95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1058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42398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0662B641-CDED-4EA5-9378-9E049AB3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5" y="1939163"/>
            <a:ext cx="8402904" cy="36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C7006E2-BB94-4BDC-8BE4-8509C23D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50" y="1625079"/>
            <a:ext cx="4356069" cy="43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2D7FC50-AEB2-46BC-9AC6-1D8C332F64C0}"/>
              </a:ext>
            </a:extLst>
          </p:cNvPr>
          <p:cNvSpPr txBox="1">
            <a:spLocks/>
          </p:cNvSpPr>
          <p:nvPr/>
        </p:nvSpPr>
        <p:spPr>
          <a:xfrm>
            <a:off x="1552174" y="2131733"/>
            <a:ext cx="5192576" cy="2759049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17 annotations were unsolvable (0.0187%)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4 annotations were corrupted (0.0044%)</a:t>
            </a:r>
          </a:p>
          <a:p>
            <a:endParaRPr lang="en-US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There is no obvious trend.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67930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401CDA3-805E-4604-9A3D-33247C4B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786763"/>
            <a:ext cx="85439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7A6405-38FF-48FB-978B-BA04754B0AC9}"/>
              </a:ext>
            </a:extLst>
          </p:cNvPr>
          <p:cNvSpPr txBox="1">
            <a:spLocks/>
          </p:cNvSpPr>
          <p:nvPr/>
        </p:nvSpPr>
        <p:spPr>
          <a:xfrm>
            <a:off x="1552173" y="2131733"/>
            <a:ext cx="9087653" cy="179038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There are 45860 positive samples in the </a:t>
            </a:r>
            <a:r>
              <a:rPr lang="en-US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reference,which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is 50.47% of the hole set.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 reference is balanced.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403447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393C2EB-7058-4533-BF9F-FBB0768F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82" y="1587779"/>
            <a:ext cx="7329635" cy="43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5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567F08-1761-4580-AB08-980C7A0E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47959"/>
              </p:ext>
            </p:extLst>
          </p:nvPr>
        </p:nvGraphicFramePr>
        <p:xfrm>
          <a:off x="6165909" y="890546"/>
          <a:ext cx="4905216" cy="5192204"/>
        </p:xfrm>
        <a:graphic>
          <a:graphicData uri="http://schemas.openxmlformats.org/drawingml/2006/table">
            <a:tbl>
              <a:tblPr/>
              <a:tblGrid>
                <a:gridCol w="340296">
                  <a:extLst>
                    <a:ext uri="{9D8B030D-6E8A-4147-A177-3AD203B41FA5}">
                      <a16:colId xmlns:a16="http://schemas.microsoft.com/office/drawing/2014/main" val="1360793512"/>
                    </a:ext>
                  </a:extLst>
                </a:gridCol>
                <a:gridCol w="749752">
                  <a:extLst>
                    <a:ext uri="{9D8B030D-6E8A-4147-A177-3AD203B41FA5}">
                      <a16:colId xmlns:a16="http://schemas.microsoft.com/office/drawing/2014/main" val="3359706278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3480276249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2627436399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3908162784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1929292251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4224874913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724670555"/>
                    </a:ext>
                  </a:extLst>
                </a:gridCol>
                <a:gridCol w="545024">
                  <a:extLst>
                    <a:ext uri="{9D8B030D-6E8A-4147-A177-3AD203B41FA5}">
                      <a16:colId xmlns:a16="http://schemas.microsoft.com/office/drawing/2014/main" val="4273219487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r" fontAlgn="ctr"/>
                      <a:endParaRPr lang="zh-CN" altLang="en-US" sz="500" b="1">
                        <a:effectLst/>
                      </a:endParaRP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user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total amount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positive amount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correct amount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avg.duration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accuracy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precision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b="1">
                          <a:effectLst/>
                        </a:rPr>
                        <a:t>recall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57140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1280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673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1214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dirty="0">
                          <a:effectLst/>
                        </a:rPr>
                        <a:t>1077.32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32162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7594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3750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7101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1178.24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5480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630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585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1460.25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49787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6417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3369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5960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1114.21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24181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3475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1744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3256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1562.09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30413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5336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2901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4945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1496.94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7929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dirty="0">
                          <a:effectLst/>
                        </a:rPr>
                        <a:t>2174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1130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1990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1578.35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4593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 dirty="0">
                          <a:effectLst/>
                        </a:rPr>
                        <a:t>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6534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3385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5878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1434.72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0.89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84430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annotator_09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4860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2477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4536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1198.81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55786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 dirty="0">
                          <a:effectLst/>
                        </a:rPr>
                        <a:t>annotator_10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315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280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1252.97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0.89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0.84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30117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6435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3136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6026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1279.98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03640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6210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3357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5774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1306.31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926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7078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dirty="0">
                          <a:effectLst/>
                        </a:rPr>
                        <a:t>3497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6702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1155.01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6118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1724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862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1633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1595.58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545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6088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2971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5774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1365.29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869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5061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2491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4769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1269.79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6474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3485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1697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3283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991.89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0.96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95533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5167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2681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4841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1593.03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4305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annotator_19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170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89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161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1687.78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14002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19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annotator_20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6125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3048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5809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1173.21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08010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20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annotator_21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2950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1504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2773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1238.92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73514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1">
                          <a:effectLst/>
                        </a:rPr>
                        <a:t>21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500">
                          <a:effectLst/>
                        </a:rPr>
                        <a:t>annotator_22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1741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883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1644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880.04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>
                          <a:effectLst/>
                        </a:rPr>
                        <a:t>0.94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dirty="0">
                          <a:effectLst/>
                        </a:rPr>
                        <a:t>0.95</a:t>
                      </a:r>
                    </a:p>
                  </a:txBody>
                  <a:tcPr marL="23359" marR="23359" marT="11679" marB="1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7621"/>
                  </a:ext>
                </a:extLst>
              </a:tr>
            </a:tbl>
          </a:graphicData>
        </a:graphic>
      </p:graphicFrame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B6277D2-7A8B-47A7-81F8-AF6DF2A7A651}"/>
              </a:ext>
            </a:extLst>
          </p:cNvPr>
          <p:cNvSpPr txBox="1">
            <a:spLocks/>
          </p:cNvSpPr>
          <p:nvPr/>
        </p:nvSpPr>
        <p:spPr>
          <a:xfrm>
            <a:off x="1552174" y="2131733"/>
            <a:ext cx="4473918" cy="376573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Annotators, who had high accuracy and took low </a:t>
            </a:r>
            <a:r>
              <a:rPr lang="en-US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avg.annotation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time are good: 'annotator_01', 'annotator_13', 'annotator_20'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Annotators, who had low accuracy and took long avg. annotation time are bad: 'annotator_06', 'annotator_07'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6CFAC4-2C0F-48FA-AFBA-416AD8251F84}"/>
              </a:ext>
            </a:extLst>
          </p:cNvPr>
          <p:cNvSpPr/>
          <p:nvPr/>
        </p:nvSpPr>
        <p:spPr>
          <a:xfrm>
            <a:off x="6165908" y="2247900"/>
            <a:ext cx="4905215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9BCF3-9DF6-445B-BEC2-4ACCDE86C330}"/>
              </a:ext>
            </a:extLst>
          </p:cNvPr>
          <p:cNvSpPr/>
          <p:nvPr/>
        </p:nvSpPr>
        <p:spPr>
          <a:xfrm>
            <a:off x="6165908" y="2457450"/>
            <a:ext cx="4905215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D42AA-64CC-4A53-B4B8-1299FCDF2BB3}"/>
              </a:ext>
            </a:extLst>
          </p:cNvPr>
          <p:cNvSpPr/>
          <p:nvPr/>
        </p:nvSpPr>
        <p:spPr>
          <a:xfrm>
            <a:off x="6165908" y="1129754"/>
            <a:ext cx="4905215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85844C-A01B-44A2-8F6C-26FEEAA1B863}"/>
              </a:ext>
            </a:extLst>
          </p:cNvPr>
          <p:cNvSpPr/>
          <p:nvPr/>
        </p:nvSpPr>
        <p:spPr>
          <a:xfrm>
            <a:off x="6165908" y="3833624"/>
            <a:ext cx="4905215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4E3159-EAD7-40ED-BF2D-E3FEF5835811}"/>
              </a:ext>
            </a:extLst>
          </p:cNvPr>
          <p:cNvSpPr/>
          <p:nvPr/>
        </p:nvSpPr>
        <p:spPr>
          <a:xfrm>
            <a:off x="6165908" y="5415788"/>
            <a:ext cx="4905215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8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>
            <a:extLst>
              <a:ext uri="{FF2B5EF4-FFF2-40B4-BE49-F238E27FC236}">
                <a16:creationId xmlns:a16="http://schemas.microsoft.com/office/drawing/2014/main" id="{7706E1CF-2C0F-4AA4-8263-B125508A2954}"/>
              </a:ext>
            </a:extLst>
          </p:cNvPr>
          <p:cNvSpPr txBox="1">
            <a:spLocks/>
          </p:cNvSpPr>
          <p:nvPr/>
        </p:nvSpPr>
        <p:spPr>
          <a:xfrm>
            <a:off x="1592999" y="1645920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de-DE" altLang="zh-CN" sz="6600" dirty="0"/>
              <a:t>THANKS FOR YOUR READING!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UNDERSTANDING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de-DE" altLang="zh-CN" dirty="0"/>
              <a:t>DATA CLEANING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ANALYSIS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7" y="1213612"/>
            <a:ext cx="4016206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1800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4A37B7-6FBE-4BAB-9FE7-C067FDFC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93" y="1258884"/>
            <a:ext cx="3861530" cy="4340232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113BFB4-11A6-47C3-A6C5-C8DF8E3F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5628"/>
              </p:ext>
            </p:extLst>
          </p:nvPr>
        </p:nvGraphicFramePr>
        <p:xfrm>
          <a:off x="1120877" y="1640534"/>
          <a:ext cx="5383162" cy="36914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682046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701116">
                  <a:extLst>
                    <a:ext uri="{9D8B030D-6E8A-4147-A177-3AD203B41FA5}">
                      <a16:colId xmlns:a16="http://schemas.microsoft.com/office/drawing/2014/main" val="2464737492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“results”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oot_node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gui_type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crowds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uuid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65920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gui_type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5064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3805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12478"/>
                  </a:ext>
                </a:extLst>
              </a:tr>
            </a:tbl>
          </a:graphicData>
        </a:graphic>
      </p:graphicFrame>
      <p:sp>
        <p:nvSpPr>
          <p:cNvPr id="9" name="标题 15">
            <a:extLst>
              <a:ext uri="{FF2B5EF4-FFF2-40B4-BE49-F238E27FC236}">
                <a16:creationId xmlns:a16="http://schemas.microsoft.com/office/drawing/2014/main" id="{E75C512C-05E7-4099-887E-EC98410B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rtl="0"/>
            <a:r>
              <a:rPr lang="de-DE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6" y="1213612"/>
            <a:ext cx="6183814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GB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single task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1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113BFB4-11A6-47C3-A6C5-C8DF8E3F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44850"/>
              </p:ext>
            </p:extLst>
          </p:nvPr>
        </p:nvGraphicFramePr>
        <p:xfrm>
          <a:off x="1120877" y="1640534"/>
          <a:ext cx="5383162" cy="406058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682046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701116">
                  <a:extLst>
                    <a:ext uri="{9D8B030D-6E8A-4147-A177-3AD203B41FA5}">
                      <a16:colId xmlns:a16="http://schemas.microsoft.com/office/drawing/2014/main" val="2464737492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task_input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image_url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task_output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“answer“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cant_solve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corrupt_data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duration_ms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“user“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65920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vendor_user_id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50642"/>
                  </a:ext>
                </a:extLst>
              </a:tr>
            </a:tbl>
          </a:graphicData>
        </a:graphic>
      </p:graphicFrame>
      <p:sp>
        <p:nvSpPr>
          <p:cNvPr id="6" name="标题 15">
            <a:extLst>
              <a:ext uri="{FF2B5EF4-FFF2-40B4-BE49-F238E27FC236}">
                <a16:creationId xmlns:a16="http://schemas.microsoft.com/office/drawing/2014/main" id="{4D12623B-F0A8-4A3C-A69D-A1F7DD52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rtl="0"/>
            <a:r>
              <a:rPr lang="de-DE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0505EE-7283-4DF8-AF8B-94A8BA4C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93" y="1258884"/>
            <a:ext cx="3861530" cy="43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449EE50-FB9B-41FE-9C24-C22F57DCE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01675"/>
              </p:ext>
            </p:extLst>
          </p:nvPr>
        </p:nvGraphicFramePr>
        <p:xfrm>
          <a:off x="1893364" y="1889385"/>
          <a:ext cx="8405271" cy="3755003"/>
        </p:xfrm>
        <a:graphic>
          <a:graphicData uri="http://schemas.openxmlformats.org/drawingml/2006/table">
            <a:tbl>
              <a:tblPr/>
              <a:tblGrid>
                <a:gridCol w="933919">
                  <a:extLst>
                    <a:ext uri="{9D8B030D-6E8A-4147-A177-3AD203B41FA5}">
                      <a16:colId xmlns:a16="http://schemas.microsoft.com/office/drawing/2014/main" val="1456173557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69147588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752936283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090680729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550582551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3823500787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442959858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3358927126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2801637399"/>
                    </a:ext>
                  </a:extLst>
                </a:gridCol>
              </a:tblGrid>
              <a:tr h="341890">
                <a:tc>
                  <a:txBody>
                    <a:bodyPr/>
                    <a:lstStyle/>
                    <a:p>
                      <a:pPr algn="r" fontAlgn="ctr"/>
                      <a:endParaRPr lang="zh-CN" altLang="en-US" sz="1000" b="1">
                        <a:effectLst/>
                      </a:endParaRP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image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 dirty="0" err="1">
                          <a:effectLst/>
                        </a:rPr>
                        <a:t>user</a:t>
                      </a:r>
                      <a:endParaRPr lang="de-DE" sz="1000" b="1" dirty="0">
                        <a:effectLst/>
                      </a:endParaRP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answer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solvable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corrupt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duration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reference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correct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4846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dirty="0">
                          <a:effectLst/>
                        </a:rPr>
                        <a:t>67959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img_6281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1473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7522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62783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img_1856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863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38033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88183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img_4138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1357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83466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69589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img_0274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847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6743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65470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img_0732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1108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63683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71105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img_2279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726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89096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80232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img_0005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1404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5674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27617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img_3888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annotator_20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1398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16489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6619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img_1814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1470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092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19623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img_8223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1184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42655"/>
                  </a:ext>
                </a:extLst>
              </a:tr>
            </a:tbl>
          </a:graphicData>
        </a:graphic>
      </p:graphicFrame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D185D092-3D8F-484B-B22C-DF22EADB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5" y="1213612"/>
            <a:ext cx="8737827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pandas.DataFrame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AC641683-274F-44B2-A584-AA343A44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D185D092-3D8F-484B-B22C-DF22EADB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5" y="1213612"/>
            <a:ext cx="8296393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AC641683-274F-44B2-A584-AA343A44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8A3F63A6-6FBB-4699-ADFF-382F0DF5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88833"/>
              </p:ext>
            </p:extLst>
          </p:nvPr>
        </p:nvGraphicFramePr>
        <p:xfrm>
          <a:off x="1474839" y="2078228"/>
          <a:ext cx="3937989" cy="3291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4789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9662892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Column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Non-Null Count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Dtype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90849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solvable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corrupt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15BB496-1D97-4019-A817-A3DE5E05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61877"/>
              </p:ext>
            </p:extLst>
          </p:nvPr>
        </p:nvGraphicFramePr>
        <p:xfrm>
          <a:off x="5777129" y="2078228"/>
          <a:ext cx="2305326" cy="3291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4789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1110537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1284.33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1351.96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-99999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33638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42398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0294F9C-553E-46E1-9797-D06E3768D132}"/>
              </a:ext>
            </a:extLst>
          </p:cNvPr>
          <p:cNvSpPr/>
          <p:nvPr/>
        </p:nvSpPr>
        <p:spPr>
          <a:xfrm>
            <a:off x="6863255" y="3541986"/>
            <a:ext cx="1145628" cy="35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2D065ED9-C13A-4750-A8C5-7EE00B3FBCB0}"/>
              </a:ext>
            </a:extLst>
          </p:cNvPr>
          <p:cNvSpPr txBox="1">
            <a:spLocks/>
          </p:cNvSpPr>
          <p:nvPr/>
        </p:nvSpPr>
        <p:spPr>
          <a:xfrm>
            <a:off x="8446756" y="2078228"/>
            <a:ext cx="2650472" cy="232584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</a:p>
          <a:p>
            <a:pPr marL="285750" indent="-285750">
              <a:buFontTx/>
              <a:buChar char="-"/>
            </a:pP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nun-positive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possible</a:t>
            </a:r>
          </a:p>
          <a:p>
            <a:endParaRPr lang="zh-CN" altLang="en-US" sz="1800" spc="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D6E6-321D-4D74-B8DF-1EC37A7E81CF}"/>
              </a:ext>
            </a:extLst>
          </p:cNvPr>
          <p:cNvSpPr/>
          <p:nvPr/>
        </p:nvSpPr>
        <p:spPr>
          <a:xfrm>
            <a:off x="2527737" y="3184634"/>
            <a:ext cx="1145628" cy="35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1646FCE4-2C3B-4A95-A4E6-DC527080B10F}"/>
              </a:ext>
            </a:extLst>
          </p:cNvPr>
          <p:cNvSpPr txBox="1">
            <a:spLocks/>
          </p:cNvSpPr>
          <p:nvPr/>
        </p:nvSpPr>
        <p:spPr>
          <a:xfrm>
            <a:off x="8501936" y="4651714"/>
            <a:ext cx="2650472" cy="125049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CN" sz="1800" spc="200" dirty="0" err="1"/>
              <a:t>replace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with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mean</a:t>
            </a:r>
            <a:r>
              <a:rPr lang="de-DE" altLang="zh-CN" sz="1800" spc="200" dirty="0"/>
              <a:t> of normal </a:t>
            </a:r>
            <a:r>
              <a:rPr lang="de-DE" altLang="zh-CN" sz="1800" spc="200" dirty="0" err="1"/>
              <a:t>duration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by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the</a:t>
            </a:r>
            <a:r>
              <a:rPr lang="de-DE" altLang="zh-CN" sz="1800" spc="200" dirty="0"/>
              <a:t> same </a:t>
            </a:r>
            <a:r>
              <a:rPr lang="de-DE" altLang="zh-CN" sz="1800" spc="200" dirty="0" err="1"/>
              <a:t>user</a:t>
            </a:r>
            <a:r>
              <a:rPr lang="de-DE" altLang="zh-CN" sz="1800" spc="200" dirty="0"/>
              <a:t> (</a:t>
            </a:r>
            <a:r>
              <a:rPr lang="de-DE" altLang="zh-CN" sz="1800" spc="200" dirty="0" err="1"/>
              <a:t>annotator</a:t>
            </a:r>
            <a:r>
              <a:rPr lang="de-DE" altLang="zh-CN" sz="1800" spc="200" dirty="0"/>
              <a:t>) </a:t>
            </a:r>
            <a:endParaRPr lang="zh-CN" altLang="en-US" sz="1800" spc="2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744F35F-B803-4D56-8C51-84D2F678859A}"/>
              </a:ext>
            </a:extLst>
          </p:cNvPr>
          <p:cNvSpPr/>
          <p:nvPr/>
        </p:nvSpPr>
        <p:spPr>
          <a:xfrm>
            <a:off x="9616965" y="4393564"/>
            <a:ext cx="210207" cy="24173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0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D0512-32AF-467A-8043-F3AD788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57" y="1890073"/>
            <a:ext cx="8448281" cy="38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36538B-C9E2-4638-B149-83646009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327" y="1213612"/>
            <a:ext cx="1200798" cy="47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7471EA-6B53-4D96-A972-0ABFD3EB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87024"/>
              </p:ext>
            </p:extLst>
          </p:nvPr>
        </p:nvGraphicFramePr>
        <p:xfrm>
          <a:off x="1727087" y="1798793"/>
          <a:ext cx="8737824" cy="3907840"/>
        </p:xfrm>
        <a:graphic>
          <a:graphicData uri="http://schemas.openxmlformats.org/drawingml/2006/table">
            <a:tbl>
              <a:tblPr/>
              <a:tblGrid>
                <a:gridCol w="1092228">
                  <a:extLst>
                    <a:ext uri="{9D8B030D-6E8A-4147-A177-3AD203B41FA5}">
                      <a16:colId xmlns:a16="http://schemas.microsoft.com/office/drawing/2014/main" val="3722975958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2703931642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1686210653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3752078266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2797907476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2106354789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81601781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3640440165"/>
                    </a:ext>
                  </a:extLst>
                </a:gridCol>
              </a:tblGrid>
              <a:tr h="491283">
                <a:tc>
                  <a:txBody>
                    <a:bodyPr/>
                    <a:lstStyle/>
                    <a:p>
                      <a:pPr algn="r" fontAlgn="ctr"/>
                      <a:endParaRPr lang="zh-CN" altLang="en-US" sz="1500" b="1">
                        <a:effectLst/>
                      </a:endParaRP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image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total amount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positive amount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correct amount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 dirty="0" err="1">
                          <a:effectLst/>
                        </a:rPr>
                        <a:t>avg.duration</a:t>
                      </a:r>
                      <a:endParaRPr lang="de-DE" sz="1500" b="1" dirty="0">
                        <a:effectLst/>
                      </a:endParaRP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accuracy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 b="1">
                          <a:effectLst/>
                        </a:rPr>
                        <a:t>reference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71367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105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img_0105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1048.8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72023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179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img_0179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4627.3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01734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201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img_0201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1388.0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16233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220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img_0220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1361.8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16920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286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img_0286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1757.2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67140"/>
                  </a:ext>
                </a:extLst>
              </a:tr>
              <a:tr h="27975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...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04320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8667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img_8667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1266.3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81506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8726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img_8726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1813.4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44654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8742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img_8742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1039.9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80614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8919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img_8919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1410.9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86665"/>
                  </a:ext>
                </a:extLst>
              </a:tr>
              <a:tr h="3074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>
                          <a:effectLst/>
                        </a:rPr>
                        <a:t>8944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img_8944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1532.5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effectLst/>
                        </a:rPr>
                        <a:t>0.0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effectLst/>
                        </a:rPr>
                        <a:t>1.0</a:t>
                      </a:r>
                    </a:p>
                  </a:txBody>
                  <a:tcPr marL="73741" marR="73741" marT="36870" marB="36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0988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DCEE3CE-C4E5-4C69-A549-40C4B136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617268"/>
            <a:ext cx="13380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2BA534E-EDFA-4060-B725-88CA57BF2CED}"/>
              </a:ext>
            </a:extLst>
          </p:cNvPr>
          <p:cNvSpPr txBox="1">
            <a:spLocks/>
          </p:cNvSpPr>
          <p:nvPr/>
        </p:nvSpPr>
        <p:spPr>
          <a:xfrm>
            <a:off x="1552173" y="2131733"/>
            <a:ext cx="9087653" cy="179038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There are 3524 images/questions for which all annotators totally disagree (negative).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88 of the images/questions are incorrectly as negative annotated (false negative).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3568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18_TF22318419" id="{741DBA59-9901-40E7-B2C3-C8AC5BA11E4C}" vid="{0E016ED1-E0FD-49BD-B8A1-1ED402C7437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极简风格销售广告</Template>
  <TotalTime>543</TotalTime>
  <Words>1023</Words>
  <Application>Microsoft Office PowerPoint</Application>
  <PresentationFormat>宽屏</PresentationFormat>
  <Paragraphs>551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Arial</vt:lpstr>
      <vt:lpstr>Calibri</vt:lpstr>
      <vt:lpstr>Century Gothic</vt:lpstr>
      <vt:lpstr>RetrospectVTI</vt:lpstr>
      <vt:lpstr>Annotation Evaluation</vt:lpstr>
      <vt:lpstr>content</vt:lpstr>
      <vt:lpstr>Understanding</vt:lpstr>
      <vt:lpstr>Understanding</vt:lpstr>
      <vt:lpstr>CLEANING</vt:lpstr>
      <vt:lpstr>Cleaning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</dc:title>
  <dc:creator>Mao Shaomeng</dc:creator>
  <cp:lastModifiedBy>Mao Shaomeng</cp:lastModifiedBy>
  <cp:revision>130</cp:revision>
  <dcterms:created xsi:type="dcterms:W3CDTF">2021-07-26T07:17:02Z</dcterms:created>
  <dcterms:modified xsi:type="dcterms:W3CDTF">2021-07-26T20:38:21Z</dcterms:modified>
</cp:coreProperties>
</file>