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71" r:id="rId8"/>
    <p:sldId id="266" r:id="rId9"/>
    <p:sldId id="261" r:id="rId10"/>
    <p:sldId id="272" r:id="rId11"/>
    <p:sldId id="263" r:id="rId12"/>
    <p:sldId id="273" r:id="rId13"/>
    <p:sldId id="264" r:id="rId14"/>
    <p:sldId id="274" r:id="rId15"/>
    <p:sldId id="265" r:id="rId16"/>
    <p:sldId id="275" r:id="rId17"/>
    <p:sldId id="269" r:id="rId18"/>
    <p:sldId id="270" r:id="rId19"/>
    <p:sldId id="276" r:id="rId20"/>
    <p:sldId id="277" r:id="rId21"/>
    <p:sldId id="278" r:id="rId22"/>
    <p:sldId id="279" r:id="rId23"/>
    <p:sldId id="267" r:id="rId24"/>
    <p:sldId id="282" r:id="rId25"/>
    <p:sldId id="283" r:id="rId26"/>
    <p:sldId id="268" r:id="rId27"/>
    <p:sldId id="284" r:id="rId28"/>
    <p:sldId id="285" r:id="rId29"/>
    <p:sldId id="286" r:id="rId30"/>
    <p:sldId id="287" r:id="rId31"/>
    <p:sldId id="262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9605-9400-43DA-A736-A575699B9DBF}" v="525" dt="2021-05-04T07:35:07.468"/>
    <p1510:client id="{239E5F8D-0BEA-2091-318C-63274A226A54}" v="609" dt="2021-05-03T16:42:34.397"/>
    <p1510:client id="{2616F4B5-5339-5548-6C07-37CEB4B3B78E}" v="1522" dt="2021-05-06T16:33:46.816"/>
    <p1510:client id="{3AE9C39F-60D6-C000-0733-145D2563766A}" v="476" dt="2021-05-02T10:06:50.759"/>
    <p1510:client id="{3C8D8331-9259-05F1-BCB3-3EC8ED2250C1}" v="547" dt="2021-05-04T09:52:31.596"/>
    <p1510:client id="{668D7425-0CF3-4466-99A1-3340850C591C}" v="896" dt="2021-05-02T04:26:44.463"/>
    <p1510:client id="{7FB5685E-35A3-84F4-7534-76986A058F7E}" v="12" dt="2021-05-06T16:34:39.514"/>
    <p1510:client id="{D2A3FBB0-87E6-1BED-DDA4-35843B180B1B}" v="311" dt="2021-05-05T21:03:39.443"/>
    <p1510:client id="{DA49F094-5849-EBDE-A566-F51D4780B532}" v="603" dt="2021-05-04T02:36:32.927"/>
    <p1510:client id="{EDCA6706-CDE5-838E-6907-D1A075F0968B}" v="1105" dt="2021-05-05T11:56:56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5/7/2021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32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5/7/2021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5/7/2021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4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5/7/2021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5/7/2021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3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ome.github.io/tutorials/Mixedmodels.html" TargetMode="External"/><Relationship Id="rId2" Type="http://schemas.openxmlformats.org/officeDocument/2006/relationships/hyperlink" Target="https://sciencing.com/similarities-of-univariate-multivariate-statistical-analysis-1254954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library.wiley.com/doi/full/10.1002/9781118445112.stat07841" TargetMode="External"/><Relationship Id="rId5" Type="http://schemas.openxmlformats.org/officeDocument/2006/relationships/hyperlink" Target="https://cran.r-project.org/web/packages/lme4/index.html" TargetMode="External"/><Relationship Id="rId4" Type="http://schemas.openxmlformats.org/officeDocument/2006/relationships/hyperlink" Target="https://microbiome.github.io/tutorials/PERMANOVA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1E967790-DC82-4F5D-A407-4C85D48A9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3" r="9245" b="5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4700">
                <a:cs typeface="Calibri Light"/>
              </a:rPr>
              <a:t>Introduction to the Microbiome Package for R</a:t>
            </a:r>
            <a:endParaRPr lang="en-US" sz="4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83" y="4412974"/>
            <a:ext cx="4287862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By: Moaaz Moazzam and Tenzin Jordan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DE0D5-9E0D-460C-9A10-6273CD20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381" y="-343657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Evenness Example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0A4B465-5089-484A-9D87-711A226E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43" y="1060353"/>
            <a:ext cx="5334000" cy="1911425"/>
          </a:xfrm>
          <a:prstGeom prst="rect">
            <a:avLst/>
          </a:prstGeom>
        </p:spPr>
      </p:pic>
      <p:pic>
        <p:nvPicPr>
          <p:cNvPr id="6" name="Picture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965B2677-17B1-4F78-B12B-2BAB7B1A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75" y="3509480"/>
            <a:ext cx="5397500" cy="146487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5AE0E92-1E09-4D65-9922-B74FD5E21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0" y="1057564"/>
            <a:ext cx="2654300" cy="39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0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540A-C56F-42CE-829A-8BEF410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Dominance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F812-A2AE-46F1-8AEC-2E6DC375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Measure of how much a specific species dominates in count versus others in a sample.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Can be measured using the Simpson and Shannon Indexes.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Negatively, affects diversity.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"dominance()" or "dominant()" function.</a:t>
            </a:r>
          </a:p>
        </p:txBody>
      </p:sp>
    </p:spTree>
    <p:extLst>
      <p:ext uri="{BB962C8B-B14F-4D97-AF65-F5344CB8AC3E}">
        <p14:creationId xmlns:p14="http://schemas.microsoft.com/office/powerpoint/2010/main" val="194496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FE4C-DAAE-44E0-A485-DF745BE0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Dominance Example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CAA5023-A4C4-49A8-8598-02954A43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5635694"/>
            <a:ext cx="9608771" cy="72576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E2E556F-CE1A-4956-B382-E5A129DF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2237982"/>
            <a:ext cx="7950200" cy="32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0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1BE87-433F-4C3B-AA6E-5FECAC33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762634"/>
          </a:xfrm>
        </p:spPr>
        <p:txBody>
          <a:bodyPr anchor="b">
            <a:normAutofit fontScale="90000"/>
          </a:bodyPr>
          <a:lstStyle/>
          <a:p>
            <a:r>
              <a:rPr lang="en-US">
                <a:ea typeface="Meiryo"/>
              </a:rPr>
              <a:t>Simpson 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609F-16C4-46E1-8F0D-C9B9345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969" y="1708979"/>
            <a:ext cx="4529498" cy="3871292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Meiryo"/>
              </a:rPr>
              <a:t>An index that, considering richness and evenness, measures the diversity of the sample set by being given the number of species along with count of each species.</a:t>
            </a:r>
            <a:endParaRPr lang="en-US"/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Meiryo"/>
              </a:rPr>
              <a:t>Often used in its inverse or Gini-Simpson form.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Meiryo"/>
              </a:rPr>
              <a:t>The larger (near 1) the measured value = the more diverse the sample (Gini-Simpson).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7838BDC-57CF-43BB-A1A4-8D6CDD86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38" y="5707483"/>
            <a:ext cx="2479555" cy="92033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54A9C6D-C7F6-4C7A-93EB-C57185BF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428173"/>
            <a:ext cx="4712898" cy="34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8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C313A-50E6-4481-B1D3-5F1B429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107" y="-512733"/>
            <a:ext cx="8394306" cy="150282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Simpson Index Example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784DB58A-B1F5-428D-89E8-CF90B9C9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457" y="3776279"/>
            <a:ext cx="3728315" cy="2310575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00FD6432-8293-4E63-9E71-84F721CC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51" y="1228206"/>
            <a:ext cx="3880715" cy="2314019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28EB03CE-81F3-4697-9610-86C0DFE48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513" y="990600"/>
            <a:ext cx="2479945" cy="5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8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9EEBA-787B-48B8-ACE1-F9AD3DEE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Shannon-Weiner 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56B3-DEF5-427C-ABF3-54E412FC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An index that, similar to Simpson, measures the diversity of a given sample set by using the number of individual species along with the counts of each species.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Higher value implies a greater diversity of a given sample set.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83C9037-9194-486A-9AF3-2501CB1D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5511800"/>
            <a:ext cx="3213100" cy="838200"/>
          </a:xfrm>
          <a:prstGeom prst="rect">
            <a:avLst/>
          </a:prstGeom>
        </p:spPr>
      </p:pic>
      <p:pic>
        <p:nvPicPr>
          <p:cNvPr id="4" name="Picture 8" descr="Table&#10;&#10;Description automatically generated">
            <a:extLst>
              <a:ext uri="{FF2B5EF4-FFF2-40B4-BE49-F238E27FC236}">
                <a16:creationId xmlns:a16="http://schemas.microsoft.com/office/drawing/2014/main" id="{CE25D989-6488-425A-A4F1-B04CB89D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1593424"/>
            <a:ext cx="4508500" cy="36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A1080-6117-4B00-AF15-7362B958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758" y="-300525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Shannon Index Example</a:t>
            </a: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68D35540-B4A5-42FD-987A-867BAE840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38" y="1213853"/>
            <a:ext cx="3762375" cy="2571750"/>
          </a:xfr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552D9F8-1381-4A48-8672-A1E63857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12" y="1219200"/>
            <a:ext cx="3057493" cy="50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D2AA0-5886-495F-88C9-130FE913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>
                <a:ea typeface="Meiryo"/>
              </a:rPr>
              <a:t>Beta Diversity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F745-0275-4AAC-A008-2C60A413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Beta Diversity attempts to showcase the differences of species amongst different sample sets (environments).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Measures dissimilarity/divergence which can be measured in several methods.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Bray-Curtis, Jaccard Distance, </a:t>
            </a:r>
            <a:r>
              <a:rPr lang="en-US" dirty="0" err="1">
                <a:ea typeface="Meiryo"/>
              </a:rPr>
              <a:t>UniFrac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02FBA5-1E4A-4817-BC2C-499EC3DA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5" y="5046663"/>
            <a:ext cx="1670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A15AD-BB92-4AB6-90F8-9F625E03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Bray-Curtis Method </a:t>
            </a:r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6B97424-71CB-4BFC-A645-B8BD849C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" y="218258"/>
            <a:ext cx="4788670" cy="2230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EC7B-6AF5-44AB-B945-D62EC771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A dissimilarity measuring method that compares two sample sites by comparing the differences in abundances between the two.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0 = being the most similar, while 1 = being the least similar.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 sz="1400">
              <a:ea typeface="Meiryo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018CA1-24F1-4D4C-98DC-B812E164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725082"/>
            <a:ext cx="4787900" cy="26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9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DE84-1097-4611-A8C6-CC7088E1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Bray-Curtis Example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3F04D59-D1D5-4550-B45A-124E52D60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613" y="2336215"/>
            <a:ext cx="8429625" cy="1876425"/>
          </a:xfr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9D1E639-94B2-4505-8B28-BBBC10CD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4396198"/>
            <a:ext cx="8547100" cy="17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F1762-1E1F-4D25-AAA9-5498D6EB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ea typeface="Meiryo"/>
              </a:rPr>
              <a:t>Installing the Microbiome Package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164BAC-E1E6-415F-9A55-C7D3DECA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4" y="99734"/>
            <a:ext cx="4788670" cy="1747864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D70B79-0647-46F7-9FE8-99376674D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50" y="2676707"/>
            <a:ext cx="4788582" cy="18914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3D92-FBB5-4CF8-BD78-F6742AAA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369" y="3220279"/>
            <a:ext cx="3996098" cy="2623517"/>
          </a:xfrm>
        </p:spPr>
        <p:txBody>
          <a:bodyPr vert="horz" lIns="109728" tIns="109728" rIns="109728" bIns="91440" rtlCol="0" anchor="t">
            <a:normAutofit fontScale="77500" lnSpcReduction="20000"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500" dirty="0">
                <a:ea typeface="Meiryo"/>
              </a:rPr>
              <a:t>First install R.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500" dirty="0">
                <a:ea typeface="Meiryo"/>
              </a:rPr>
              <a:t>Install an IDE such as RStudio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500" dirty="0">
                <a:ea typeface="Meiryo"/>
              </a:rPr>
              <a:t>Furthermore, install </a:t>
            </a:r>
            <a:r>
              <a:rPr lang="en-US" sz="1500" dirty="0" err="1">
                <a:ea typeface="Meiryo"/>
              </a:rPr>
              <a:t>RTools</a:t>
            </a:r>
            <a:r>
              <a:rPr lang="en-US" sz="1500" dirty="0">
                <a:ea typeface="Meiryo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500" dirty="0">
                <a:ea typeface="Meiryo"/>
              </a:rPr>
              <a:t>Install Bioconductor.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500" dirty="0">
                <a:ea typeface="Meiryo"/>
              </a:rPr>
              <a:t>Then the Microbiome library can be installed.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500" dirty="0">
                <a:ea typeface="Meiryo"/>
              </a:rPr>
              <a:t>Lastly, install the </a:t>
            </a:r>
            <a:r>
              <a:rPr lang="en-US" sz="1500" err="1">
                <a:ea typeface="Meiryo"/>
              </a:rPr>
              <a:t>Phyloseq</a:t>
            </a:r>
            <a:r>
              <a:rPr lang="en-US" sz="1500" dirty="0">
                <a:ea typeface="Meiryo"/>
              </a:rPr>
              <a:t>, vegan, </a:t>
            </a:r>
            <a:r>
              <a:rPr lang="en-US" sz="1500" err="1">
                <a:ea typeface="Meiryo"/>
              </a:rPr>
              <a:t>dplyr</a:t>
            </a:r>
            <a:r>
              <a:rPr lang="en-US" sz="1500" dirty="0">
                <a:ea typeface="Meiryo"/>
              </a:rPr>
              <a:t>, </a:t>
            </a:r>
            <a:r>
              <a:rPr lang="en-US" sz="1500" err="1">
                <a:ea typeface="Meiryo"/>
              </a:rPr>
              <a:t>tidyverse</a:t>
            </a:r>
            <a:r>
              <a:rPr lang="en-US" sz="1500" dirty="0">
                <a:ea typeface="Meiryo"/>
              </a:rPr>
              <a:t>, and </a:t>
            </a:r>
            <a:r>
              <a:rPr lang="en-US" sz="1500" dirty="0" err="1">
                <a:ea typeface="Meiryo"/>
              </a:rPr>
              <a:t>MicrobeDS</a:t>
            </a:r>
            <a:r>
              <a:rPr lang="en-US" sz="1500" dirty="0">
                <a:ea typeface="Meiryo"/>
              </a:rPr>
              <a:t> libraries. 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7A72BC-089A-4011-9CA0-42206319B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697329"/>
            <a:ext cx="4791075" cy="1101892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5A5522-694F-4EFB-974D-D849B9ABF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5993133"/>
            <a:ext cx="4791075" cy="796284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E3BD135-8D3F-4DB6-87EA-BA2BF4EDF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1991229"/>
            <a:ext cx="4791075" cy="5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9FE8-B743-43AE-8341-ACF1D4A4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More Advanced Bray Curtis Example</a:t>
            </a:r>
            <a:endParaRPr lang="en-US" dirty="0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65D876-7106-4C03-A103-A036CC43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019" y="2375776"/>
            <a:ext cx="4236912" cy="4477004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C400C8F-D8A6-4160-B715-25B58EC7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373639"/>
            <a:ext cx="6172200" cy="37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7F6-8A51-4E45-A98E-C9E8C5AF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Change in Divergence over Time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7AA79F5-8D3C-40E8-BA11-20634CE2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2319" y="2464676"/>
            <a:ext cx="3868612" cy="4083304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2DC6733-4845-402E-8C7A-4DE5D58E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5" y="2464537"/>
            <a:ext cx="6502400" cy="39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6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430C-641F-4243-A1C3-CDCBBA79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Jaccard Distance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1E5A-3B9F-4A63-9601-6351E981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Jaccard Method measures the dissimilarity of all the species contain in two sample sets (environments).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0 = both sets have the same set of species, 1 = both sets have no species in common.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4C7110C-15DF-45CD-8680-A9010E76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339004"/>
            <a:ext cx="8763000" cy="18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A0FF-6860-4EAA-84D5-AA3EDC0B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Univariate Comparisons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A4DD-22CC-4FF2-8ED0-B875A14A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Univariate data involves statistics that only have observations of a single type of data</a:t>
            </a:r>
          </a:p>
          <a:p>
            <a:r>
              <a:rPr lang="en-US" dirty="0">
                <a:ea typeface="Meiryo"/>
              </a:rPr>
              <a:t>In Microbiome R there are functions that allows one to make boxplots for the abundance measure as well as testing the paired </a:t>
            </a:r>
            <a:r>
              <a:rPr lang="en-US">
                <a:ea typeface="Meiryo"/>
              </a:rPr>
              <a:t>comparison for a single taxonomic group with a random subject effect</a:t>
            </a: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14950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AD6BE-9974-4475-91B8-0B1DF0F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Abundance boxplot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E8CD2BC-6E93-4825-8BD4-A22193D9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18" y="965200"/>
            <a:ext cx="3869032" cy="4927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918F86-CCB8-48FC-A7A5-0711A0BD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Using the command </a:t>
            </a:r>
            <a:r>
              <a:rPr lang="en-US">
                <a:latin typeface="Meiryo"/>
                <a:ea typeface="Meiryo"/>
              </a:rPr>
              <a:t>boxplot_abundanc</a:t>
            </a:r>
            <a:r>
              <a:rPr lang="en-US" dirty="0">
                <a:latin typeface="Meiryo"/>
                <a:ea typeface="Meiryo"/>
              </a:rPr>
              <a:t>e one can get a simple boxplot of the species abundance with time vs akkermansia</a:t>
            </a:r>
            <a:endParaRPr lang="en-US" dirty="0"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3775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4A71-D885-41AF-9D04-E8EF707F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Autofit/>
          </a:bodyPr>
          <a:lstStyle/>
          <a:p>
            <a:r>
              <a:rPr lang="en-US">
                <a:ea typeface="Meiryo"/>
              </a:rPr>
              <a:t>LME4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ADA9-136D-4753-A58F-5D4C81EF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77500" lnSpcReduction="20000"/>
          </a:bodyPr>
          <a:lstStyle/>
          <a:p>
            <a:r>
              <a:rPr lang="en-US" dirty="0">
                <a:ea typeface="Meiryo"/>
              </a:rPr>
              <a:t>Linear</a:t>
            </a:r>
            <a:r>
              <a:rPr lang="en-US" dirty="0">
                <a:ea typeface="+mn-lt"/>
                <a:cs typeface="+mn-lt"/>
              </a:rPr>
              <a:t> Mixed-Effects Models using 'Eigen' and S4, or LME4 </a:t>
            </a:r>
            <a:r>
              <a:rPr lang="en-US">
                <a:ea typeface="+mn-lt"/>
                <a:cs typeface="+mn-lt"/>
              </a:rPr>
              <a:t>for short, can be used for linear model comparison to test an individual taxonomic group with a random subject effect</a:t>
            </a:r>
          </a:p>
          <a:p>
            <a:endParaRPr lang="en-US" b="1" dirty="0">
              <a:ea typeface="Meiryo"/>
            </a:endParaRPr>
          </a:p>
          <a:p>
            <a:r>
              <a:rPr lang="en-US" dirty="0">
                <a:latin typeface="Consolas"/>
                <a:ea typeface="Meiryo"/>
              </a:rPr>
              <a:t>out &lt;- lmer(signal ~ group + (1|subject), data = dfs)
</a:t>
            </a:r>
            <a:r>
              <a:rPr lang="en-US">
                <a:latin typeface="Consolas"/>
                <a:ea typeface="Meiryo"/>
              </a:rPr>
              <a:t>out0 &lt;- lmer(signal ~ (1|subject), data = dfs)</a:t>
            </a:r>
            <a:r>
              <a:rPr lang="en-US" dirty="0">
                <a:latin typeface="Consolas"/>
                <a:ea typeface="Meiryo"/>
              </a:rPr>
              <a:t>
</a:t>
            </a:r>
            <a:r>
              <a:rPr lang="en-US">
                <a:latin typeface="Consolas"/>
                <a:ea typeface="Meiryo"/>
              </a:rPr>
              <a:t>comp &lt;- anova(out0, out)</a:t>
            </a:r>
            <a:r>
              <a:rPr lang="en-US" dirty="0">
                <a:latin typeface="Consolas"/>
                <a:ea typeface="Meiryo"/>
              </a:rPr>
              <a:t>
</a:t>
            </a:r>
            <a:r>
              <a:rPr lang="en-US">
                <a:latin typeface="Consolas"/>
                <a:ea typeface="Meiryo"/>
              </a:rPr>
              <a:t>pv &lt;- comp[["Pr(&gt;Chisq)"]][[2]]</a:t>
            </a:r>
            <a:r>
              <a:rPr lang="en-US" dirty="0">
                <a:latin typeface="Consolas"/>
                <a:ea typeface="Meiryo"/>
              </a:rPr>
              <a:t>
</a:t>
            </a:r>
            <a:r>
              <a:rPr lang="en-US">
                <a:latin typeface="Consolas"/>
                <a:ea typeface="Meiryo"/>
              </a:rPr>
              <a:t>print(pv)</a:t>
            </a:r>
          </a:p>
          <a:p>
            <a:r>
              <a:rPr lang="en-US">
                <a:latin typeface="Consolas"/>
                <a:ea typeface="+mn-lt"/>
                <a:cs typeface="+mn-lt"/>
              </a:rPr>
              <a:t>[1] 0.4556962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3707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766A-1455-4B28-822A-8DECA188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Multivariate Comparisons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F268-30C6-4CF9-9E57-A54C0649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Multivariate comparisons involve analysis of two or more variables</a:t>
            </a:r>
          </a:p>
          <a:p>
            <a:r>
              <a:rPr lang="en-US">
                <a:ea typeface="Meiryo"/>
              </a:rPr>
              <a:t>The Microbiome package for R also has a function to do Permutational Multivariate Analysis of Variance, PERMANOVA for short</a:t>
            </a:r>
          </a:p>
          <a:p>
            <a:r>
              <a:rPr lang="en-US">
                <a:ea typeface="Meiryo"/>
              </a:rPr>
              <a:t>PERMANOVA is used to do geometric partitioning of multivariate variation within a given space with a dissimarily measure, such as counts of abundance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70859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B84CD-E620-4465-979A-42933D95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Visualizing Microbiome Variation</a:t>
            </a:r>
            <a:endParaRPr lang="en-US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3D90443C-1674-4E6A-B452-97FFDE46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Using the plot landscape function, the population density of both a probiotic </a:t>
            </a:r>
            <a:r>
              <a:rPr lang="en-US">
                <a:ea typeface="Meiryo"/>
              </a:rPr>
              <a:t>treament LGC and a placebo can be compared</a:t>
            </a:r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AF6214-4795-46E4-A072-2B42E11D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37" y="1747374"/>
            <a:ext cx="4771471" cy="42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C954-C932-4C81-A939-C175DEBA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PERMANOVA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800A-2A42-4E55-AF83-C99A4C46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The permanova and adonis commands PERMANOVA can be conducted on a data set</a:t>
            </a:r>
          </a:p>
          <a:p>
            <a:endParaRPr lang="en-US" dirty="0">
              <a:ea typeface="Meiryo"/>
            </a:endParaRPr>
          </a:p>
          <a:p>
            <a:r>
              <a:rPr lang="en-US">
                <a:ea typeface="+mn-lt"/>
                <a:cs typeface="+mn-lt"/>
              </a:rPr>
              <a:t>permanova &lt;- adonis(t(otu) ~ group, data = meta, permutations=99, method = "bray")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print(as.data.frame(permanova$aov.tab)["group", "Pr(&gt;F)"])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[1] 0.31</a:t>
            </a:r>
            <a:endParaRPr lang="en-US"/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301796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A5B-5527-4EAA-96D2-AFFA222E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Homogeneity Condition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2A52-5E32-450E-9BD3-1EB31F88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62500" lnSpcReduction="20000"/>
          </a:bodyPr>
          <a:lstStyle/>
          <a:p>
            <a:r>
              <a:rPr lang="en-US" dirty="0">
                <a:ea typeface="Meiryo"/>
              </a:rPr>
              <a:t>Analysis of Variance, aka ANOVA, may also be conducted on a </a:t>
            </a:r>
            <a:r>
              <a:rPr lang="en-US">
                <a:ea typeface="Meiryo"/>
              </a:rPr>
              <a:t>dataset to check the variance homogeneity</a:t>
            </a:r>
          </a:p>
          <a:p>
            <a:endParaRPr lang="en-US" dirty="0">
              <a:ea typeface="Meiryo"/>
            </a:endParaRPr>
          </a:p>
          <a:p>
            <a:r>
              <a:rPr lang="en-US">
                <a:ea typeface="+mn-lt"/>
                <a:cs typeface="+mn-lt"/>
              </a:rPr>
              <a:t>dist &lt;- vegdist(t(otu))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anova(betadisper(dist, meta$group))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Analysis of Variance Table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Response: Distances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Df   Sum Sq   Mean Sq F value Pr(&gt;F)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Groups     1 0.000016 0.0000160  0.0043 0.9483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Residuals 42 0.157881 0.0037591 </a:t>
            </a:r>
            <a:endParaRPr lang="en-US"/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814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76F6D-A53C-4718-A948-8373B2A9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Brief Intro to the Microbiome Package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243C-C948-4830-9B97-B964ECC7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Package provides tools and functions for the statistical analysis of metagenomic and microbial data.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Alpha Diversity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Beta Diversity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Visualization of data is also a component of the package.</a:t>
            </a:r>
          </a:p>
          <a:p>
            <a:pPr marL="285750" lvl="1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35D17FB-D8DA-46EA-970C-E056D9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67" y="801390"/>
            <a:ext cx="3596464" cy="2248922"/>
          </a:xfrm>
          <a:prstGeom prst="rect">
            <a:avLst/>
          </a:prstGeom>
        </p:spPr>
      </p:pic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F06C119-E5C5-44BB-9E37-8F245861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67" y="3975952"/>
            <a:ext cx="2988679" cy="15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9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C4A61-B9C1-4E61-B307-6D3E25DF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Top Taxa Factors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4800EF-F2BE-4440-ACAC-77AF4675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Using PERMANOVA the coefficients for </a:t>
            </a:r>
            <a:r>
              <a:rPr lang="en-US">
                <a:ea typeface="Meiryo"/>
              </a:rPr>
              <a:t>the top taxa can be computed to show the difference between various groups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27DC314-8E33-4B75-8DBC-D71448A6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68" y="1258218"/>
            <a:ext cx="5334122" cy="47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4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5518-67A9-414D-98DF-B836E774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References (Diversity)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723A-8882-4FD0-9BCB-54CFAE38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6854"/>
          </a:xfrm>
        </p:spPr>
        <p:txBody>
          <a:bodyPr vert="horz" lIns="109728" tIns="109728" rIns="109728" bIns="91440" rtlCol="0" anchor="t">
            <a:normAutofit fontScale="47500" lnSpcReduction="20000"/>
          </a:bodyPr>
          <a:lstStyle/>
          <a:p>
            <a:r>
              <a:rPr lang="en-US" dirty="0">
                <a:ea typeface="Meiryo"/>
              </a:rPr>
              <a:t>1. </a:t>
            </a:r>
            <a:r>
              <a:rPr lang="en-US" dirty="0">
                <a:ea typeface="+mn-lt"/>
                <a:cs typeface="+mn-lt"/>
              </a:rPr>
              <a:t>https://socratic.org/questions/how-is-biodiversity-measured</a:t>
            </a:r>
            <a:endParaRPr lang="en-US">
              <a:ea typeface="Meiryo"/>
            </a:endParaRPr>
          </a:p>
          <a:p>
            <a:r>
              <a:rPr lang="en-US" dirty="0">
                <a:ea typeface="Meiryo"/>
              </a:rPr>
              <a:t>2. </a:t>
            </a:r>
            <a:r>
              <a:rPr lang="en-US" dirty="0">
                <a:ea typeface="+mn-lt"/>
                <a:cs typeface="+mn-lt"/>
              </a:rPr>
              <a:t>http://www.evolution.unibas.ch/walser/bacteria_community_analysis/2015-02-10_MBM_tutorial_combined.pdf</a:t>
            </a:r>
            <a:endParaRPr lang="en-US">
              <a:ea typeface="Meiryo"/>
            </a:endParaRPr>
          </a:p>
          <a:p>
            <a:r>
              <a:rPr lang="en-US" dirty="0">
                <a:ea typeface="Meiryo"/>
              </a:rPr>
              <a:t>3. </a:t>
            </a:r>
            <a:r>
              <a:rPr lang="en-US" dirty="0">
                <a:ea typeface="+mn-lt"/>
                <a:cs typeface="+mn-lt"/>
              </a:rPr>
              <a:t>https://slidetodoc.com/chapter-4-species-diversity-tables-figures-and-equations/</a:t>
            </a:r>
            <a:endParaRPr lang="en-US">
              <a:ea typeface="Meiryo"/>
            </a:endParaRPr>
          </a:p>
          <a:p>
            <a:r>
              <a:rPr lang="en-US" dirty="0">
                <a:ea typeface="Meiryo"/>
              </a:rPr>
              <a:t>4. </a:t>
            </a:r>
            <a:r>
              <a:rPr lang="en-US" dirty="0">
                <a:ea typeface="+mn-lt"/>
                <a:cs typeface="+mn-lt"/>
              </a:rPr>
              <a:t>https://besjournals.onlinelibrary.wiley.com/doi/full/10.1111/2041-210X.12462</a:t>
            </a:r>
          </a:p>
          <a:p>
            <a:r>
              <a:rPr lang="en-US" dirty="0">
                <a:ea typeface="Meiryo"/>
              </a:rPr>
              <a:t>5. </a:t>
            </a:r>
            <a:r>
              <a:rPr lang="en-US" dirty="0">
                <a:ea typeface="+mn-lt"/>
                <a:cs typeface="+mn-lt"/>
              </a:rPr>
              <a:t> http://www.metagenomics.wiki/pdf/definition/alpha-beta-diversity</a:t>
            </a:r>
            <a:endParaRPr lang="en-US">
              <a:ea typeface="Meiryo"/>
            </a:endParaRPr>
          </a:p>
          <a:p>
            <a:r>
              <a:rPr lang="en-US" dirty="0">
                <a:ea typeface="Meiryo"/>
              </a:rPr>
              <a:t>6. </a:t>
            </a:r>
            <a:r>
              <a:rPr lang="en-US" dirty="0">
                <a:ea typeface="+mn-lt"/>
                <a:cs typeface="+mn-lt"/>
              </a:rPr>
              <a:t>https://www.easycalculation.com/statistics/learn-shannon-wiener-diversity.php</a:t>
            </a:r>
            <a:endParaRPr lang="en-US">
              <a:ea typeface="Meiryo"/>
            </a:endParaRPr>
          </a:p>
          <a:p>
            <a:r>
              <a:rPr lang="en-US" dirty="0">
                <a:ea typeface="Meiryo"/>
              </a:rPr>
              <a:t>7. </a:t>
            </a:r>
            <a:r>
              <a:rPr lang="en-US" dirty="0">
                <a:ea typeface="+mn-lt"/>
                <a:cs typeface="+mn-lt"/>
              </a:rPr>
              <a:t>http://rewhc.org/biomeasures.shtml</a:t>
            </a:r>
            <a:endParaRPr lang="en-US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8. https://geographyfieldwork.com/Simpson'sDiversityIndex.htm#:~:text=Simpson's Diversity Index is </a:t>
            </a:r>
            <a:r>
              <a:rPr lang="en-US" dirty="0" err="1">
                <a:ea typeface="+mn-lt"/>
                <a:cs typeface="+mn-lt"/>
              </a:rPr>
              <a:t>a,evenness</a:t>
            </a:r>
            <a:r>
              <a:rPr lang="en-US" dirty="0">
                <a:ea typeface="+mn-lt"/>
                <a:cs typeface="+mn-lt"/>
              </a:rPr>
              <a:t> increase, so diversity increases.</a:t>
            </a:r>
          </a:p>
          <a:p>
            <a:r>
              <a:rPr lang="en-US" dirty="0">
                <a:ea typeface="Meiryo"/>
              </a:rPr>
              <a:t>9. </a:t>
            </a:r>
            <a:r>
              <a:rPr lang="en-US" dirty="0">
                <a:ea typeface="+mn-lt"/>
                <a:cs typeface="+mn-lt"/>
              </a:rPr>
              <a:t>https://bioconductor.org/packages/devel/bioc/manuals/microbiome/man/microbiome.pdf</a:t>
            </a:r>
          </a:p>
          <a:p>
            <a:r>
              <a:rPr lang="en-US" dirty="0">
                <a:ea typeface="Meiryo"/>
              </a:rPr>
              <a:t>10. </a:t>
            </a:r>
            <a:r>
              <a:rPr lang="en-US" dirty="0">
                <a:ea typeface="+mn-lt"/>
                <a:cs typeface="+mn-lt"/>
              </a:rPr>
              <a:t>https://mothur.org/wiki/chao/</a:t>
            </a:r>
            <a:endParaRPr lang="en-US">
              <a:ea typeface="Meiryo"/>
            </a:endParaRPr>
          </a:p>
          <a:p>
            <a:r>
              <a:rPr lang="en-US" dirty="0">
                <a:ea typeface="+mn-lt"/>
                <a:cs typeface="+mn-lt"/>
              </a:rPr>
              <a:t>11. http://www.countrysideinfo.co.uk/simpsons.htm</a:t>
            </a:r>
          </a:p>
          <a:p>
            <a:r>
              <a:rPr lang="en-US" dirty="0">
                <a:ea typeface="+mn-lt"/>
                <a:cs typeface="+mn-lt"/>
              </a:rPr>
              <a:t>12. https://microbiome.github.io/tutorials/Alphadiversity.html</a:t>
            </a:r>
          </a:p>
          <a:p>
            <a:r>
              <a:rPr lang="en-US" dirty="0">
                <a:ea typeface="+mn-lt"/>
                <a:cs typeface="+mn-lt"/>
              </a:rPr>
              <a:t>13. https://microbiome.github.io/tutorials/Betadiversity.html</a:t>
            </a:r>
          </a:p>
          <a:p>
            <a:r>
              <a:rPr lang="en-US" dirty="0">
                <a:ea typeface="Meiryo"/>
              </a:rPr>
              <a:t>14. </a:t>
            </a:r>
            <a:r>
              <a:rPr lang="en-US" dirty="0">
                <a:ea typeface="+mn-lt"/>
                <a:cs typeface="+mn-lt"/>
              </a:rPr>
              <a:t>https://www.webpages.uidaho.edu/~beth/rem357_lectures_files/17dominance%20diversity.pdf</a:t>
            </a:r>
          </a:p>
          <a:p>
            <a:r>
              <a:rPr lang="en-US" dirty="0">
                <a:ea typeface="Meiryo"/>
              </a:rPr>
              <a:t>15. </a:t>
            </a:r>
            <a:r>
              <a:rPr lang="en-US" dirty="0">
                <a:ea typeface="+mn-lt"/>
                <a:cs typeface="+mn-lt"/>
              </a:rPr>
              <a:t>https://www.statisticshowto.com/bray-curtis-dissimilarity/</a:t>
            </a:r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16259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C058-09DD-45C6-AD5E-6C23AA29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References (Variate Analysis)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28BC-F073-409E-9FCC-4425BCBC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1. </a:t>
            </a:r>
            <a:r>
              <a:rPr lang="en-US" dirty="0">
                <a:ea typeface="+mn-lt"/>
                <a:cs typeface="+mn-lt"/>
                <a:hlinkClick r:id="rId2"/>
              </a:rPr>
              <a:t>https://sciencing.com/similarities-of-univariate-multivariate-statistical-analysis-12549543.html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2. </a:t>
            </a:r>
            <a:r>
              <a:rPr lang="en-US" dirty="0">
                <a:ea typeface="+mn-lt"/>
                <a:cs typeface="+mn-lt"/>
                <a:hlinkClick r:id="rId3"/>
              </a:rPr>
              <a:t>https://microbiome.github.io/tutorials/Mixedmodels.html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3. </a:t>
            </a:r>
            <a:r>
              <a:rPr lang="en-US" dirty="0">
                <a:ea typeface="+mn-lt"/>
                <a:cs typeface="+mn-lt"/>
                <a:hlinkClick r:id="rId4"/>
              </a:rPr>
              <a:t>https://microbiome.github.io/tutorials/PERMANOVA.html</a:t>
            </a:r>
          </a:p>
          <a:p>
            <a:r>
              <a:rPr lang="en-US">
                <a:ea typeface="+mn-lt"/>
                <a:cs typeface="+mn-lt"/>
              </a:rPr>
              <a:t>4. </a:t>
            </a:r>
            <a:r>
              <a:rPr lang="en-US" dirty="0">
                <a:ea typeface="+mn-lt"/>
                <a:cs typeface="+mn-lt"/>
                <a:hlinkClick r:id="rId5"/>
              </a:rPr>
              <a:t>https://cran.r-project.org/web/packages/lme4/index.html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5. </a:t>
            </a:r>
            <a:r>
              <a:rPr lang="en-US" dirty="0">
                <a:ea typeface="+mn-lt"/>
                <a:cs typeface="+mn-lt"/>
                <a:hlinkClick r:id="rId6"/>
              </a:rPr>
              <a:t>https://onlinelibrary.wiley.com/doi/full/10.1002/9781118445112.stat07841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33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C9D8-18BB-4BC0-AA41-466B24A7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Fundamental Information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17CF-DFF4-440F-88E2-B4D7450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Metagenomics is concerned about the study of genomics that are curated from a variety sites or in this case microbiomes.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Microbiome can be seen as microscopic microbial environments such as the human intestines.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Taxonomic profiling is the process of determining the abundance and the classification of the various samples present</a:t>
            </a:r>
          </a:p>
        </p:txBody>
      </p:sp>
    </p:spTree>
    <p:extLst>
      <p:ext uri="{BB962C8B-B14F-4D97-AF65-F5344CB8AC3E}">
        <p14:creationId xmlns:p14="http://schemas.microsoft.com/office/powerpoint/2010/main" val="137899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39572-4C4B-4B0F-9FD3-5A10D325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Alpha Diversity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4176-533E-4464-A985-FF8FEAB8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 fontScale="92500"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dirty="0">
                <a:ea typeface="Meiryo"/>
              </a:rPr>
              <a:t>In terms of microbiomes, Alpha Diversity can be seen as the measure of variation between microbes in a single sample set.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dirty="0">
                <a:ea typeface="Meiryo"/>
              </a:rPr>
              <a:t>Variation can be measured in several ways: </a:t>
            </a:r>
            <a:r>
              <a:rPr lang="en-US" sz="1500" dirty="0">
                <a:ea typeface="+mn-lt"/>
                <a:cs typeface="+mn-lt"/>
              </a:rPr>
              <a:t>Richness, Evenness, and Dominance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dirty="0">
                <a:ea typeface="Meiryo"/>
              </a:rPr>
              <a:t>Iterations of the Alpha value affect the diversity index, along with the variations between the species.</a:t>
            </a:r>
            <a:endParaRPr lang="en-US" sz="1500" i="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dirty="0">
                <a:ea typeface="Meiryo"/>
              </a:rPr>
              <a:t>"alpha()" function or "diversities()" function.</a:t>
            </a:r>
            <a:endParaRPr lang="en-US" sz="1500" i="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 sz="1500" i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500" i="0">
              <a:ea typeface="Meiryo"/>
            </a:endParaRPr>
          </a:p>
          <a:p>
            <a:pPr lvl="1">
              <a:lnSpc>
                <a:spcPct val="130000"/>
              </a:lnSpc>
            </a:pPr>
            <a:endParaRPr lang="en-US" sz="1500" i="0">
              <a:ea typeface="Meiryo"/>
            </a:endParaRPr>
          </a:p>
          <a:p>
            <a:pPr marL="285750" lvl="4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 sz="1500" i="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F797CA98-3005-4D48-B252-794C6531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776733"/>
            <a:ext cx="3774974" cy="1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D8044-2A92-439C-9198-938AFCE9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Richness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4" descr="Chart, scatter chart, funnel chart&#10;&#10;Description automatically generated">
            <a:extLst>
              <a:ext uri="{FF2B5EF4-FFF2-40B4-BE49-F238E27FC236}">
                <a16:creationId xmlns:a16="http://schemas.microsoft.com/office/drawing/2014/main" id="{D6DE3EAD-FD84-4AB7-9CCF-D7B4ADEF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7" y="259652"/>
            <a:ext cx="3135106" cy="19952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D7D-597D-4474-A679-B00A8266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2312988"/>
            <a:ext cx="519765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Measure of the different number of species within a sample.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Measured in a variety of methods: Shannon-Weiner Index, Simpson Index, Chao1 Index, ACE.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"estimate_richness()" function.</a:t>
            </a:r>
            <a:endParaRPr lang="en-US" dirty="0">
              <a:ea typeface="Meiryo"/>
            </a:endParaRPr>
          </a:p>
          <a:p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3934680-E4DA-4419-8D67-4846B2EF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308445"/>
            <a:ext cx="4381500" cy="30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393E1-B911-4F71-A24C-524C924A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758" y="-228638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Richness Example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D38C12-F31B-4825-80FC-009280790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468" y="1018939"/>
            <a:ext cx="7250122" cy="248573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03A7B90-6EE7-49D9-B016-241F0029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669097"/>
            <a:ext cx="7251700" cy="1412106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64D4663-C9C9-4536-960B-04CDE60E2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262" y="5202761"/>
            <a:ext cx="6337539" cy="14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1521-49FA-41E2-877E-FE937CD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Chao1 Measure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F3A7-327D-4BC0-BA94-A1DDF14F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Chao1 is an estimator that calculates the estimate of richness of a given set of samples.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Can use the "estimate_richness" function.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Higher Chao1 values = higher estimated richness.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  <p:pic>
        <p:nvPicPr>
          <p:cNvPr id="4" name="Picture 4" descr="A picture containing text, bird, plant&#10;&#10;Description automatically generated">
            <a:extLst>
              <a:ext uri="{FF2B5EF4-FFF2-40B4-BE49-F238E27FC236}">
                <a16:creationId xmlns:a16="http://schemas.microsoft.com/office/drawing/2014/main" id="{44D7E52C-D75B-4638-9C43-8C8F9F11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4565311"/>
            <a:ext cx="4876800" cy="17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63C75-5EAF-43EB-928C-E6F7B5B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Evenness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553F-EE09-43E7-832E-13BE0412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Measure of equivalence in amount of each species in a given sample.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Evenness can be calculated and measured using the </a:t>
            </a:r>
            <a:r>
              <a:rPr lang="en-US" err="1">
                <a:ea typeface="Meiryo"/>
              </a:rPr>
              <a:t>Pielou's</a:t>
            </a:r>
            <a:r>
              <a:rPr lang="en-US" dirty="0">
                <a:ea typeface="Meiryo"/>
              </a:rPr>
              <a:t> Evenness Index.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"Evenness()" Function.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1765A71-12AF-4447-A737-E6A90D71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79" y="1138267"/>
            <a:ext cx="3843446" cy="4517966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300321E7-554F-4E15-83EC-AEDF12D7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661025"/>
            <a:ext cx="2908300" cy="615950"/>
          </a:xfrm>
          <a:prstGeom prst="rect">
            <a:avLst/>
          </a:prstGeom>
        </p:spPr>
      </p:pic>
      <p:pic>
        <p:nvPicPr>
          <p:cNvPr id="15" name="Picture 16" descr="Text&#10;&#10;Description automatically generated">
            <a:extLst>
              <a:ext uri="{FF2B5EF4-FFF2-40B4-BE49-F238E27FC236}">
                <a16:creationId xmlns:a16="http://schemas.microsoft.com/office/drawing/2014/main" id="{A2AE6DFF-D628-4ED7-A608-E47680B7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5699125"/>
            <a:ext cx="1136650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0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412E24"/>
      </a:dk2>
      <a:lt2>
        <a:srgbClr val="E2E6E8"/>
      </a:lt2>
      <a:accent1>
        <a:srgbClr val="D58B64"/>
      </a:accent1>
      <a:accent2>
        <a:srgbClr val="DD8086"/>
      </a:accent2>
      <a:accent3>
        <a:srgbClr val="B4A161"/>
      </a:accent3>
      <a:accent4>
        <a:srgbClr val="55B1B7"/>
      </a:accent4>
      <a:accent5>
        <a:srgbClr val="73A8D9"/>
      </a:accent5>
      <a:accent6>
        <a:srgbClr val="6470D5"/>
      </a:accent6>
      <a:hlink>
        <a:srgbClr val="5B879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1351</Words>
  <Application>Microsoft Office PowerPoint</Application>
  <PresentationFormat>Widescreen</PresentationFormat>
  <Paragraphs>132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Meiryo</vt:lpstr>
      <vt:lpstr>Arial</vt:lpstr>
      <vt:lpstr>Consolas</vt:lpstr>
      <vt:lpstr>Corbel</vt:lpstr>
      <vt:lpstr>SketchLinesVTI</vt:lpstr>
      <vt:lpstr>Introduction to the Microbiome Package for R</vt:lpstr>
      <vt:lpstr>Installing the Microbiome Package</vt:lpstr>
      <vt:lpstr>Brief Intro to the Microbiome Package</vt:lpstr>
      <vt:lpstr>Fundamental Information</vt:lpstr>
      <vt:lpstr>Alpha Diversity</vt:lpstr>
      <vt:lpstr>Richness</vt:lpstr>
      <vt:lpstr>Richness Example</vt:lpstr>
      <vt:lpstr>Chao1 Measure</vt:lpstr>
      <vt:lpstr>Evenness</vt:lpstr>
      <vt:lpstr>Evenness Example</vt:lpstr>
      <vt:lpstr>Dominance </vt:lpstr>
      <vt:lpstr>Dominance Example</vt:lpstr>
      <vt:lpstr>Simpson Index</vt:lpstr>
      <vt:lpstr>Simpson Index Example</vt:lpstr>
      <vt:lpstr>Shannon-Weiner Index</vt:lpstr>
      <vt:lpstr>Shannon Index Example</vt:lpstr>
      <vt:lpstr>Beta Diversity</vt:lpstr>
      <vt:lpstr>Bray-Curtis Method </vt:lpstr>
      <vt:lpstr>Bray-Curtis Example</vt:lpstr>
      <vt:lpstr>More Advanced Bray Curtis Example</vt:lpstr>
      <vt:lpstr>Change in Divergence over Time</vt:lpstr>
      <vt:lpstr>Jaccard Distance Example</vt:lpstr>
      <vt:lpstr>Univariate Comparisons</vt:lpstr>
      <vt:lpstr>Abundance boxplot</vt:lpstr>
      <vt:lpstr>LME4</vt:lpstr>
      <vt:lpstr>Multivariate Comparisons</vt:lpstr>
      <vt:lpstr>Visualizing Microbiome Variation</vt:lpstr>
      <vt:lpstr>PERMANOVA</vt:lpstr>
      <vt:lpstr>Homogeneity Condition</vt:lpstr>
      <vt:lpstr>Top Taxa Factors</vt:lpstr>
      <vt:lpstr>References (Diversity)</vt:lpstr>
      <vt:lpstr>References (Variate Analysis)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Moazzam,Moaaz</cp:lastModifiedBy>
  <cp:revision>625</cp:revision>
  <dcterms:created xsi:type="dcterms:W3CDTF">2021-05-02T03:26:04Z</dcterms:created>
  <dcterms:modified xsi:type="dcterms:W3CDTF">2021-05-07T15:35:49Z</dcterms:modified>
</cp:coreProperties>
</file>