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1"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82" d="100"/>
          <a:sy n="82" d="100"/>
        </p:scale>
        <p:origin x="173"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miles\AppData\Local\Temp\Power%20BI%20Desktop\print-job-9a02ab66-3a93-439c-88cd-596703ac8015\Total%20yearly%20compensation%20(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STEM Salaries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Miles S. Marimbire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3A64-65E3-4307-96AB-EB5A767429CD}"/>
              </a:ext>
            </a:extLst>
          </p:cNvPr>
          <p:cNvSpPr>
            <a:spLocks noGrp="1"/>
          </p:cNvSpPr>
          <p:nvPr>
            <p:ph type="title"/>
          </p:nvPr>
        </p:nvSpPr>
        <p:spPr>
          <a:xfrm>
            <a:off x="1097280" y="286603"/>
            <a:ext cx="10058400" cy="1450757"/>
          </a:xfrm>
        </p:spPr>
        <p:txBody>
          <a:bodyPr anchor="b">
            <a:normAutofit/>
          </a:bodyPr>
          <a:lstStyle/>
          <a:p>
            <a:r>
              <a:rPr lang="en-US" dirty="0"/>
              <a:t>Total Yearly Compensation Based on Race, Gender and Education </a:t>
            </a:r>
          </a:p>
        </p:txBody>
      </p:sp>
      <p:pic>
        <p:nvPicPr>
          <p:cNvPr id="7" name="Content Placeholder 6">
            <a:extLst>
              <a:ext uri="{FF2B5EF4-FFF2-40B4-BE49-F238E27FC236}">
                <a16:creationId xmlns:a16="http://schemas.microsoft.com/office/drawing/2014/main" id="{6EC8FD39-1498-49D4-BBE0-F535E3956E96}"/>
              </a:ext>
            </a:extLst>
          </p:cNvPr>
          <p:cNvPicPr>
            <a:picLocks noGrp="1" noChangeAspect="1"/>
          </p:cNvPicPr>
          <p:nvPr>
            <p:ph sz="half" idx="1"/>
          </p:nvPr>
        </p:nvPicPr>
        <p:blipFill>
          <a:blip r:embed="rId2"/>
          <a:stretch>
            <a:fillRect/>
          </a:stretch>
        </p:blipFill>
        <p:spPr>
          <a:xfrm>
            <a:off x="1226127" y="2120900"/>
            <a:ext cx="3948098" cy="3748193"/>
          </a:xfrm>
          <a:noFill/>
        </p:spPr>
      </p:pic>
      <p:pic>
        <p:nvPicPr>
          <p:cNvPr id="9" name="Content Placeholder 8">
            <a:extLst>
              <a:ext uri="{FF2B5EF4-FFF2-40B4-BE49-F238E27FC236}">
                <a16:creationId xmlns:a16="http://schemas.microsoft.com/office/drawing/2014/main" id="{C34359CC-CFEC-4AEE-925F-36F5B669ADF6}"/>
              </a:ext>
            </a:extLst>
          </p:cNvPr>
          <p:cNvPicPr>
            <a:picLocks noGrp="1" noChangeAspect="1"/>
          </p:cNvPicPr>
          <p:nvPr>
            <p:ph sz="half" idx="2"/>
          </p:nvPr>
        </p:nvPicPr>
        <p:blipFill>
          <a:blip r:embed="rId3"/>
          <a:stretch>
            <a:fillRect/>
          </a:stretch>
        </p:blipFill>
        <p:spPr>
          <a:xfrm>
            <a:off x="7078997" y="2120900"/>
            <a:ext cx="4076683" cy="3748088"/>
          </a:xfrm>
        </p:spPr>
      </p:pic>
    </p:spTree>
    <p:extLst>
      <p:ext uri="{BB962C8B-B14F-4D97-AF65-F5344CB8AC3E}">
        <p14:creationId xmlns:p14="http://schemas.microsoft.com/office/powerpoint/2010/main" val="220675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84D-FE5D-4B78-B227-7862110BC7C0}"/>
              </a:ext>
            </a:extLst>
          </p:cNvPr>
          <p:cNvSpPr>
            <a:spLocks noGrp="1"/>
          </p:cNvSpPr>
          <p:nvPr>
            <p:ph type="title"/>
          </p:nvPr>
        </p:nvSpPr>
        <p:spPr>
          <a:xfrm>
            <a:off x="1097280" y="286603"/>
            <a:ext cx="10058400" cy="1450757"/>
          </a:xfrm>
        </p:spPr>
        <p:txBody>
          <a:bodyPr anchor="b">
            <a:normAutofit/>
          </a:bodyPr>
          <a:lstStyle/>
          <a:p>
            <a:r>
              <a:rPr lang="en-US" dirty="0"/>
              <a:t>More Visualizations!</a:t>
            </a:r>
          </a:p>
        </p:txBody>
      </p:sp>
      <p:sp>
        <p:nvSpPr>
          <p:cNvPr id="9" name="Content Placeholder 2">
            <a:extLst>
              <a:ext uri="{FF2B5EF4-FFF2-40B4-BE49-F238E27FC236}">
                <a16:creationId xmlns:a16="http://schemas.microsoft.com/office/drawing/2014/main" id="{F0DD2D8B-E05B-4203-9023-0A6F1235D295}"/>
              </a:ext>
            </a:extLst>
          </p:cNvPr>
          <p:cNvSpPr>
            <a:spLocks noGrp="1"/>
          </p:cNvSpPr>
          <p:nvPr>
            <p:ph idx="1"/>
          </p:nvPr>
        </p:nvSpPr>
        <p:spPr>
          <a:xfrm>
            <a:off x="1097280" y="2108201"/>
            <a:ext cx="10058400" cy="3760891"/>
          </a:xfrm>
        </p:spPr>
        <p:txBody>
          <a:bodyPr/>
          <a:lstStyle/>
          <a:p>
            <a:r>
              <a:rPr lang="en-US" dirty="0"/>
              <a:t>These were created by Power BI!</a:t>
            </a:r>
          </a:p>
          <a:p>
            <a:endParaRPr lang="en-US" dirty="0"/>
          </a:p>
          <a:p>
            <a:r>
              <a:rPr lang="en-US" dirty="0">
                <a:hlinkClick r:id="rId2"/>
              </a:rPr>
              <a:t>Total yearly compensation (1).pdf</a:t>
            </a:r>
            <a:endParaRPr lang="en-US" dirty="0"/>
          </a:p>
        </p:txBody>
      </p:sp>
    </p:spTree>
    <p:extLst>
      <p:ext uri="{BB962C8B-B14F-4D97-AF65-F5344CB8AC3E}">
        <p14:creationId xmlns:p14="http://schemas.microsoft.com/office/powerpoint/2010/main" val="252716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“Any sufficiently advanced technology is indistinguishable from magic”</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Arthur C. Clarke</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BDC8-D99E-483F-967B-1B098093A25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D08F460-6F41-4694-B483-7C8CB45E7E6F}"/>
              </a:ext>
            </a:extLst>
          </p:cNvPr>
          <p:cNvSpPr>
            <a:spLocks noGrp="1"/>
          </p:cNvSpPr>
          <p:nvPr>
            <p:ph idx="1"/>
          </p:nvPr>
        </p:nvSpPr>
        <p:spPr/>
        <p:txBody>
          <a:bodyPr>
            <a:normAutofit/>
          </a:bodyPr>
          <a:lstStyle/>
          <a:p>
            <a:pPr>
              <a:buClr>
                <a:schemeClr val="tx1"/>
              </a:buClr>
              <a:buFont typeface="Wingdings" panose="05000000000000000000" pitchFamily="2" charset="2"/>
              <a:buChar char="§"/>
            </a:pPr>
            <a:r>
              <a:rPr lang="en-US" dirty="0"/>
              <a:t>The goal of the insights is to find the highest correlation to total yearly compensation, as well as find out what races have the highest total yearly compensation, how does working at a particular company affect total compensation and what races have the highest yearly compensation and how has compensation changed from the year. </a:t>
            </a:r>
          </a:p>
          <a:p>
            <a:pPr>
              <a:buClr>
                <a:schemeClr val="tx1"/>
              </a:buClr>
              <a:buFont typeface="Wingdings" panose="05000000000000000000" pitchFamily="2" charset="2"/>
              <a:buChar char="§"/>
            </a:pPr>
            <a:r>
              <a:rPr lang="en-US" dirty="0"/>
              <a:t>This projects data source originates from levels </a:t>
            </a:r>
            <a:r>
              <a:rPr lang="en-US" dirty="0" err="1"/>
              <a:t>fyi</a:t>
            </a:r>
            <a:endParaRPr lang="en-US" dirty="0"/>
          </a:p>
          <a:p>
            <a:pPr>
              <a:buClr>
                <a:schemeClr val="tx1"/>
              </a:buClr>
              <a:buFont typeface="Wingdings" panose="05000000000000000000" pitchFamily="2" charset="2"/>
              <a:buChar char="§"/>
            </a:pPr>
            <a:r>
              <a:rPr lang="en-US" dirty="0"/>
              <a:t> There are 62,642 observations and 29 variables</a:t>
            </a:r>
          </a:p>
          <a:p>
            <a:pPr>
              <a:buClr>
                <a:schemeClr val="tx1"/>
              </a:buClr>
              <a:buFont typeface="Wingdings" panose="05000000000000000000" pitchFamily="2" charset="2"/>
              <a:buChar char="§"/>
            </a:pPr>
            <a:r>
              <a:rPr lang="en-US" dirty="0"/>
              <a:t> The variables contains the total compensation, race, gender, education and many more</a:t>
            </a:r>
          </a:p>
        </p:txBody>
      </p:sp>
    </p:spTree>
    <p:extLst>
      <p:ext uri="{BB962C8B-B14F-4D97-AF65-F5344CB8AC3E}">
        <p14:creationId xmlns:p14="http://schemas.microsoft.com/office/powerpoint/2010/main" val="323820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7537-6453-43A1-AE08-7FC5E961C80E}"/>
              </a:ext>
            </a:extLst>
          </p:cNvPr>
          <p:cNvSpPr>
            <a:spLocks noGrp="1"/>
          </p:cNvSpPr>
          <p:nvPr>
            <p:ph type="title"/>
          </p:nvPr>
        </p:nvSpPr>
        <p:spPr/>
        <p:txBody>
          <a:bodyPr/>
          <a:lstStyle/>
          <a:p>
            <a:r>
              <a:rPr lang="en-US" dirty="0"/>
              <a:t>Correlation Matrix</a:t>
            </a:r>
          </a:p>
        </p:txBody>
      </p:sp>
      <p:pic>
        <p:nvPicPr>
          <p:cNvPr id="6" name="Content Placeholder 5">
            <a:extLst>
              <a:ext uri="{FF2B5EF4-FFF2-40B4-BE49-F238E27FC236}">
                <a16:creationId xmlns:a16="http://schemas.microsoft.com/office/drawing/2014/main" id="{78BE5D2F-CC46-4490-BEA7-84F04D616A48}"/>
              </a:ext>
            </a:extLst>
          </p:cNvPr>
          <p:cNvPicPr>
            <a:picLocks noGrp="1" noChangeAspect="1"/>
          </p:cNvPicPr>
          <p:nvPr>
            <p:ph idx="1"/>
          </p:nvPr>
        </p:nvPicPr>
        <p:blipFill rotWithShape="1">
          <a:blip r:embed="rId2"/>
          <a:srcRect l="17166" t="16116" r="19631" b="6337"/>
          <a:stretch/>
        </p:blipFill>
        <p:spPr>
          <a:xfrm>
            <a:off x="4648200" y="0"/>
            <a:ext cx="7543800" cy="6858000"/>
          </a:xfrm>
        </p:spPr>
      </p:pic>
      <p:sp>
        <p:nvSpPr>
          <p:cNvPr id="4" name="Text Placeholder 3">
            <a:extLst>
              <a:ext uri="{FF2B5EF4-FFF2-40B4-BE49-F238E27FC236}">
                <a16:creationId xmlns:a16="http://schemas.microsoft.com/office/drawing/2014/main" id="{9D57E58D-C0ED-4582-89C6-971FD2673BCD}"/>
              </a:ext>
            </a:extLst>
          </p:cNvPr>
          <p:cNvSpPr>
            <a:spLocks noGrp="1"/>
          </p:cNvSpPr>
          <p:nvPr>
            <p:ph type="body" sz="half" idx="2"/>
          </p:nvPr>
        </p:nvSpPr>
        <p:spPr/>
        <p:txBody>
          <a:bodyPr/>
          <a:lstStyle/>
          <a:p>
            <a:r>
              <a:rPr lang="en-US" dirty="0"/>
              <a:t>The highest correlation to total yearly compensation is the stock grant value, followed with base salary having the second highest correlation to the total yearly compensation.</a:t>
            </a:r>
          </a:p>
        </p:txBody>
      </p:sp>
    </p:spTree>
    <p:extLst>
      <p:ext uri="{BB962C8B-B14F-4D97-AF65-F5344CB8AC3E}">
        <p14:creationId xmlns:p14="http://schemas.microsoft.com/office/powerpoint/2010/main" val="406213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30BE-CE9B-4321-9E2E-D2B9930A37E6}"/>
              </a:ext>
            </a:extLst>
          </p:cNvPr>
          <p:cNvSpPr>
            <a:spLocks noGrp="1"/>
          </p:cNvSpPr>
          <p:nvPr>
            <p:ph type="title"/>
          </p:nvPr>
        </p:nvSpPr>
        <p:spPr/>
        <p:txBody>
          <a:bodyPr/>
          <a:lstStyle/>
          <a:p>
            <a:r>
              <a:rPr lang="en-US" dirty="0"/>
              <a:t>Total Yearly Compensation </a:t>
            </a:r>
          </a:p>
        </p:txBody>
      </p:sp>
      <p:pic>
        <p:nvPicPr>
          <p:cNvPr id="6" name="Content Placeholder 5" descr="Chart, histogram&#10;&#10;Description automatically generated">
            <a:extLst>
              <a:ext uri="{FF2B5EF4-FFF2-40B4-BE49-F238E27FC236}">
                <a16:creationId xmlns:a16="http://schemas.microsoft.com/office/drawing/2014/main" id="{951D4343-0B68-4C51-8A31-9DD925FE9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127" y="0"/>
            <a:ext cx="7536873" cy="6858000"/>
          </a:xfrm>
        </p:spPr>
      </p:pic>
    </p:spTree>
    <p:extLst>
      <p:ext uri="{BB962C8B-B14F-4D97-AF65-F5344CB8AC3E}">
        <p14:creationId xmlns:p14="http://schemas.microsoft.com/office/powerpoint/2010/main" val="281214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A8037D-BB64-4B9F-A67B-4616A9D77207}"/>
              </a:ext>
            </a:extLst>
          </p:cNvPr>
          <p:cNvSpPr>
            <a:spLocks noGrp="1"/>
          </p:cNvSpPr>
          <p:nvPr>
            <p:ph type="title"/>
          </p:nvPr>
        </p:nvSpPr>
        <p:spPr>
          <a:xfrm>
            <a:off x="1097280" y="286603"/>
            <a:ext cx="10058400" cy="1450757"/>
          </a:xfrm>
        </p:spPr>
        <p:txBody>
          <a:bodyPr/>
          <a:lstStyle/>
          <a:p>
            <a:r>
              <a:rPr lang="en-US" dirty="0"/>
              <a:t>Compensation Based On Years of Exp &amp; Years at Company</a:t>
            </a:r>
          </a:p>
        </p:txBody>
      </p:sp>
      <p:pic>
        <p:nvPicPr>
          <p:cNvPr id="8" name="Content Placeholder 7" descr="Chart, histogram&#10;&#10;Description automatically generated">
            <a:extLst>
              <a:ext uri="{FF2B5EF4-FFF2-40B4-BE49-F238E27FC236}">
                <a16:creationId xmlns:a16="http://schemas.microsoft.com/office/drawing/2014/main" id="{664FD410-CD69-4F28-A985-249B2EA317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8522" y="2057400"/>
            <a:ext cx="4397143" cy="3811693"/>
          </a:xfrm>
        </p:spPr>
      </p:pic>
      <p:pic>
        <p:nvPicPr>
          <p:cNvPr id="6" name="Content Placeholder 5" descr="Chart, scatter chart&#10;&#10;Description automatically generated">
            <a:extLst>
              <a:ext uri="{FF2B5EF4-FFF2-40B4-BE49-F238E27FC236}">
                <a16:creationId xmlns:a16="http://schemas.microsoft.com/office/drawing/2014/main" id="{5585C821-0F46-4F59-A2CC-73D8F628F5C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6122" y="2057401"/>
            <a:ext cx="4559379" cy="3811694"/>
          </a:xfrm>
          <a:noFill/>
        </p:spPr>
      </p:pic>
    </p:spTree>
    <p:extLst>
      <p:ext uri="{BB962C8B-B14F-4D97-AF65-F5344CB8AC3E}">
        <p14:creationId xmlns:p14="http://schemas.microsoft.com/office/powerpoint/2010/main" val="186008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75F5-72FC-4C2B-A84A-60BDEA251711}"/>
              </a:ext>
            </a:extLst>
          </p:cNvPr>
          <p:cNvSpPr>
            <a:spLocks noGrp="1"/>
          </p:cNvSpPr>
          <p:nvPr>
            <p:ph type="title"/>
          </p:nvPr>
        </p:nvSpPr>
        <p:spPr/>
        <p:txBody>
          <a:bodyPr/>
          <a:lstStyle/>
          <a:p>
            <a:r>
              <a:rPr lang="en-US" dirty="0"/>
              <a:t>Top Companies &amp; Location for Data Scientist  </a:t>
            </a:r>
          </a:p>
        </p:txBody>
      </p:sp>
      <p:pic>
        <p:nvPicPr>
          <p:cNvPr id="8" name="Content Placeholder 7" descr="Chart, bar chart&#10;&#10;Description automatically generated">
            <a:extLst>
              <a:ext uri="{FF2B5EF4-FFF2-40B4-BE49-F238E27FC236}">
                <a16:creationId xmlns:a16="http://schemas.microsoft.com/office/drawing/2014/main" id="{7F3EEE90-F3C0-417A-9E23-5F43C30AF9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6892" y="2057401"/>
            <a:ext cx="4560404" cy="3811588"/>
          </a:xfrm>
        </p:spPr>
      </p:pic>
      <p:pic>
        <p:nvPicPr>
          <p:cNvPr id="10" name="Content Placeholder 9" descr="Chart, bar chart&#10;&#10;Description automatically generated">
            <a:extLst>
              <a:ext uri="{FF2B5EF4-FFF2-40B4-BE49-F238E27FC236}">
                <a16:creationId xmlns:a16="http://schemas.microsoft.com/office/drawing/2014/main" id="{5A430FC5-8C01-4DC0-97FC-E6CDA054182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5823" y="2057401"/>
            <a:ext cx="4560404" cy="3811588"/>
          </a:xfrm>
        </p:spPr>
      </p:pic>
    </p:spTree>
    <p:extLst>
      <p:ext uri="{BB962C8B-B14F-4D97-AF65-F5344CB8AC3E}">
        <p14:creationId xmlns:p14="http://schemas.microsoft.com/office/powerpoint/2010/main" val="401201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BD06-2D40-4267-8D8E-DC1D124DE877}"/>
              </a:ext>
            </a:extLst>
          </p:cNvPr>
          <p:cNvSpPr>
            <a:spLocks noGrp="1"/>
          </p:cNvSpPr>
          <p:nvPr>
            <p:ph type="title"/>
          </p:nvPr>
        </p:nvSpPr>
        <p:spPr/>
        <p:txBody>
          <a:bodyPr/>
          <a:lstStyle/>
          <a:p>
            <a:r>
              <a:rPr lang="en-US" dirty="0"/>
              <a:t>Top Companies &amp; location for Software Engineers</a:t>
            </a:r>
          </a:p>
        </p:txBody>
      </p:sp>
      <p:pic>
        <p:nvPicPr>
          <p:cNvPr id="8" name="Content Placeholder 7" descr="Chart&#10;&#10;Description automatically generated">
            <a:extLst>
              <a:ext uri="{FF2B5EF4-FFF2-40B4-BE49-F238E27FC236}">
                <a16:creationId xmlns:a16="http://schemas.microsoft.com/office/drawing/2014/main" id="{B67F6672-AFB2-4297-917B-70988432FE5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6892" y="2067791"/>
            <a:ext cx="4560404" cy="3801197"/>
          </a:xfrm>
        </p:spPr>
      </p:pic>
      <p:pic>
        <p:nvPicPr>
          <p:cNvPr id="10" name="Content Placeholder 9" descr="Chart, bar chart&#10;&#10;Description automatically generated">
            <a:extLst>
              <a:ext uri="{FF2B5EF4-FFF2-40B4-BE49-F238E27FC236}">
                <a16:creationId xmlns:a16="http://schemas.microsoft.com/office/drawing/2014/main" id="{3159AB37-A2AA-4FBE-87F0-8B8C349F7F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5823" y="2067791"/>
            <a:ext cx="4560404" cy="3801197"/>
          </a:xfrm>
        </p:spPr>
      </p:pic>
    </p:spTree>
    <p:extLst>
      <p:ext uri="{BB962C8B-B14F-4D97-AF65-F5344CB8AC3E}">
        <p14:creationId xmlns:p14="http://schemas.microsoft.com/office/powerpoint/2010/main" val="65881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9D65-3443-493B-AF74-4CBC61267213}"/>
              </a:ext>
            </a:extLst>
          </p:cNvPr>
          <p:cNvSpPr>
            <a:spLocks noGrp="1"/>
          </p:cNvSpPr>
          <p:nvPr>
            <p:ph type="title"/>
          </p:nvPr>
        </p:nvSpPr>
        <p:spPr/>
        <p:txBody>
          <a:bodyPr/>
          <a:lstStyle/>
          <a:p>
            <a:r>
              <a:rPr lang="en-US" dirty="0"/>
              <a:t>Companies Affects on Total Yearly Compensation </a:t>
            </a:r>
          </a:p>
        </p:txBody>
      </p:sp>
      <p:pic>
        <p:nvPicPr>
          <p:cNvPr id="6" name="Content Placeholder 5">
            <a:extLst>
              <a:ext uri="{FF2B5EF4-FFF2-40B4-BE49-F238E27FC236}">
                <a16:creationId xmlns:a16="http://schemas.microsoft.com/office/drawing/2014/main" id="{F99403DF-9A41-400F-BE43-646C9976EEBE}"/>
              </a:ext>
            </a:extLst>
          </p:cNvPr>
          <p:cNvPicPr>
            <a:picLocks noGrp="1" noChangeAspect="1"/>
          </p:cNvPicPr>
          <p:nvPr>
            <p:ph idx="1"/>
          </p:nvPr>
        </p:nvPicPr>
        <p:blipFill>
          <a:blip r:embed="rId2"/>
          <a:stretch>
            <a:fillRect/>
          </a:stretch>
        </p:blipFill>
        <p:spPr>
          <a:xfrm>
            <a:off x="5143500" y="0"/>
            <a:ext cx="7048499" cy="6858000"/>
          </a:xfrm>
        </p:spPr>
      </p:pic>
    </p:spTree>
    <p:extLst>
      <p:ext uri="{BB962C8B-B14F-4D97-AF65-F5344CB8AC3E}">
        <p14:creationId xmlns:p14="http://schemas.microsoft.com/office/powerpoint/2010/main" val="1522409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{48E29A3F-3E80-4A9B-A4CD-FAF1BE31CC7E}tf56160789_win32</Template>
  <TotalTime>2866</TotalTime>
  <Words>201</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Wingdings</vt:lpstr>
      <vt:lpstr>1_RetrospectVTI</vt:lpstr>
      <vt:lpstr>STEM Salaries</vt:lpstr>
      <vt:lpstr>“Any sufficiently advanced technology is indistinguishable from magic”</vt:lpstr>
      <vt:lpstr>Overview</vt:lpstr>
      <vt:lpstr>Correlation Matrix</vt:lpstr>
      <vt:lpstr>Total Yearly Compensation </vt:lpstr>
      <vt:lpstr>Compensation Based On Years of Exp &amp; Years at Company</vt:lpstr>
      <vt:lpstr>Top Companies &amp; Location for Data Scientist  </vt:lpstr>
      <vt:lpstr>Top Companies &amp; location for Software Engineers</vt:lpstr>
      <vt:lpstr>Companies Affects on Total Yearly Compensation </vt:lpstr>
      <vt:lpstr>Total Yearly Compensation Based on Race, Gender and Education </vt:lpstr>
      <vt:lpstr>More Visualizations!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STEM Salaries</dc:title>
  <dc:creator>Miles Marimbire</dc:creator>
  <cp:lastModifiedBy>Miles Marimbire</cp:lastModifiedBy>
  <cp:revision>2</cp:revision>
  <dcterms:created xsi:type="dcterms:W3CDTF">2022-01-08T16:57:28Z</dcterms:created>
  <dcterms:modified xsi:type="dcterms:W3CDTF">2022-01-10T16:45:05Z</dcterms:modified>
</cp:coreProperties>
</file>