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6" r:id="rId9"/>
    <p:sldId id="261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588A-4026-4908-8CA8-4C96B477014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24BB-FE1A-4850-B405-2147A028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Improvement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Maloney</a:t>
            </a:r>
          </a:p>
          <a:p>
            <a:r>
              <a:rPr lang="en-US" dirty="0" smtClean="0"/>
              <a:t>MBC638:38406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Hypothesis test</a:t>
            </a:r>
          </a:p>
          <a:p>
            <a:r>
              <a:rPr lang="en-US" sz="2000" dirty="0" smtClean="0"/>
              <a:t>My sample data is continuous, and I am comparing an initial data set to a secondary data set (two sample)</a:t>
            </a:r>
          </a:p>
          <a:p>
            <a:r>
              <a:rPr lang="en-US" sz="2000" dirty="0" smtClean="0"/>
              <a:t>Based on my H0 and Ha statements, I will be using an upper/right-tail test</a:t>
            </a:r>
          </a:p>
          <a:p>
            <a:pPr lvl="1"/>
            <a:r>
              <a:rPr lang="en-US" sz="1300" dirty="0"/>
              <a:t>Ho: 9.1 (u1) &lt;= Mean daily car usage (u2)  </a:t>
            </a:r>
            <a:endParaRPr lang="en-US" sz="1300" dirty="0" smtClean="0"/>
          </a:p>
          <a:p>
            <a:pPr lvl="1"/>
            <a:r>
              <a:rPr lang="en-US" sz="1300" dirty="0" smtClean="0"/>
              <a:t>Ha</a:t>
            </a:r>
            <a:r>
              <a:rPr lang="en-US" sz="1300" dirty="0"/>
              <a:t>: 9.1 (u1)</a:t>
            </a:r>
            <a:r>
              <a:rPr lang="en-US" sz="1300" i="1" dirty="0"/>
              <a:t> </a:t>
            </a:r>
            <a:r>
              <a:rPr lang="en-US" sz="1300" dirty="0"/>
              <a:t>&gt; Mean daily car usage (u2) </a:t>
            </a:r>
            <a:endParaRPr lang="en-US" sz="1600" b="1" dirty="0"/>
          </a:p>
          <a:p>
            <a:endParaRPr lang="en-US" sz="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x-bar1: 9.1</a:t>
            </a:r>
          </a:p>
          <a:p>
            <a:r>
              <a:rPr lang="en-US" sz="2000" dirty="0" smtClean="0"/>
              <a:t>x-bar2: 1.2</a:t>
            </a:r>
          </a:p>
          <a:p>
            <a:r>
              <a:rPr lang="en-US" sz="2000" dirty="0" smtClean="0"/>
              <a:t>s1: 11.4</a:t>
            </a:r>
          </a:p>
          <a:p>
            <a:r>
              <a:rPr lang="en-US" sz="2000" dirty="0" smtClean="0"/>
              <a:t>s2: 3.2</a:t>
            </a:r>
          </a:p>
          <a:p>
            <a:r>
              <a:rPr lang="en-US" sz="2000" dirty="0" smtClean="0"/>
              <a:t>n1: 30</a:t>
            </a:r>
          </a:p>
          <a:p>
            <a:r>
              <a:rPr lang="en-US" sz="2000" dirty="0" smtClean="0"/>
              <a:t>n2: 30</a:t>
            </a:r>
          </a:p>
          <a:p>
            <a:r>
              <a:rPr lang="en-US" sz="2000" dirty="0" smtClean="0"/>
              <a:t>alpha (from slide 4): .05</a:t>
            </a:r>
          </a:p>
          <a:p>
            <a:r>
              <a:rPr lang="en-US" sz="2000" dirty="0" smtClean="0"/>
              <a:t>results:</a:t>
            </a:r>
            <a:endParaRPr lang="en-US" sz="2000" dirty="0"/>
          </a:p>
          <a:p>
            <a:pPr lvl="1"/>
            <a:r>
              <a:rPr lang="en-US" sz="1600" dirty="0" smtClean="0"/>
              <a:t>z:	3.65</a:t>
            </a:r>
          </a:p>
          <a:p>
            <a:pPr lvl="1"/>
            <a:r>
              <a:rPr lang="en-US" sz="1600" dirty="0" smtClean="0"/>
              <a:t>corresponding probability: .99987</a:t>
            </a:r>
          </a:p>
          <a:p>
            <a:pPr lvl="1"/>
            <a:r>
              <a:rPr lang="en-US" sz="1600" dirty="0" smtClean="0"/>
              <a:t>p: 0</a:t>
            </a:r>
          </a:p>
          <a:p>
            <a:r>
              <a:rPr lang="en-US" sz="2000" b="1" dirty="0" smtClean="0"/>
              <a:t>We must reject the null hypothesis! The observed difference between the results of the two samples cannot be explained by chance alone. The changes made to the process have resulted in a statistically significant change!</a:t>
            </a:r>
            <a:endParaRPr lang="en-US" sz="16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63" y="3499690"/>
            <a:ext cx="3275949" cy="31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725104"/>
            <a:ext cx="5181600" cy="4351338"/>
          </a:xfrm>
        </p:spPr>
        <p:txBody>
          <a:bodyPr/>
          <a:lstStyle/>
          <a:p>
            <a:r>
              <a:rPr lang="en-US" dirty="0" smtClean="0"/>
              <a:t>What did I learn about my process?</a:t>
            </a:r>
          </a:p>
          <a:p>
            <a:pPr lvl="1"/>
            <a:r>
              <a:rPr lang="en-US" dirty="0" smtClean="0"/>
              <a:t>Changing small habits can lead to a more </a:t>
            </a:r>
            <a:r>
              <a:rPr lang="en-US" dirty="0" smtClean="0"/>
              <a:t>active lifestyle and a </a:t>
            </a:r>
            <a:r>
              <a:rPr lang="en-US" dirty="0" smtClean="0"/>
              <a:t>less costly transportation plan</a:t>
            </a:r>
          </a:p>
          <a:p>
            <a:pPr lvl="1"/>
            <a:r>
              <a:rPr lang="en-US" dirty="0" smtClean="0"/>
              <a:t>I can meet nearly all of my needs in my neighborhood</a:t>
            </a:r>
          </a:p>
          <a:p>
            <a:pPr lvl="1"/>
            <a:r>
              <a:rPr lang="en-US" dirty="0" smtClean="0"/>
              <a:t>I definitely learned that I don’t get out much!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60960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>
                <a:solidFill>
                  <a:prstClr val="black"/>
                </a:solidFill>
              </a:rPr>
              <a:t>SQL calculation: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I will use any day in which I drive 5 miles or more as a defect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In my </a:t>
            </a:r>
            <a:r>
              <a:rPr lang="en-US" sz="1400" dirty="0" smtClean="0">
                <a:solidFill>
                  <a:prstClr val="black"/>
                </a:solidFill>
              </a:rPr>
              <a:t>secondary </a:t>
            </a:r>
            <a:r>
              <a:rPr lang="en-US" sz="1400" dirty="0">
                <a:solidFill>
                  <a:prstClr val="black"/>
                </a:solidFill>
              </a:rPr>
              <a:t>sample, there were </a:t>
            </a:r>
            <a:r>
              <a:rPr lang="en-US" sz="1400" dirty="0" smtClean="0">
                <a:solidFill>
                  <a:prstClr val="black"/>
                </a:solidFill>
              </a:rPr>
              <a:t>4 </a:t>
            </a:r>
            <a:r>
              <a:rPr lang="en-US" sz="1400" dirty="0">
                <a:solidFill>
                  <a:prstClr val="black"/>
                </a:solidFill>
              </a:rPr>
              <a:t>days (out of 30) where this condition was met </a:t>
            </a:r>
            <a:r>
              <a:rPr lang="en-US" sz="1400" dirty="0" smtClean="0">
                <a:solidFill>
                  <a:prstClr val="black"/>
                </a:solidFill>
              </a:rPr>
              <a:t>(13.33%)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DPMO = </a:t>
            </a:r>
            <a:r>
              <a:rPr lang="en-US" sz="1400" dirty="0" smtClean="0">
                <a:solidFill>
                  <a:prstClr val="black"/>
                </a:solidFill>
              </a:rPr>
              <a:t>133,333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SQL = </a:t>
            </a:r>
            <a:r>
              <a:rPr lang="en-US" sz="1400" dirty="0" smtClean="0">
                <a:solidFill>
                  <a:prstClr val="black"/>
                </a:solidFill>
              </a:rPr>
              <a:t>~ 2.6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18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will you use this information to hold the gains of improvement?</a:t>
            </a:r>
          </a:p>
          <a:p>
            <a:pPr lvl="1"/>
            <a:r>
              <a:rPr lang="en-US" dirty="0" smtClean="0"/>
              <a:t>This project has raised my awareness of my own transportation habits. My bike is all tuned up and I have enjoyed shopping more frequently at our community co-operative market. While my car avoidance </a:t>
            </a:r>
            <a:r>
              <a:rPr lang="en-US" dirty="0" smtClean="0"/>
              <a:t>might </a:t>
            </a:r>
            <a:r>
              <a:rPr lang="en-US" dirty="0" smtClean="0"/>
              <a:t>not remain so extreme, I think I have made some lasting changes to my habits!</a:t>
            </a:r>
          </a:p>
        </p:txBody>
      </p:sp>
    </p:spTree>
    <p:extLst>
      <p:ext uri="{BB962C8B-B14F-4D97-AF65-F5344CB8AC3E}">
        <p14:creationId xmlns:p14="http://schemas.microsoft.com/office/powerpoint/2010/main" val="27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2"/>
            <a:ext cx="10515600" cy="9824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Process Improvement Project – Reducing Car Usage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45747"/>
              </p:ext>
            </p:extLst>
          </p:nvPr>
        </p:nvGraphicFramePr>
        <p:xfrm>
          <a:off x="375987" y="743018"/>
          <a:ext cx="1152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50">
                  <a:extLst>
                    <a:ext uri="{9D8B030D-6E8A-4147-A177-3AD203B41FA5}">
                      <a16:colId xmlns:a16="http://schemas.microsoft.com/office/drawing/2014/main" val="3881663728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4254823534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2139104914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537554632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419408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Define: 4/6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Measure: 4/6 – 5/5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Analyze: 5/6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Improve:</a:t>
                      </a:r>
                      <a:r>
                        <a:rPr lang="en-US" baseline="0" dirty="0" smtClean="0"/>
                        <a:t>  5/6 – 6/4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Control: 6/4</a:t>
                      </a:r>
                      <a:r>
                        <a:rPr lang="en-US" baseline="0" dirty="0" smtClean="0"/>
                        <a:t> –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920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14168"/>
              </p:ext>
            </p:extLst>
          </p:nvPr>
        </p:nvGraphicFramePr>
        <p:xfrm>
          <a:off x="375987" y="1257300"/>
          <a:ext cx="11526250" cy="560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50">
                  <a:extLst>
                    <a:ext uri="{9D8B030D-6E8A-4147-A177-3AD203B41FA5}">
                      <a16:colId xmlns:a16="http://schemas.microsoft.com/office/drawing/2014/main" val="1408684307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1069668267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1540905126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1695663247"/>
                    </a:ext>
                  </a:extLst>
                </a:gridCol>
                <a:gridCol w="2305250">
                  <a:extLst>
                    <a:ext uri="{9D8B030D-6E8A-4147-A177-3AD203B41FA5}">
                      <a16:colId xmlns:a16="http://schemas.microsoft.com/office/drawing/2014/main" val="3881995725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statement: I rely too heavily on my car for transportation</a:t>
                      </a:r>
                      <a:r>
                        <a:rPr lang="en-US" sz="12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despite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living in a neighborhood not far from my office, grocery stores, restaurants, parks, a brewery, and my barbershop. I am able-bodied, have a bicycle, and there are sidewalks through most of the area.</a:t>
                      </a:r>
                    </a:p>
                    <a:p>
                      <a:endParaRPr lang="en-US" sz="12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US" sz="12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impact: Using the federal mileage rate, the cost to operate my vehicle over the course of the Measure phase was </a:t>
                      </a:r>
                      <a:r>
                        <a:rPr lang="en-US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$158.28. Extrapolated across an entire year, this cost is $1,925.76.</a:t>
                      </a:r>
                      <a:endParaRPr lang="en-US" sz="12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Trips were taken</a:t>
                      </a:r>
                      <a:r>
                        <a:rPr lang="en-US" sz="1100" b="0" baseline="0" dirty="0" smtClean="0"/>
                        <a:t> either by foot or by car.</a:t>
                      </a:r>
                    </a:p>
                    <a:p>
                      <a:endParaRPr lang="en-US" sz="1100" b="0" baseline="0" dirty="0" smtClean="0"/>
                    </a:p>
                    <a:p>
                      <a:r>
                        <a:rPr lang="en-US" sz="1100" b="0" baseline="0" dirty="0" smtClean="0"/>
                        <a:t>Trips by car:</a:t>
                      </a:r>
                    </a:p>
                    <a:p>
                      <a:endParaRPr lang="en-US" sz="1100" b="0" i="1" baseline="0" dirty="0" smtClean="0"/>
                    </a:p>
                    <a:p>
                      <a:r>
                        <a:rPr lang="en-US" sz="1100" b="0" i="0" dirty="0" smtClean="0"/>
                        <a:t>Sample size: 30 days</a:t>
                      </a:r>
                    </a:p>
                    <a:p>
                      <a:r>
                        <a:rPr lang="en-US" sz="1100" b="0" i="0" dirty="0" smtClean="0"/>
                        <a:t>Sample mean: 9.1</a:t>
                      </a:r>
                      <a:r>
                        <a:rPr lang="en-US" sz="1100" b="0" i="0" baseline="0" dirty="0" smtClean="0"/>
                        <a:t> miles/day</a:t>
                      </a:r>
                    </a:p>
                    <a:p>
                      <a:r>
                        <a:rPr lang="en-US" sz="1100" b="0" i="0" baseline="0" dirty="0" smtClean="0"/>
                        <a:t>Range: 48.6 miles</a:t>
                      </a:r>
                      <a:endParaRPr lang="en-US" sz="1100" b="0" i="0" dirty="0" smtClean="0"/>
                    </a:p>
                    <a:p>
                      <a:r>
                        <a:rPr lang="en-US" sz="1100" b="0" i="0" dirty="0" smtClean="0"/>
                        <a:t>Standard</a:t>
                      </a:r>
                      <a:r>
                        <a:rPr lang="en-US" sz="1100" b="0" i="0" baseline="0" dirty="0" smtClean="0"/>
                        <a:t> deviation: 11.4 miles</a:t>
                      </a:r>
                    </a:p>
                    <a:p>
                      <a:endParaRPr lang="en-US" sz="1100" b="0" i="0" baseline="0" dirty="0" smtClean="0"/>
                    </a:p>
                    <a:p>
                      <a:r>
                        <a:rPr lang="en-US" sz="1100" b="0" i="0" baseline="0" dirty="0" smtClean="0"/>
                        <a:t>Trips by foot:</a:t>
                      </a:r>
                    </a:p>
                    <a:p>
                      <a:endParaRPr lang="en-US" sz="1100" b="0" i="0" baseline="0" dirty="0" smtClean="0"/>
                    </a:p>
                    <a:p>
                      <a:r>
                        <a:rPr lang="en-US" sz="1100" b="0" i="0" baseline="0" dirty="0" smtClean="0"/>
                        <a:t>Sample size: 30 days</a:t>
                      </a:r>
                    </a:p>
                    <a:p>
                      <a:r>
                        <a:rPr lang="en-US" sz="1100" b="0" i="0" baseline="0" dirty="0" smtClean="0"/>
                        <a:t>Sample mean: 3.7</a:t>
                      </a:r>
                    </a:p>
                    <a:p>
                      <a:r>
                        <a:rPr lang="en-US" sz="1100" b="0" i="0" baseline="0" dirty="0" smtClean="0"/>
                        <a:t>Range: 7.2</a:t>
                      </a:r>
                    </a:p>
                    <a:p>
                      <a:r>
                        <a:rPr lang="en-US" sz="1100" b="0" i="0" baseline="0" dirty="0" smtClean="0"/>
                        <a:t>Standard deviation: 2.5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-------------------------------------------------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Given this data, here is the hypothesis test: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Ho: 9.1 (u1) &lt;= Mean daily car usage (u2)  Ha: 9.1 (u1)</a:t>
                      </a:r>
                      <a:r>
                        <a:rPr kumimoji="0" 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Mean daily car usage (u2)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z="1000" b="0" u="sng" dirty="0" smtClean="0"/>
                    </a:p>
                    <a:p>
                      <a:r>
                        <a:rPr lang="en-US" sz="1000" b="0" u="sng" dirty="0" smtClean="0"/>
                        <a:t>Chi-square</a:t>
                      </a:r>
                      <a:r>
                        <a:rPr lang="en-US" sz="1000" b="0" u="none" dirty="0" smtClean="0"/>
                        <a:t>:</a:t>
                      </a:r>
                      <a:r>
                        <a:rPr lang="en-US" sz="1000" b="0" u="none" baseline="0" dirty="0" smtClean="0"/>
                        <a:t> </a:t>
                      </a:r>
                      <a:r>
                        <a:rPr lang="en-US" sz="1000" b="0" baseline="0" dirty="0" smtClean="0"/>
                        <a:t>1.015</a:t>
                      </a:r>
                    </a:p>
                    <a:p>
                      <a:r>
                        <a:rPr lang="en-US" sz="1000" b="0" u="sng" baseline="0" dirty="0" smtClean="0"/>
                        <a:t>DF</a:t>
                      </a:r>
                      <a:r>
                        <a:rPr lang="en-US" sz="1000" b="0" u="none" baseline="0" dirty="0" smtClean="0"/>
                        <a:t>: 2</a:t>
                      </a:r>
                    </a:p>
                    <a:p>
                      <a:r>
                        <a:rPr lang="en-US" sz="1000" b="0" u="sng" baseline="0" dirty="0" smtClean="0"/>
                        <a:t>P-value</a:t>
                      </a:r>
                      <a:r>
                        <a:rPr lang="en-US" sz="1000" b="0" u="none" baseline="0" dirty="0" smtClean="0"/>
                        <a:t>: </a:t>
                      </a:r>
                      <a:r>
                        <a:rPr lang="en-US" sz="1000" b="0" baseline="0" dirty="0" smtClean="0"/>
                        <a:t>.602</a:t>
                      </a:r>
                    </a:p>
                    <a:p>
                      <a:r>
                        <a:rPr lang="en-US" sz="1000" b="0" u="sng" baseline="0" dirty="0" smtClean="0"/>
                        <a:t>Conclusion</a:t>
                      </a:r>
                      <a:r>
                        <a:rPr lang="en-US" sz="1000" b="0" u="none" baseline="0" dirty="0" smtClean="0"/>
                        <a:t>: </a:t>
                      </a:r>
                    </a:p>
                    <a:p>
                      <a:r>
                        <a:rPr lang="en-US" sz="1000" b="0" baseline="0" dirty="0" smtClean="0"/>
                        <a:t>There </a:t>
                      </a:r>
                      <a:r>
                        <a:rPr lang="en-US" sz="1000" b="0" baseline="0" dirty="0" smtClean="0"/>
                        <a:t>is not a demonstrable relationship between weather and mode of transportation.</a:t>
                      </a:r>
                    </a:p>
                    <a:p>
                      <a:endParaRPr lang="en-US" sz="1000" b="0" baseline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 smtClean="0"/>
                    </a:p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endParaRPr lang="en-US" sz="1050" b="0" dirty="0" smtClean="0"/>
                    </a:p>
                    <a:p>
                      <a:r>
                        <a:rPr lang="en-US" sz="1050" b="0" dirty="0" smtClean="0"/>
                        <a:t>While</a:t>
                      </a:r>
                      <a:r>
                        <a:rPr lang="en-US" sz="1050" b="0" baseline="0" dirty="0" smtClean="0"/>
                        <a:t> I initially assumed that weather had a large impact on the decision to walk, it is clear that distance and purpose of trip are more important variables. This led me to ask: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 smtClean="0"/>
                        <a:t>How can I limit distance traveled?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 smtClean="0"/>
                        <a:t>How can I increase my maximum non-car distance?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 smtClean="0"/>
                        <a:t>How can I increase towing capacity without relying on the car?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b="0" baseline="0" dirty="0" smtClean="0"/>
                        <a:t>Before taking measurements during the improve phase, I tuned up my bicycle and a child carrier trailer. I have used this setup in the past for running errands but have gotten away from it.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Trips by car:</a:t>
                      </a:r>
                    </a:p>
                    <a:p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Sample size: 30 days</a:t>
                      </a:r>
                    </a:p>
                    <a:p>
                      <a:r>
                        <a:rPr lang="en-US" sz="1100" b="0" dirty="0" smtClean="0"/>
                        <a:t>Sample mean: 1.2 miles/day</a:t>
                      </a:r>
                    </a:p>
                    <a:p>
                      <a:r>
                        <a:rPr lang="en-US" sz="1100" b="0" dirty="0" smtClean="0"/>
                        <a:t>Range: 11.8 miles/day</a:t>
                      </a:r>
                    </a:p>
                    <a:p>
                      <a:r>
                        <a:rPr lang="en-US" sz="1100" b="0" dirty="0" smtClean="0"/>
                        <a:t>Standard deviation: 3.2 miles/day</a:t>
                      </a:r>
                    </a:p>
                    <a:p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All other trips:</a:t>
                      </a:r>
                    </a:p>
                    <a:p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Sample size: 30 days</a:t>
                      </a:r>
                    </a:p>
                    <a:p>
                      <a:r>
                        <a:rPr lang="en-US" sz="1100" b="0" dirty="0" smtClean="0"/>
                        <a:t>Sample mean: 6.2 miles/day</a:t>
                      </a:r>
                    </a:p>
                    <a:p>
                      <a:r>
                        <a:rPr lang="en-US" sz="1100" b="0" dirty="0" smtClean="0"/>
                        <a:t>Range: 8.2 miles/day</a:t>
                      </a:r>
                    </a:p>
                    <a:p>
                      <a:r>
                        <a:rPr lang="en-US" sz="1100" b="0" dirty="0" smtClean="0"/>
                        <a:t>Standard deviation: 2 miles/day</a:t>
                      </a:r>
                    </a:p>
                    <a:p>
                      <a:r>
                        <a:rPr lang="en-US" sz="1200" b="0" dirty="0" smtClean="0"/>
                        <a:t>--------------------------------------------</a:t>
                      </a:r>
                    </a:p>
                    <a:p>
                      <a:r>
                        <a:rPr lang="en-US" sz="1050" b="0" dirty="0" smtClean="0"/>
                        <a:t>Results</a:t>
                      </a:r>
                      <a:r>
                        <a:rPr lang="en-US" sz="1050" b="0" baseline="0" dirty="0" smtClean="0"/>
                        <a:t> of hypothesis test:</a:t>
                      </a:r>
                      <a:br>
                        <a:rPr lang="en-US" sz="1050" b="0" baseline="0" dirty="0" smtClean="0"/>
                      </a:br>
                      <a:r>
                        <a:rPr lang="en-US" sz="1050" b="0" baseline="0" dirty="0" smtClean="0"/>
                        <a:t>z: 3.65</a:t>
                      </a:r>
                    </a:p>
                    <a:p>
                      <a:r>
                        <a:rPr lang="en-US" sz="1050" b="0" baseline="0" dirty="0" smtClean="0"/>
                        <a:t>corresponding probability: .99987</a:t>
                      </a:r>
                    </a:p>
                    <a:p>
                      <a:r>
                        <a:rPr lang="en-US" sz="1050" b="0" baseline="0" dirty="0" smtClean="0"/>
                        <a:t>p: 0</a:t>
                      </a:r>
                    </a:p>
                    <a:p>
                      <a:endParaRPr lang="en-US" sz="1050" b="0" baseline="0" dirty="0" smtClean="0"/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666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987" y="6407543"/>
            <a:ext cx="240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Team: Matt, Kate, and Alma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07478"/>
              </p:ext>
            </p:extLst>
          </p:nvPr>
        </p:nvGraphicFramePr>
        <p:xfrm>
          <a:off x="5026050" y="1368403"/>
          <a:ext cx="2226125" cy="81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25">
                  <a:extLst>
                    <a:ext uri="{9D8B030D-6E8A-4147-A177-3AD203B41FA5}">
                      <a16:colId xmlns:a16="http://schemas.microsoft.com/office/drawing/2014/main" val="3059555573"/>
                    </a:ext>
                  </a:extLst>
                </a:gridCol>
                <a:gridCol w="445225">
                  <a:extLst>
                    <a:ext uri="{9D8B030D-6E8A-4147-A177-3AD203B41FA5}">
                      <a16:colId xmlns:a16="http://schemas.microsoft.com/office/drawing/2014/main" val="46618504"/>
                    </a:ext>
                  </a:extLst>
                </a:gridCol>
                <a:gridCol w="445225">
                  <a:extLst>
                    <a:ext uri="{9D8B030D-6E8A-4147-A177-3AD203B41FA5}">
                      <a16:colId xmlns:a16="http://schemas.microsoft.com/office/drawing/2014/main" val="686366495"/>
                    </a:ext>
                  </a:extLst>
                </a:gridCol>
                <a:gridCol w="445225">
                  <a:extLst>
                    <a:ext uri="{9D8B030D-6E8A-4147-A177-3AD203B41FA5}">
                      <a16:colId xmlns:a16="http://schemas.microsoft.com/office/drawing/2014/main" val="3469235139"/>
                    </a:ext>
                  </a:extLst>
                </a:gridCol>
                <a:gridCol w="445225">
                  <a:extLst>
                    <a:ext uri="{9D8B030D-6E8A-4147-A177-3AD203B41FA5}">
                      <a16:colId xmlns:a16="http://schemas.microsoft.com/office/drawing/2014/main" val="421162078"/>
                    </a:ext>
                  </a:extLst>
                </a:gridCol>
              </a:tblGrid>
              <a:tr h="17990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cloudy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rainy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sunny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1049"/>
                  </a:ext>
                </a:extLst>
              </a:tr>
              <a:tr h="1799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car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99850"/>
                  </a:ext>
                </a:extLst>
              </a:tr>
              <a:tr h="1799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walk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50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69851"/>
                  </a:ext>
                </a:extLst>
              </a:tr>
              <a:tr h="222612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107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1175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02" y="1282143"/>
            <a:ext cx="2226125" cy="1802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39" y="3381549"/>
            <a:ext cx="2233336" cy="1424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39" y="4884167"/>
            <a:ext cx="2233336" cy="1424982"/>
          </a:xfrm>
          <a:prstGeom prst="rect">
            <a:avLst/>
          </a:prstGeom>
        </p:spPr>
      </p:pic>
      <p:sp>
        <p:nvSpPr>
          <p:cNvPr id="11" name="Lightning Bolt 10"/>
          <p:cNvSpPr/>
          <p:nvPr/>
        </p:nvSpPr>
        <p:spPr>
          <a:xfrm rot="2850497">
            <a:off x="7482414" y="3715478"/>
            <a:ext cx="405441" cy="32780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 rot="2340040">
            <a:off x="8118959" y="3712815"/>
            <a:ext cx="405441" cy="32780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655490">
            <a:off x="8727822" y="3669944"/>
            <a:ext cx="405441" cy="32780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7427343" y="3109760"/>
            <a:ext cx="1984076" cy="78075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73660" y="3093235"/>
            <a:ext cx="353683" cy="31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0629" y="3283073"/>
            <a:ext cx="1475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Weather and walking </a:t>
            </a:r>
            <a:r>
              <a:rPr lang="en-US" sz="1100" b="1" u="sng" dirty="0" smtClean="0"/>
              <a:t>not</a:t>
            </a:r>
            <a:r>
              <a:rPr lang="en-US" sz="1100" dirty="0" smtClean="0"/>
              <a:t> related!</a:t>
            </a:r>
            <a:endParaRPr lang="en-US" sz="1100" dirty="0"/>
          </a:p>
        </p:txBody>
      </p:sp>
      <p:sp>
        <p:nvSpPr>
          <p:cNvPr id="18" name="Explosion 2 17"/>
          <p:cNvSpPr/>
          <p:nvPr/>
        </p:nvSpPr>
        <p:spPr>
          <a:xfrm>
            <a:off x="2708694" y="4994694"/>
            <a:ext cx="2165231" cy="1453164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72000" y="4602016"/>
            <a:ext cx="543464" cy="7894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96885" y="5483196"/>
            <a:ext cx="117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Cluster of low mileage car trips and cluster of high mileage car trips. Do they have the same cause?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9638897" y="4011289"/>
            <a:ext cx="2165231" cy="2134932"/>
            <a:chOff x="9638897" y="4502989"/>
            <a:chExt cx="2165231" cy="2134932"/>
          </a:xfrm>
        </p:grpSpPr>
        <p:sp>
          <p:nvSpPr>
            <p:cNvPr id="25" name="Explosion 2 24"/>
            <p:cNvSpPr/>
            <p:nvPr/>
          </p:nvSpPr>
          <p:spPr>
            <a:xfrm rot="1488832">
              <a:off x="9638897" y="4502989"/>
              <a:ext cx="2165231" cy="2134932"/>
            </a:xfrm>
            <a:prstGeom prst="irregularSeal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37632" y="5244860"/>
              <a:ext cx="1373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 must reject the null hypothesis!</a:t>
              </a:r>
            </a:p>
          </p:txBody>
        </p:sp>
      </p:grpSp>
      <p:sp>
        <p:nvSpPr>
          <p:cNvPr id="28" name="Explosion 2 27"/>
          <p:cNvSpPr/>
          <p:nvPr/>
        </p:nvSpPr>
        <p:spPr>
          <a:xfrm>
            <a:off x="471006" y="4498815"/>
            <a:ext cx="2165231" cy="1453164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40279" y="5141343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SQL: 1.5 </a:t>
            </a:r>
            <a:endParaRPr lang="en-US" dirty="0"/>
          </a:p>
        </p:txBody>
      </p:sp>
      <p:sp>
        <p:nvSpPr>
          <p:cNvPr id="24" name="Explosion 2 23"/>
          <p:cNvSpPr/>
          <p:nvPr/>
        </p:nvSpPr>
        <p:spPr>
          <a:xfrm rot="279281">
            <a:off x="9738726" y="5855261"/>
            <a:ext cx="1372096" cy="907775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00770" y="6218061"/>
            <a:ext cx="720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SQL: 2.6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My problem is relying too heavily on my car for transportation. I live in a neighborhood not far from my office, grocery stores, restaurants, parks, a brewery, and my barbershop. I am able-bodied, have a bicycle, and there are sidewalks through most of the area.</a:t>
            </a:r>
          </a:p>
          <a:p>
            <a:r>
              <a:rPr lang="en-US" sz="1200" dirty="0"/>
              <a:t>While transit by car is not extremely expensive (especially in my Prius), the costs are not zero, which leaves room for improvement. Additionally, time spent in a car is less useful than time spent walking or bicycling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Business impact: Using the federal mileage rate, the cost to operate my vehicle over the course of the Measure phase was $158.28. Extrapolated across an entire year, this cost is $1,925.76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Because this cost is not too high and the stakes are very low, I will consider my improvements effective if I can decrease average daily car mileage, regardless of the magnitude.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Map:</a:t>
            </a:r>
          </a:p>
          <a:p>
            <a:pPr lvl="1"/>
            <a:r>
              <a:rPr lang="en-US" sz="800" dirty="0" smtClean="0"/>
              <a:t>Circle: my house</a:t>
            </a:r>
          </a:p>
          <a:p>
            <a:pPr lvl="1"/>
            <a:r>
              <a:rPr lang="en-US" sz="800" dirty="0" smtClean="0"/>
              <a:t>Star: my office</a:t>
            </a:r>
          </a:p>
          <a:p>
            <a:pPr lvl="1"/>
            <a:r>
              <a:rPr lang="en-US" sz="800" dirty="0" smtClean="0"/>
              <a:t>Triangle: local co-op</a:t>
            </a:r>
          </a:p>
          <a:p>
            <a:pPr lvl="1"/>
            <a:r>
              <a:rPr lang="en-US" sz="800" dirty="0" smtClean="0"/>
              <a:t>Rectangle: shopping district with coffee roaster, barber, restaurants</a:t>
            </a:r>
            <a:endParaRPr lang="en-US" sz="800" dirty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29" y="916306"/>
            <a:ext cx="4868071" cy="526065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10697" y="5651863"/>
            <a:ext cx="357052" cy="357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588137" y="3291840"/>
            <a:ext cx="252549" cy="25479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193279" y="1027611"/>
            <a:ext cx="357052" cy="3048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31086" y="1558834"/>
            <a:ext cx="261257" cy="853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Data was collected by recording the mileage and time of each trip made during the month-long measurement phase. In addition to these continuous categories, discrete data was collected about the purpose of the trip, the weather, and the destination.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There were 107 observations over a 30-day period. If we take each day as a sample instead of each individual trip, my daily car usage had a standard deviation of 11.4 miles. At a 95% confidence variable, this leaves me with a potential error of about four miles. Given that this is not a high-stakes scenario, that is fine with me.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My measurements may be imprecise, as I only measure to the tenth of a mile. Additionally, although I have tried to be diligent about recording every single trip, there may be a few observations that I forgot to log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SQL calculation:</a:t>
            </a:r>
          </a:p>
          <a:p>
            <a:pPr lvl="1"/>
            <a:r>
              <a:rPr lang="en-US" sz="1000" dirty="0" smtClean="0">
                <a:solidFill>
                  <a:prstClr val="black"/>
                </a:solidFill>
              </a:rPr>
              <a:t>I will use any day in which I drive 5 miles or more as a defect</a:t>
            </a:r>
          </a:p>
          <a:p>
            <a:pPr lvl="1"/>
            <a:r>
              <a:rPr lang="en-US" sz="1000" dirty="0" smtClean="0">
                <a:solidFill>
                  <a:prstClr val="black"/>
                </a:solidFill>
              </a:rPr>
              <a:t>In my initial sample, there were 15 days (out of 30) where this condition was met (50%)</a:t>
            </a:r>
          </a:p>
          <a:p>
            <a:pPr lvl="1"/>
            <a:r>
              <a:rPr lang="en-US" sz="1000" dirty="0" smtClean="0">
                <a:solidFill>
                  <a:prstClr val="black"/>
                </a:solidFill>
              </a:rPr>
              <a:t>DPMO = 500,000</a:t>
            </a:r>
          </a:p>
          <a:p>
            <a:pPr lvl="1"/>
            <a:r>
              <a:rPr lang="en-US" sz="1000" dirty="0" smtClean="0">
                <a:solidFill>
                  <a:prstClr val="black"/>
                </a:solidFill>
              </a:rPr>
              <a:t>SQL = 1.5</a:t>
            </a:r>
          </a:p>
          <a:p>
            <a:pPr lvl="1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Descriptive statistics: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Trips </a:t>
            </a:r>
            <a:r>
              <a:rPr lang="en-US" sz="1200" dirty="0"/>
              <a:t>by car: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i="1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size: 30 days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mean: 9.1 miles/day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Range: 48.6 miles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Standard deviation: 11.4 miles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Trips by foot: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size: 30 days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mean: 3.7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Range: 7.2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Standard deviation: 2.5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506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653" y="307126"/>
            <a:ext cx="3254381" cy="842286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s-MX" sz="2800" b="1" dirty="0" smtClean="0">
                <a:latin typeface="+mn-lt"/>
              </a:rPr>
              <a:t>Data </a:t>
            </a:r>
            <a:r>
              <a:rPr lang="en-US" altLang="es-MX" sz="2800" b="1" dirty="0">
                <a:latin typeface="+mn-lt"/>
              </a:rPr>
              <a:t>s</a:t>
            </a:r>
            <a:r>
              <a:rPr lang="en-US" altLang="es-MX" sz="2800" b="1" dirty="0" smtClean="0">
                <a:latin typeface="+mn-lt"/>
              </a:rPr>
              <a:t>tratification tree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6292278" y="1202493"/>
            <a:ext cx="16979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accent2"/>
                </a:solidFill>
                <a:latin typeface="+mn-lt"/>
              </a:rPr>
              <a:t>Stratification factors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solidFill>
                  <a:schemeClr val="accent2"/>
                </a:solidFill>
                <a:latin typeface="+mn-lt"/>
              </a:rPr>
              <a:t>X Variables</a:t>
            </a:r>
            <a:endParaRPr lang="en-US" altLang="en-US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8834941" y="1326720"/>
            <a:ext cx="1314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 dirty="0">
                <a:solidFill>
                  <a:schemeClr val="accent2"/>
                </a:solidFill>
                <a:latin typeface="+mn-lt"/>
              </a:rPr>
              <a:t>Measurements</a:t>
            </a:r>
            <a:endParaRPr lang="en-US" altLang="en-US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4216606" y="2039441"/>
            <a:ext cx="1745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latin typeface="+mn-lt"/>
              </a:rPr>
              <a:t>Distance traveled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+mn-lt"/>
            </a:endParaRPr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auto">
          <a:xfrm>
            <a:off x="4424837" y="2177094"/>
            <a:ext cx="1398381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+mn-lt"/>
              </a:rPr>
              <a:t>(Output Y)</a:t>
            </a:r>
            <a:endParaRPr lang="en-US" altLang="en-US" sz="12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036335" y="1229510"/>
            <a:ext cx="3326176" cy="2538157"/>
            <a:chOff x="1282884" y="1073117"/>
            <a:chExt cx="2892425" cy="2296221"/>
          </a:xfrm>
        </p:grpSpPr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309870" y="1439320"/>
              <a:ext cx="2792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How far do I travel?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1282884" y="2907673"/>
              <a:ext cx="2892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Is transportation chose dependent on weather?</a:t>
              </a:r>
              <a:endParaRPr lang="en-US" altLang="en-US" sz="1200" dirty="0">
                <a:latin typeface="+mn-lt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292409" y="1073117"/>
              <a:ext cx="2735261" cy="2162208"/>
              <a:chOff x="1292409" y="1073117"/>
              <a:chExt cx="2735261" cy="2162208"/>
            </a:xfrm>
          </p:grpSpPr>
          <p:sp>
            <p:nvSpPr>
              <p:cNvPr id="77" name="Text Box 4"/>
              <p:cNvSpPr txBox="1">
                <a:spLocks noChangeArrowheads="1"/>
              </p:cNvSpPr>
              <p:nvPr/>
            </p:nvSpPr>
            <p:spPr bwMode="auto">
              <a:xfrm>
                <a:off x="1837159" y="1073117"/>
                <a:ext cx="1771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u="sng" dirty="0">
                    <a:solidFill>
                      <a:schemeClr val="accent2"/>
                    </a:solidFill>
                    <a:latin typeface="+mn-lt"/>
                    <a:ea typeface="Sherman Sans Book" pitchFamily="50" charset="0"/>
                  </a:rPr>
                  <a:t>Questions About Process</a:t>
                </a:r>
                <a:endParaRPr lang="en-US" altLang="en-US" sz="1200" b="1" dirty="0">
                  <a:solidFill>
                    <a:schemeClr val="accent2"/>
                  </a:solidFill>
                  <a:latin typeface="+mn-lt"/>
                  <a:ea typeface="Sherman Sans Book" pitchFamily="50" charset="0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1305108" y="2037009"/>
                <a:ext cx="25685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 smtClean="0">
                    <a:latin typeface="+mn-lt"/>
                  </a:rPr>
                  <a:t>On what modes of transportation do I rely?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91" name="Text Box 19"/>
              <p:cNvSpPr txBox="1">
                <a:spLocks noChangeArrowheads="1"/>
              </p:cNvSpPr>
              <p:nvPr/>
            </p:nvSpPr>
            <p:spPr bwMode="auto">
              <a:xfrm>
                <a:off x="1295583" y="2368617"/>
                <a:ext cx="26892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 smtClean="0">
                    <a:latin typeface="+mn-lt"/>
                  </a:rPr>
                  <a:t>Does the nature of a trip dictate the mode of transportation chosen?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93" name="Text Box 21"/>
              <p:cNvSpPr txBox="1">
                <a:spLocks noChangeArrowheads="1"/>
              </p:cNvSpPr>
              <p:nvPr/>
            </p:nvSpPr>
            <p:spPr bwMode="auto">
              <a:xfrm>
                <a:off x="1292409" y="1781600"/>
                <a:ext cx="23987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 smtClean="0">
                    <a:latin typeface="+mn-lt"/>
                  </a:rPr>
                  <a:t>How much time do I spend in transit?</a:t>
                </a:r>
              </a:p>
            </p:txBody>
          </p:sp>
          <p:grpSp>
            <p:nvGrpSpPr>
              <p:cNvPr id="113" name="Group 47"/>
              <p:cNvGrpSpPr>
                <a:grpSpLocks/>
              </p:cNvGrpSpPr>
              <p:nvPr/>
            </p:nvGrpSpPr>
            <p:grpSpPr bwMode="auto">
              <a:xfrm>
                <a:off x="1355909" y="1386450"/>
                <a:ext cx="2597150" cy="1804988"/>
                <a:chOff x="156" y="888"/>
                <a:chExt cx="1636" cy="1137"/>
              </a:xfrm>
            </p:grpSpPr>
            <p:sp>
              <p:nvSpPr>
                <p:cNvPr id="11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60" y="1112"/>
                  <a:ext cx="16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56" y="1311"/>
                  <a:ext cx="16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0" y="1475"/>
                  <a:ext cx="16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6" y="1809"/>
                  <a:ext cx="16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56" y="2025"/>
                  <a:ext cx="16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60" y="888"/>
                  <a:ext cx="1624" cy="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1305107" y="1338263"/>
                <a:ext cx="2722563" cy="1897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6110833" y="1726272"/>
            <a:ext cx="2040782" cy="1338878"/>
            <a:chOff x="5012093" y="2255843"/>
            <a:chExt cx="1774653" cy="1211257"/>
          </a:xfrm>
        </p:grpSpPr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5043157" y="2912238"/>
              <a:ext cx="6976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Purpose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82" name="Text Box 10"/>
            <p:cNvSpPr txBox="1">
              <a:spLocks noChangeArrowheads="1"/>
            </p:cNvSpPr>
            <p:nvPr/>
          </p:nvSpPr>
          <p:spPr bwMode="auto">
            <a:xfrm>
              <a:off x="5059545" y="2636065"/>
              <a:ext cx="5549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Mode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89" name="Text Box 17"/>
            <p:cNvSpPr txBox="1">
              <a:spLocks noChangeArrowheads="1"/>
            </p:cNvSpPr>
            <p:nvPr/>
          </p:nvSpPr>
          <p:spPr bwMode="auto">
            <a:xfrm>
              <a:off x="5038284" y="3153685"/>
              <a:ext cx="72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Weather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050550" y="2326451"/>
              <a:ext cx="1092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+mn-lt"/>
                </a:rPr>
                <a:t>Length of time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132" name="Line 66"/>
            <p:cNvSpPr>
              <a:spLocks noChangeShapeType="1"/>
            </p:cNvSpPr>
            <p:nvPr/>
          </p:nvSpPr>
          <p:spPr bwMode="auto">
            <a:xfrm flipV="1">
              <a:off x="5048914" y="3415519"/>
              <a:ext cx="167640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74"/>
            <p:cNvSpPr>
              <a:spLocks noChangeShapeType="1"/>
            </p:cNvSpPr>
            <p:nvPr/>
          </p:nvSpPr>
          <p:spPr bwMode="auto">
            <a:xfrm>
              <a:off x="5048914" y="2319338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75"/>
            <p:cNvSpPr>
              <a:spLocks noChangeShapeType="1"/>
            </p:cNvSpPr>
            <p:nvPr/>
          </p:nvSpPr>
          <p:spPr bwMode="auto">
            <a:xfrm>
              <a:off x="5059545" y="2622551"/>
              <a:ext cx="1676400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76"/>
            <p:cNvSpPr>
              <a:spLocks noChangeShapeType="1"/>
            </p:cNvSpPr>
            <p:nvPr/>
          </p:nvSpPr>
          <p:spPr bwMode="auto">
            <a:xfrm>
              <a:off x="5059545" y="2898148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77"/>
            <p:cNvSpPr>
              <a:spLocks noChangeShapeType="1"/>
            </p:cNvSpPr>
            <p:nvPr/>
          </p:nvSpPr>
          <p:spPr bwMode="auto">
            <a:xfrm>
              <a:off x="5059545" y="3144838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12093" y="2255843"/>
              <a:ext cx="1774653" cy="1211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299224" y="1626497"/>
            <a:ext cx="2811194" cy="1865640"/>
            <a:chOff x="7185357" y="1516947"/>
            <a:chExt cx="2444600" cy="1687808"/>
          </a:xfrm>
        </p:grpSpPr>
        <p:grpSp>
          <p:nvGrpSpPr>
            <p:cNvPr id="156" name="Group 155"/>
            <p:cNvGrpSpPr/>
            <p:nvPr/>
          </p:nvGrpSpPr>
          <p:grpSpPr>
            <a:xfrm>
              <a:off x="7236158" y="1582594"/>
              <a:ext cx="2393799" cy="1560298"/>
              <a:chOff x="6867707" y="2363788"/>
              <a:chExt cx="2724150" cy="1560298"/>
            </a:xfrm>
          </p:grpSpPr>
          <p:sp>
            <p:nvSpPr>
              <p:cNvPr id="101" name="Text Box 33"/>
              <p:cNvSpPr txBox="1">
                <a:spLocks noChangeArrowheads="1"/>
              </p:cNvSpPr>
              <p:nvPr/>
            </p:nvSpPr>
            <p:spPr bwMode="auto">
              <a:xfrm>
                <a:off x="6874057" y="2363788"/>
                <a:ext cx="229976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dirty="0">
                    <a:latin typeface="+mn-lt"/>
                  </a:rPr>
                  <a:t> </a:t>
                </a:r>
                <a:r>
                  <a:rPr lang="en-US" altLang="en-US" sz="1200" dirty="0" smtClean="0">
                    <a:latin typeface="+mn-lt"/>
                  </a:rPr>
                  <a:t>Minutes elapsed during trip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6872470" y="3647087"/>
                <a:ext cx="197731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dirty="0" smtClean="0">
                    <a:latin typeface="+mn-lt"/>
                  </a:rPr>
                  <a:t> Weather at time of trip</a:t>
                </a:r>
              </a:p>
            </p:txBody>
          </p:sp>
          <p:sp>
            <p:nvSpPr>
              <p:cNvPr id="106" name="Text Box 39"/>
              <p:cNvSpPr txBox="1">
                <a:spLocks noChangeArrowheads="1"/>
              </p:cNvSpPr>
              <p:nvPr/>
            </p:nvSpPr>
            <p:spPr bwMode="auto">
              <a:xfrm>
                <a:off x="6872470" y="2957477"/>
                <a:ext cx="166595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dirty="0">
                    <a:latin typeface="+mn-lt"/>
                  </a:rPr>
                  <a:t> </a:t>
                </a:r>
                <a:r>
                  <a:rPr lang="en-US" altLang="en-US" sz="1200" dirty="0" smtClean="0">
                    <a:latin typeface="+mn-lt"/>
                  </a:rPr>
                  <a:t>Purpose of errand: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800" dirty="0" smtClean="0">
                    <a:latin typeface="+mn-lt"/>
                  </a:rPr>
                  <a:t>Groceries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800" dirty="0" smtClean="0">
                    <a:latin typeface="+mn-lt"/>
                  </a:rPr>
                  <a:t>Restaurants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800" dirty="0" smtClean="0">
                    <a:latin typeface="+mn-lt"/>
                  </a:rPr>
                  <a:t>Work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800" dirty="0" smtClean="0">
                    <a:latin typeface="+mn-lt"/>
                  </a:rPr>
                  <a:t>Etc.</a:t>
                </a:r>
                <a:endParaRPr lang="en-US" altLang="en-US" sz="800" dirty="0">
                  <a:latin typeface="+mn-lt"/>
                </a:endParaRPr>
              </a:p>
            </p:txBody>
          </p:sp>
          <p:sp>
            <p:nvSpPr>
              <p:cNvPr id="107" name="Text Box 40"/>
              <p:cNvSpPr txBox="1">
                <a:spLocks noChangeArrowheads="1"/>
              </p:cNvSpPr>
              <p:nvPr/>
            </p:nvSpPr>
            <p:spPr bwMode="auto">
              <a:xfrm>
                <a:off x="6867707" y="2659063"/>
                <a:ext cx="2724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dirty="0" smtClean="0">
                    <a:latin typeface="+mn-lt"/>
                  </a:rPr>
                  <a:t> Walking, driving, or biking</a:t>
                </a:r>
                <a:endParaRPr lang="en-US" altLang="en-US" sz="1200" dirty="0">
                  <a:latin typeface="+mn-lt"/>
                </a:endParaRPr>
              </a:p>
            </p:txBody>
          </p:sp>
        </p:grpSp>
        <p:sp>
          <p:nvSpPr>
            <p:cNvPr id="157" name="Line 75"/>
            <p:cNvSpPr>
              <a:spLocks noChangeShapeType="1"/>
            </p:cNvSpPr>
            <p:nvPr/>
          </p:nvSpPr>
          <p:spPr bwMode="auto">
            <a:xfrm>
              <a:off x="7259513" y="1846153"/>
              <a:ext cx="1840944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75"/>
            <p:cNvSpPr>
              <a:spLocks noChangeShapeType="1"/>
            </p:cNvSpPr>
            <p:nvPr/>
          </p:nvSpPr>
          <p:spPr bwMode="auto">
            <a:xfrm>
              <a:off x="7236158" y="2162843"/>
              <a:ext cx="1840944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75"/>
            <p:cNvSpPr>
              <a:spLocks noChangeShapeType="1"/>
            </p:cNvSpPr>
            <p:nvPr/>
          </p:nvSpPr>
          <p:spPr bwMode="auto">
            <a:xfrm>
              <a:off x="7227299" y="2878009"/>
              <a:ext cx="1840944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>
              <a:off x="7259513" y="1599531"/>
              <a:ext cx="1840944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5"/>
            <p:cNvSpPr>
              <a:spLocks noChangeShapeType="1"/>
            </p:cNvSpPr>
            <p:nvPr/>
          </p:nvSpPr>
          <p:spPr bwMode="auto">
            <a:xfrm>
              <a:off x="7227299" y="3114053"/>
              <a:ext cx="1840944" cy="79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185357" y="1516947"/>
              <a:ext cx="1993477" cy="1687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100" dirty="0" smtClean="0"/>
              <a:t>Chi-square test for independence:</a:t>
            </a:r>
          </a:p>
          <a:p>
            <a:r>
              <a:rPr lang="en-US" sz="2300" u="sng" dirty="0"/>
              <a:t>Chi-square</a:t>
            </a:r>
            <a:r>
              <a:rPr lang="en-US" sz="2300" dirty="0"/>
              <a:t>: 1.015</a:t>
            </a:r>
          </a:p>
          <a:p>
            <a:r>
              <a:rPr lang="en-US" sz="2300" u="sng" dirty="0"/>
              <a:t>DF</a:t>
            </a:r>
            <a:r>
              <a:rPr lang="en-US" sz="2300" dirty="0"/>
              <a:t>: 2</a:t>
            </a:r>
          </a:p>
          <a:p>
            <a:r>
              <a:rPr lang="en-US" sz="2300" u="sng" dirty="0"/>
              <a:t>P-value</a:t>
            </a:r>
            <a:r>
              <a:rPr lang="en-US" sz="2300" dirty="0"/>
              <a:t>: .602</a:t>
            </a:r>
          </a:p>
          <a:p>
            <a:r>
              <a:rPr lang="en-US" sz="2300" u="sng" dirty="0"/>
              <a:t>Conclusion</a:t>
            </a:r>
            <a:r>
              <a:rPr lang="en-US" sz="2300" dirty="0"/>
              <a:t>: </a:t>
            </a:r>
          </a:p>
          <a:p>
            <a:r>
              <a:rPr lang="en-US" sz="2300" dirty="0" smtClean="0"/>
              <a:t>There </a:t>
            </a:r>
            <a:r>
              <a:rPr lang="en-US" sz="2300" dirty="0"/>
              <a:t>is not a demonstrable relationship between weather and mode of transportation</a:t>
            </a:r>
            <a:r>
              <a:rPr lang="en-US" sz="2300" dirty="0" smtClean="0"/>
              <a:t>.</a:t>
            </a:r>
          </a:p>
          <a:p>
            <a:endParaRPr lang="en-US" sz="2300" dirty="0"/>
          </a:p>
          <a:p>
            <a:r>
              <a:rPr lang="en-US" sz="2300" dirty="0" smtClean="0"/>
              <a:t>If there is no relationship between weather and mode of transportation, what factors are influencing my decision?</a:t>
            </a:r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528867"/>
            <a:ext cx="5181600" cy="164809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79278"/>
              </p:ext>
            </p:extLst>
          </p:nvPr>
        </p:nvGraphicFramePr>
        <p:xfrm>
          <a:off x="6416615" y="1825625"/>
          <a:ext cx="2891285" cy="1194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05955557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6618504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686366495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469235139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21162078"/>
                    </a:ext>
                  </a:extLst>
                </a:gridCol>
              </a:tblGrid>
              <a:tr h="2897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cloudy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rainy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sunny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1049"/>
                  </a:ext>
                </a:extLst>
              </a:tr>
              <a:tr h="28978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car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99850"/>
                  </a:ext>
                </a:extLst>
              </a:tr>
              <a:tr h="28978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walk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50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69851"/>
                  </a:ext>
                </a:extLst>
              </a:tr>
              <a:tr h="32561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107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1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7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36052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Histograms for trips taken on foot and trips taken by car</a:t>
            </a:r>
          </a:p>
          <a:p>
            <a:r>
              <a:rPr lang="en-US" sz="2000" dirty="0" smtClean="0"/>
              <a:t>Here we see that distance is more likely related to the ultimate mode of </a:t>
            </a:r>
            <a:r>
              <a:rPr lang="en-US" sz="2000" dirty="0" smtClean="0"/>
              <a:t>transportation</a:t>
            </a:r>
          </a:p>
          <a:p>
            <a:r>
              <a:rPr lang="en-US" sz="2000" dirty="0" smtClean="0"/>
              <a:t>Additionally, there is a cluster of low mileage trips that were still taken by car</a:t>
            </a:r>
            <a:endParaRPr lang="en-US" sz="2000" dirty="0" smtClean="0"/>
          </a:p>
          <a:p>
            <a:r>
              <a:rPr lang="en-US" sz="2000" dirty="0" smtClean="0"/>
              <a:t>So what types of choices am I making as I am deciding on my mode of transportation?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221" y="1690688"/>
            <a:ext cx="3184881" cy="2032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96" y="1690688"/>
            <a:ext cx="3184881" cy="2032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11350" y="1293962"/>
            <a:ext cx="101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foot: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82616" y="1293962"/>
            <a:ext cx="8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car: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36052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Here is a process map for the decision process</a:t>
            </a:r>
          </a:p>
          <a:p>
            <a:r>
              <a:rPr lang="en-US" sz="2900" dirty="0" smtClean="0"/>
              <a:t>Low mileage trips taken by car typically involve the transport of objects (groceries, one trip to the vet) or trips to the brewery (very close, but in a light industrial neighborhood that is not walkable)</a:t>
            </a:r>
          </a:p>
          <a:p>
            <a:r>
              <a:rPr lang="en-US" sz="2900" dirty="0" smtClean="0"/>
              <a:t>High mileage trips tend to be to get groceries at stores that are further away, for miscellaneous shopping needs, or to take Alma to the dog park</a:t>
            </a:r>
          </a:p>
          <a:p>
            <a:r>
              <a:rPr lang="en-US" sz="2900" dirty="0" smtClean="0"/>
              <a:t>What changes can be made to my routine that might allow for less driving? Two solutions come to mind: convert all low mileage trips to non-driving and further limit high mileage trips.</a:t>
            </a:r>
          </a:p>
          <a:p>
            <a:pPr lvl="1"/>
            <a:r>
              <a:rPr lang="en-US" sz="2500" dirty="0" smtClean="0"/>
              <a:t>For the former, I tuned up my bicycle as an alternative to walking and driving. For the latter, I made a commitment to walk Alma around the neighborhood instead of going to the dog park and pledged to shop at the co-op instead of at far-off grocery stores.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40" y="1825625"/>
            <a:ext cx="4662577" cy="37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During the second month (30 days), I made 92 trips. Again looking at individual days instead of each trip as the unit by which to evaluate, the descriptive statistics are as follows: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Trips by car: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i="1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size: 30 days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mean: </a:t>
            </a:r>
            <a:r>
              <a:rPr lang="en-US" sz="1200" dirty="0" smtClean="0"/>
              <a:t>1.2 miles/day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Range</a:t>
            </a:r>
            <a:r>
              <a:rPr lang="en-US" sz="1200" dirty="0"/>
              <a:t>: </a:t>
            </a:r>
            <a:r>
              <a:rPr lang="en-US" sz="1200" dirty="0" smtClean="0"/>
              <a:t>11.8 miles/day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Standard </a:t>
            </a:r>
            <a:r>
              <a:rPr lang="en-US" sz="1200" dirty="0"/>
              <a:t>deviation</a:t>
            </a:r>
            <a:r>
              <a:rPr lang="en-US" sz="1200" dirty="0" smtClean="0"/>
              <a:t>: 3.2 miles/day</a:t>
            </a: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All other trips:</a:t>
            </a: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size: 30 days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Sample mean: </a:t>
            </a:r>
            <a:r>
              <a:rPr lang="en-US" sz="1200" dirty="0" smtClean="0"/>
              <a:t>6.2 miles/day</a:t>
            </a: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Range: </a:t>
            </a:r>
            <a:r>
              <a:rPr lang="en-US" sz="1200" dirty="0" smtClean="0"/>
              <a:t>8.2 miles/day</a:t>
            </a:r>
            <a:endParaRPr lang="en-US" sz="12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Standard deviation: </a:t>
            </a:r>
            <a:r>
              <a:rPr lang="en-US" sz="1200" dirty="0" smtClean="0"/>
              <a:t>2 miles/day</a:t>
            </a:r>
            <a:endParaRPr lang="en-US" sz="1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3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1652</Words>
  <Application>Microsoft Office PowerPoint</Application>
  <PresentationFormat>Widescreen</PresentationFormat>
  <Paragraphs>263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Sherman Sans Book</vt:lpstr>
      <vt:lpstr>Office Theme</vt:lpstr>
      <vt:lpstr>Process Improvement Project</vt:lpstr>
      <vt:lpstr>Process Improvement Project – Reducing Car Usage</vt:lpstr>
      <vt:lpstr>Define</vt:lpstr>
      <vt:lpstr>Measure</vt:lpstr>
      <vt:lpstr>Data stratification tree</vt:lpstr>
      <vt:lpstr>Analyze</vt:lpstr>
      <vt:lpstr>Analyze</vt:lpstr>
      <vt:lpstr>Analyze</vt:lpstr>
      <vt:lpstr>Improve</vt:lpstr>
      <vt:lpstr>Improve</vt:lpstr>
      <vt:lpstr>Improve</vt:lpstr>
      <vt:lpstr>Control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Improvement Project</dc:title>
  <dc:creator>Matthew S Maloney</dc:creator>
  <cp:lastModifiedBy>Matthew S Maloney</cp:lastModifiedBy>
  <cp:revision>60</cp:revision>
  <dcterms:created xsi:type="dcterms:W3CDTF">2019-05-01T19:23:42Z</dcterms:created>
  <dcterms:modified xsi:type="dcterms:W3CDTF">2019-06-06T14:27:03Z</dcterms:modified>
</cp:coreProperties>
</file>