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63" r:id="rId4"/>
    <p:sldId id="262" r:id="rId5"/>
    <p:sldId id="320" r:id="rId6"/>
    <p:sldId id="259" r:id="rId7"/>
    <p:sldId id="307" r:id="rId8"/>
    <p:sldId id="260" r:id="rId9"/>
    <p:sldId id="334" r:id="rId10"/>
    <p:sldId id="336" r:id="rId11"/>
    <p:sldId id="337" r:id="rId12"/>
    <p:sldId id="331" r:id="rId13"/>
    <p:sldId id="330" r:id="rId14"/>
    <p:sldId id="319" r:id="rId15"/>
    <p:sldId id="350" r:id="rId16"/>
    <p:sldId id="351" r:id="rId17"/>
    <p:sldId id="339" r:id="rId18"/>
    <p:sldId id="340" r:id="rId19"/>
    <p:sldId id="335" r:id="rId20"/>
    <p:sldId id="291" r:id="rId21"/>
    <p:sldId id="328" r:id="rId22"/>
    <p:sldId id="294" r:id="rId23"/>
    <p:sldId id="342" r:id="rId24"/>
    <p:sldId id="295" r:id="rId25"/>
    <p:sldId id="300" r:id="rId26"/>
    <p:sldId id="325" r:id="rId27"/>
    <p:sldId id="326" r:id="rId28"/>
    <p:sldId id="341" r:id="rId29"/>
    <p:sldId id="302" r:id="rId30"/>
    <p:sldId id="308" r:id="rId31"/>
    <p:sldId id="305" r:id="rId32"/>
    <p:sldId id="310" r:id="rId33"/>
    <p:sldId id="306" r:id="rId34"/>
    <p:sldId id="311" r:id="rId35"/>
    <p:sldId id="345" r:id="rId36"/>
    <p:sldId id="346" r:id="rId37"/>
    <p:sldId id="347" r:id="rId38"/>
    <p:sldId id="349" r:id="rId39"/>
    <p:sldId id="388" r:id="rId40"/>
    <p:sldId id="390" r:id="rId41"/>
    <p:sldId id="397" r:id="rId42"/>
    <p:sldId id="400" r:id="rId43"/>
    <p:sldId id="409" r:id="rId44"/>
    <p:sldId id="392" r:id="rId45"/>
    <p:sldId id="396" r:id="rId46"/>
    <p:sldId id="401" r:id="rId47"/>
    <p:sldId id="394" r:id="rId48"/>
    <p:sldId id="404" r:id="rId49"/>
    <p:sldId id="399" r:id="rId50"/>
    <p:sldId id="402" r:id="rId51"/>
    <p:sldId id="312" r:id="rId52"/>
    <p:sldId id="382" r:id="rId53"/>
    <p:sldId id="355" r:id="rId54"/>
    <p:sldId id="357" r:id="rId55"/>
    <p:sldId id="313" r:id="rId56"/>
    <p:sldId id="344" r:id="rId57"/>
    <p:sldId id="314" r:id="rId58"/>
    <p:sldId id="316" r:id="rId59"/>
    <p:sldId id="317" r:id="rId60"/>
    <p:sldId id="37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615" autoAdjust="0"/>
  </p:normalViewPr>
  <p:slideViewPr>
    <p:cSldViewPr>
      <p:cViewPr varScale="1">
        <p:scale>
          <a:sx n="70" d="100"/>
          <a:sy n="70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0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7452D-57A9-4339-8FBD-292242CA98E7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DB35C-B67F-4ACC-9623-D206A2E4C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0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B35C-B67F-4ACC-9623-D206A2E4CF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DB35C-B67F-4ACC-9623-D206A2E4CF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C6DF-0D46-4EAC-951B-C13D35067118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4712-51FE-45BD-9271-E85A801C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2.xlsx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inganswers.com/node/4974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inganswers.com/node/5884" TargetMode="External"/><Relationship Id="rId2" Type="http://schemas.openxmlformats.org/officeDocument/2006/relationships/hyperlink" Target="http://www.investinganswers.com/node/528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EconTax</a:t>
            </a:r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/>
            </a:r>
            <a:b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0765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i="1" dirty="0">
                <a:latin typeface="Aria "/>
              </a:rPr>
              <a:t>Example:</a:t>
            </a:r>
          </a:p>
          <a:p>
            <a:pPr marL="514350" indent="-514350" algn="just">
              <a:buAutoNum type="arabicPeriod"/>
            </a:pPr>
            <a:r>
              <a:rPr lang="en-US" sz="3000" dirty="0" smtClean="0">
                <a:latin typeface="Aria "/>
              </a:rPr>
              <a:t>Suppose </a:t>
            </a:r>
            <a:r>
              <a:rPr lang="en-US" sz="3000" dirty="0">
                <a:latin typeface="Aria "/>
              </a:rPr>
              <a:t>a 10% increase in the price of an </a:t>
            </a:r>
            <a:r>
              <a:rPr lang="en-US" sz="3000" dirty="0" smtClean="0">
                <a:latin typeface="Aria "/>
              </a:rPr>
              <a:t>ice</a:t>
            </a:r>
          </a:p>
          <a:p>
            <a:pPr marL="0" indent="0" algn="just">
              <a:buNone/>
            </a:pPr>
            <a:r>
              <a:rPr lang="en-US" sz="3000" dirty="0">
                <a:latin typeface="Aria "/>
              </a:rPr>
              <a:t> </a:t>
            </a:r>
            <a:r>
              <a:rPr lang="en-US" sz="3000" dirty="0" smtClean="0">
                <a:latin typeface="Aria "/>
              </a:rPr>
              <a:t>     </a:t>
            </a:r>
            <a:r>
              <a:rPr lang="en-US" sz="3000" dirty="0">
                <a:latin typeface="Aria "/>
              </a:rPr>
              <a:t>cream cone causes the amount of ice </a:t>
            </a:r>
            <a:r>
              <a:rPr lang="en-US" sz="3000" dirty="0" smtClean="0">
                <a:latin typeface="Aria "/>
              </a:rPr>
              <a:t>cream</a:t>
            </a:r>
          </a:p>
          <a:p>
            <a:pPr marL="0" indent="0" algn="just">
              <a:buNone/>
            </a:pPr>
            <a:r>
              <a:rPr lang="en-US" sz="3000" dirty="0">
                <a:latin typeface="Aria "/>
              </a:rPr>
              <a:t> </a:t>
            </a:r>
            <a:r>
              <a:rPr lang="en-US" sz="3000" dirty="0" smtClean="0">
                <a:latin typeface="Aria "/>
              </a:rPr>
              <a:t>      </a:t>
            </a:r>
            <a:r>
              <a:rPr lang="en-US" sz="3000" dirty="0">
                <a:latin typeface="Aria "/>
              </a:rPr>
              <a:t>you buy to fall by 20</a:t>
            </a:r>
            <a:r>
              <a:rPr lang="en-US" sz="3000" dirty="0" smtClean="0">
                <a:latin typeface="Aria "/>
              </a:rPr>
              <a:t>%</a:t>
            </a:r>
          </a:p>
          <a:p>
            <a:pPr marL="0" indent="0" algn="just">
              <a:buNone/>
            </a:pPr>
            <a:r>
              <a:rPr lang="en-US" sz="3000" dirty="0" smtClean="0">
                <a:latin typeface="Aria "/>
              </a:rPr>
              <a:t>  </a:t>
            </a:r>
          </a:p>
          <a:p>
            <a:pPr marL="0" indent="0" algn="just">
              <a:buNone/>
            </a:pPr>
            <a:r>
              <a:rPr lang="en-US" sz="3000" b="1" i="1" dirty="0" smtClean="0">
                <a:latin typeface="Aria "/>
              </a:rPr>
              <a:t>	</a:t>
            </a:r>
            <a:r>
              <a:rPr lang="en-US" b="1" i="1" dirty="0" smtClean="0">
                <a:latin typeface="Aria "/>
              </a:rPr>
              <a:t>PED  20%/10%  = 2</a:t>
            </a:r>
          </a:p>
          <a:p>
            <a:pPr marL="0" indent="0" algn="just">
              <a:buNone/>
            </a:pPr>
            <a:endParaRPr lang="en-US" sz="3000" dirty="0">
              <a:latin typeface="Aria "/>
            </a:endParaRPr>
          </a:p>
          <a:p>
            <a:pPr marL="0" indent="0" algn="just">
              <a:buNone/>
            </a:pPr>
            <a:r>
              <a:rPr lang="en-US" sz="3000" dirty="0" smtClean="0">
                <a:latin typeface="Aria "/>
              </a:rPr>
              <a:t>Because the QD is </a:t>
            </a:r>
            <a:r>
              <a:rPr lang="en-US" sz="3000" u="sng" dirty="0" smtClean="0">
                <a:latin typeface="Aria "/>
              </a:rPr>
              <a:t>negatively related </a:t>
            </a:r>
            <a:r>
              <a:rPr lang="en-US" sz="3000" dirty="0" smtClean="0">
                <a:latin typeface="Aria "/>
              </a:rPr>
              <a:t>to its price, the percentage change will always have the opposite sign as the percentage change in price.</a:t>
            </a:r>
          </a:p>
          <a:p>
            <a:pPr marL="0" indent="0" algn="just">
              <a:buNone/>
            </a:pPr>
            <a:r>
              <a:rPr lang="en-US" sz="3000" dirty="0" smtClean="0">
                <a:latin typeface="Aria "/>
              </a:rPr>
              <a:t>           </a:t>
            </a:r>
            <a:endParaRPr lang="en-US" sz="3000" dirty="0">
              <a:latin typeface="Aria "/>
            </a:endParaRP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140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2"/>
            </a:pPr>
            <a:r>
              <a:rPr lang="en-PH" sz="3000" dirty="0" smtClean="0">
                <a:latin typeface="Aria "/>
              </a:rPr>
              <a:t>If  </a:t>
            </a:r>
            <a:r>
              <a:rPr lang="en-PH" sz="3000" dirty="0">
                <a:latin typeface="Aria "/>
              </a:rPr>
              <a:t>the </a:t>
            </a:r>
            <a:r>
              <a:rPr lang="en-PH" sz="3000" dirty="0" smtClean="0">
                <a:latin typeface="Aria "/>
              </a:rPr>
              <a:t>QD for </a:t>
            </a:r>
            <a:r>
              <a:rPr lang="en-PH" sz="3000" dirty="0" err="1" smtClean="0">
                <a:latin typeface="Aria "/>
              </a:rPr>
              <a:t>Iphone</a:t>
            </a:r>
            <a:r>
              <a:rPr lang="en-PH" sz="3000" dirty="0" smtClean="0">
                <a:latin typeface="Aria "/>
              </a:rPr>
              <a:t>  2  </a:t>
            </a:r>
            <a:r>
              <a:rPr lang="en-PH" sz="3000" dirty="0">
                <a:latin typeface="Aria "/>
              </a:rPr>
              <a:t>increases </a:t>
            </a:r>
            <a:r>
              <a:rPr lang="en-PH" sz="3000" dirty="0" smtClean="0">
                <a:latin typeface="Aria "/>
              </a:rPr>
              <a:t>22% </a:t>
            </a:r>
            <a:r>
              <a:rPr lang="en-PH" sz="3000" dirty="0">
                <a:latin typeface="Aria "/>
              </a:rPr>
              <a:t>in response to a 10% decrease in </a:t>
            </a:r>
            <a:r>
              <a:rPr lang="en-PH" sz="3000" dirty="0" smtClean="0">
                <a:latin typeface="Aria "/>
              </a:rPr>
              <a:t>price,  </a:t>
            </a:r>
            <a:r>
              <a:rPr lang="en-PH" sz="3000" dirty="0">
                <a:latin typeface="Aria "/>
              </a:rPr>
              <a:t>the price elasticity of demand would be </a:t>
            </a:r>
            <a:endParaRPr lang="en-PH" sz="3000" dirty="0" smtClean="0">
              <a:latin typeface="Aria "/>
            </a:endParaRPr>
          </a:p>
          <a:p>
            <a:pPr marL="0" indent="0" algn="just">
              <a:buNone/>
            </a:pPr>
            <a:endParaRPr lang="en-PH" dirty="0" smtClean="0">
              <a:latin typeface="Aria "/>
            </a:endParaRPr>
          </a:p>
          <a:p>
            <a:pPr marL="0" indent="0" algn="just">
              <a:buNone/>
            </a:pPr>
            <a:r>
              <a:rPr lang="en-PH" dirty="0">
                <a:latin typeface="Aria "/>
              </a:rPr>
              <a:t> </a:t>
            </a:r>
            <a:r>
              <a:rPr lang="en-PH" dirty="0" smtClean="0">
                <a:latin typeface="Aria "/>
              </a:rPr>
              <a:t>                       </a:t>
            </a:r>
            <a:r>
              <a:rPr lang="en-PH" b="1" i="1" dirty="0" smtClean="0">
                <a:latin typeface="Aria "/>
              </a:rPr>
              <a:t>22% </a:t>
            </a:r>
            <a:r>
              <a:rPr lang="en-PH" b="1" i="1" dirty="0">
                <a:latin typeface="Aria "/>
              </a:rPr>
              <a:t>/ 10% = 1.5. </a:t>
            </a:r>
            <a:endParaRPr lang="en-PH" b="1" i="1" dirty="0" smtClean="0">
              <a:latin typeface="Aria "/>
            </a:endParaRPr>
          </a:p>
          <a:p>
            <a:pPr marL="0" indent="0">
              <a:buNone/>
            </a:pPr>
            <a:endParaRPr lang="en-PH" b="1" i="1" dirty="0"/>
          </a:p>
        </p:txBody>
      </p:sp>
    </p:spTree>
    <p:extLst>
      <p:ext uri="{BB962C8B-B14F-4D97-AF65-F5344CB8AC3E}">
        <p14:creationId xmlns:p14="http://schemas.microsoft.com/office/powerpoint/2010/main" val="3427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000" dirty="0">
                <a:latin typeface="Aria "/>
              </a:rPr>
              <a:t>3</a:t>
            </a:r>
            <a:r>
              <a:rPr lang="en-PH" sz="3000" dirty="0" smtClean="0">
                <a:latin typeface="Aria "/>
              </a:rPr>
              <a:t>. If quantity demanded for </a:t>
            </a:r>
            <a:r>
              <a:rPr lang="en-PH" sz="3000" dirty="0" err="1" smtClean="0">
                <a:latin typeface="Aria "/>
              </a:rPr>
              <a:t>Iphone</a:t>
            </a:r>
            <a:r>
              <a:rPr lang="en-PH" sz="3000" dirty="0" smtClean="0">
                <a:latin typeface="Aria "/>
              </a:rPr>
              <a:t> 6s </a:t>
            </a:r>
          </a:p>
          <a:p>
            <a:pPr marL="0" indent="0" algn="just">
              <a:buNone/>
            </a:pPr>
            <a:r>
              <a:rPr lang="en-PH" sz="3000" dirty="0" smtClean="0">
                <a:latin typeface="Aria "/>
              </a:rPr>
              <a:t>              </a:t>
            </a:r>
            <a:r>
              <a:rPr lang="en-PH" sz="3000" u="sng" dirty="0" smtClean="0">
                <a:latin typeface="Aria "/>
              </a:rPr>
              <a:t>increases</a:t>
            </a:r>
            <a:r>
              <a:rPr lang="en-PH" sz="3000" dirty="0" smtClean="0">
                <a:latin typeface="Aria "/>
              </a:rPr>
              <a:t> from 78 to 95 units, </a:t>
            </a:r>
          </a:p>
          <a:p>
            <a:pPr marL="0" indent="0" algn="just">
              <a:buNone/>
            </a:pPr>
            <a:r>
              <a:rPr lang="en-PH" sz="3000" dirty="0">
                <a:latin typeface="Aria "/>
              </a:rPr>
              <a:t>	 </a:t>
            </a:r>
            <a:r>
              <a:rPr lang="en-PH" sz="3000" dirty="0" smtClean="0">
                <a:latin typeface="Aria "/>
              </a:rPr>
              <a:t>   the percentage change is  </a:t>
            </a:r>
            <a:r>
              <a:rPr lang="en-PH" sz="3000" b="1" dirty="0" smtClean="0">
                <a:latin typeface="Aria "/>
              </a:rPr>
              <a:t>22%</a:t>
            </a:r>
            <a:r>
              <a:rPr lang="en-PH" sz="3000" dirty="0" smtClean="0">
                <a:latin typeface="Aria "/>
              </a:rPr>
              <a:t>.</a:t>
            </a:r>
          </a:p>
          <a:p>
            <a:pPr marL="0" indent="0" algn="just">
              <a:buNone/>
            </a:pPr>
            <a:endParaRPr lang="en-PH" sz="3000" dirty="0" smtClean="0">
              <a:latin typeface="Aria "/>
            </a:endParaRPr>
          </a:p>
          <a:p>
            <a:pPr marL="0" indent="0" algn="just">
              <a:buNone/>
            </a:pPr>
            <a:r>
              <a:rPr lang="en-PH" sz="3000" dirty="0">
                <a:latin typeface="Aria "/>
              </a:rPr>
              <a:t>4</a:t>
            </a:r>
            <a:r>
              <a:rPr lang="en-PH" sz="3000" dirty="0" smtClean="0">
                <a:latin typeface="Aria "/>
              </a:rPr>
              <a:t>. If    quantity demanded for </a:t>
            </a:r>
            <a:r>
              <a:rPr lang="en-PH" sz="3000" dirty="0" err="1" smtClean="0">
                <a:latin typeface="Aria "/>
              </a:rPr>
              <a:t>Iphone</a:t>
            </a:r>
            <a:r>
              <a:rPr lang="en-PH" sz="3000" dirty="0" smtClean="0">
                <a:latin typeface="Aria "/>
              </a:rPr>
              <a:t> 6s </a:t>
            </a:r>
          </a:p>
          <a:p>
            <a:pPr marL="0" indent="0" algn="just">
              <a:buNone/>
            </a:pPr>
            <a:r>
              <a:rPr lang="en-PH" sz="3000" dirty="0" smtClean="0">
                <a:latin typeface="Aria "/>
              </a:rPr>
              <a:t>	</a:t>
            </a:r>
            <a:r>
              <a:rPr lang="en-PH" sz="3000" u="sng" dirty="0" smtClean="0">
                <a:latin typeface="Aria "/>
              </a:rPr>
              <a:t>decreases </a:t>
            </a:r>
            <a:r>
              <a:rPr lang="en-PH" sz="3000" dirty="0" smtClean="0">
                <a:latin typeface="Aria "/>
              </a:rPr>
              <a:t>from 95 units to 78 units,</a:t>
            </a:r>
          </a:p>
          <a:p>
            <a:pPr marL="0" indent="0" algn="just">
              <a:buNone/>
            </a:pPr>
            <a:r>
              <a:rPr lang="en-PH" sz="3000" dirty="0">
                <a:latin typeface="Aria "/>
              </a:rPr>
              <a:t>	</a:t>
            </a:r>
            <a:r>
              <a:rPr lang="en-PH" sz="3000" dirty="0" smtClean="0">
                <a:latin typeface="Aria "/>
              </a:rPr>
              <a:t>the percentage change is </a:t>
            </a:r>
            <a:r>
              <a:rPr lang="en-PH" sz="3000" b="1" dirty="0" smtClean="0">
                <a:latin typeface="Aria "/>
              </a:rPr>
              <a:t>18%</a:t>
            </a:r>
          </a:p>
          <a:p>
            <a:pPr marL="0" indent="0" algn="just">
              <a:buNone/>
            </a:pP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38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685800"/>
            <a:ext cx="8215952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PH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 startAt="5"/>
            </a:pP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PH" sz="2600" dirty="0">
                <a:latin typeface="Arial" panose="020B0604020202020204" pitchFamily="34" charset="0"/>
                <a:cs typeface="Arial" panose="020B0604020202020204" pitchFamily="34" charset="0"/>
              </a:rPr>
              <a:t>the price of petrol increased from 130p to 140p </a:t>
            </a: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	and   	demand </a:t>
            </a:r>
            <a:r>
              <a:rPr lang="en-PH" sz="2600" dirty="0">
                <a:latin typeface="Arial" panose="020B0604020202020204" pitchFamily="34" charset="0"/>
                <a:cs typeface="Arial" panose="020B0604020202020204" pitchFamily="34" charset="0"/>
              </a:rPr>
              <a:t>fell from 10,000 units to </a:t>
            </a: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9,900.            	What is the PED?</a:t>
            </a:r>
          </a:p>
          <a:p>
            <a:pPr marL="0" indent="0">
              <a:buNone/>
            </a:pPr>
            <a:endParaRPr lang="en-PH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% </a:t>
            </a:r>
            <a:r>
              <a:rPr lang="en-PH" sz="2600" dirty="0">
                <a:latin typeface="Arial" panose="020B0604020202020204" pitchFamily="34" charset="0"/>
                <a:cs typeface="Arial" panose="020B0604020202020204" pitchFamily="34" charset="0"/>
              </a:rPr>
              <a:t>change in Q.D = (-100/10,000) *100 =  – 1%</a:t>
            </a:r>
          </a:p>
          <a:p>
            <a:pPr marL="0" indent="0">
              <a:buNone/>
            </a:pP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% </a:t>
            </a:r>
            <a:r>
              <a:rPr lang="en-PH" sz="2600" dirty="0">
                <a:latin typeface="Arial" panose="020B0604020202020204" pitchFamily="34" charset="0"/>
                <a:cs typeface="Arial" panose="020B0604020202020204" pitchFamily="34" charset="0"/>
              </a:rPr>
              <a:t>change in price 10/130 ) * 100=  7.7%</a:t>
            </a:r>
          </a:p>
          <a:p>
            <a:pPr marL="0" indent="0">
              <a:buNone/>
            </a:pP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Therefore </a:t>
            </a:r>
            <a:r>
              <a:rPr lang="en-PH" sz="2600" dirty="0">
                <a:latin typeface="Arial" panose="020B0604020202020204" pitchFamily="34" charset="0"/>
                <a:cs typeface="Arial" panose="020B0604020202020204" pitchFamily="34" charset="0"/>
              </a:rPr>
              <a:t>PED = – 1/7.7 =  -0.13</a:t>
            </a:r>
          </a:p>
        </p:txBody>
      </p:sp>
    </p:spTree>
    <p:extLst>
      <p:ext uri="{BB962C8B-B14F-4D97-AF65-F5344CB8AC3E}">
        <p14:creationId xmlns:p14="http://schemas.microsoft.com/office/powerpoint/2010/main" val="3488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594" y="1419913"/>
            <a:ext cx="8229600" cy="5059363"/>
          </a:xfrm>
        </p:spPr>
        <p:txBody>
          <a:bodyPr/>
          <a:lstStyle/>
          <a:p>
            <a:pPr marL="0" indent="0" algn="just">
              <a:buNone/>
            </a:pPr>
            <a:r>
              <a:rPr lang="en-PH" sz="3000" b="1" dirty="0">
                <a:latin typeface="Arial" panose="020B0604020202020204" pitchFamily="34" charset="0"/>
                <a:cs typeface="Arial" panose="020B0604020202020204" pitchFamily="34" charset="0"/>
              </a:rPr>
              <a:t>Elimination of Minus Sign</a:t>
            </a:r>
          </a:p>
          <a:p>
            <a:pPr marL="0" indent="0" algn="just">
              <a:buNone/>
            </a:pP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	Economists usually ignore the minus sign </a:t>
            </a:r>
            <a:r>
              <a:rPr lang="en-P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and </a:t>
            </a: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	simply to present the </a:t>
            </a:r>
            <a:r>
              <a:rPr lang="en-PH" sz="3000" u="sng" dirty="0">
                <a:latin typeface="Arial" panose="020B0604020202020204" pitchFamily="34" charset="0"/>
                <a:cs typeface="Arial" panose="020B0604020202020204" pitchFamily="34" charset="0"/>
              </a:rPr>
              <a:t>absolute value </a:t>
            </a:r>
            <a:r>
              <a:rPr lang="en-P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of </a:t>
            </a: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P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elasticity </a:t>
            </a: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of demand to avoid </a:t>
            </a:r>
            <a:r>
              <a:rPr lang="en-P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an	ambiguity 	that </a:t>
            </a: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P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might otherwise 	arise</a:t>
            </a: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120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01" y="152400"/>
            <a:ext cx="8296074" cy="1371600"/>
          </a:xfrm>
        </p:spPr>
        <p:txBody>
          <a:bodyPr>
            <a:normAutofit/>
          </a:bodyPr>
          <a:lstStyle/>
          <a:p>
            <a:pPr algn="l"/>
            <a:r>
              <a:rPr lang="en-PH" sz="2800" dirty="0" smtClean="0">
                <a:latin typeface="Aria "/>
              </a:rPr>
              <a:t>Example 1- Compute for  PED from </a:t>
            </a:r>
            <a:r>
              <a:rPr lang="en-PH" sz="2800" b="1" dirty="0" smtClean="0">
                <a:latin typeface="Aria "/>
              </a:rPr>
              <a:t>A to B</a:t>
            </a:r>
            <a:endParaRPr lang="en-PH" sz="2800" b="1" dirty="0">
              <a:latin typeface="Aria "/>
            </a:endParaRPr>
          </a:p>
        </p:txBody>
      </p:sp>
      <p:pic>
        <p:nvPicPr>
          <p:cNvPr id="2050" name="Picture 2" descr="Demand_curve-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8" y="1676400"/>
            <a:ext cx="8294937" cy="471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610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800" dirty="0" smtClean="0">
              <a:solidFill>
                <a:srgbClr val="3D454A"/>
              </a:solidFill>
              <a:latin typeface="Aria "/>
            </a:endParaRPr>
          </a:p>
          <a:p>
            <a:pPr marL="0" indent="0">
              <a:buNone/>
            </a:pPr>
            <a:endParaRPr lang="en-PH" sz="2800" dirty="0">
              <a:solidFill>
                <a:srgbClr val="3D454A"/>
              </a:solidFill>
              <a:latin typeface="Aria "/>
            </a:endParaRPr>
          </a:p>
          <a:p>
            <a:pPr marL="0" indent="0">
              <a:buNone/>
            </a:pPr>
            <a:r>
              <a:rPr lang="en-PH" sz="2800" dirty="0" smtClean="0">
                <a:solidFill>
                  <a:srgbClr val="3D454A"/>
                </a:solidFill>
                <a:latin typeface="Aria "/>
              </a:rPr>
              <a:t>  200 </a:t>
            </a:r>
            <a:r>
              <a:rPr lang="en-PH" sz="2800" dirty="0">
                <a:solidFill>
                  <a:srgbClr val="3D454A"/>
                </a:solidFill>
                <a:latin typeface="Aria "/>
              </a:rPr>
              <a:t>to 300 = 100/200 = 50%</a:t>
            </a:r>
          </a:p>
          <a:p>
            <a:r>
              <a:rPr lang="en-PH" sz="2800" dirty="0" smtClean="0">
                <a:solidFill>
                  <a:srgbClr val="3D454A"/>
                </a:solidFill>
                <a:latin typeface="Aria "/>
              </a:rPr>
              <a:t>4 </a:t>
            </a:r>
            <a:r>
              <a:rPr lang="en-PH" sz="2800" dirty="0">
                <a:solidFill>
                  <a:srgbClr val="3D454A"/>
                </a:solidFill>
                <a:latin typeface="Aria "/>
              </a:rPr>
              <a:t>to 3 = 1/4 = -25%</a:t>
            </a:r>
          </a:p>
          <a:p>
            <a:r>
              <a:rPr lang="en-PH" sz="2800" dirty="0">
                <a:solidFill>
                  <a:srgbClr val="3D454A"/>
                </a:solidFill>
                <a:latin typeface="Aria "/>
              </a:rPr>
              <a:t>Therefore PED = 50/ -25 =  – </a:t>
            </a:r>
            <a:r>
              <a:rPr lang="en-PH" sz="2800" dirty="0" smtClean="0">
                <a:solidFill>
                  <a:srgbClr val="3D454A"/>
                </a:solidFill>
                <a:latin typeface="Aria "/>
              </a:rPr>
              <a:t>2.0</a:t>
            </a:r>
          </a:p>
          <a:p>
            <a:pPr marL="0" indent="0">
              <a:buNone/>
            </a:pPr>
            <a:endParaRPr lang="en-PH" sz="2800" dirty="0" smtClean="0">
              <a:solidFill>
                <a:srgbClr val="3D454A"/>
              </a:solidFill>
              <a:latin typeface="Aria "/>
            </a:endParaRPr>
          </a:p>
          <a:p>
            <a:pPr marL="0" indent="0">
              <a:buNone/>
            </a:pPr>
            <a:endParaRPr lang="en-PH" sz="2800" dirty="0" smtClean="0">
              <a:solidFill>
                <a:srgbClr val="3D454A"/>
              </a:solidFill>
              <a:latin typeface="Aria "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41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5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PH" sz="3600" dirty="0" smtClean="0"/>
              <a:t>Table 1 – Hypothetical Data of Point elasticity</a:t>
            </a:r>
            <a:endParaRPr lang="en-PH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07187"/>
              </p:ext>
            </p:extLst>
          </p:nvPr>
        </p:nvGraphicFramePr>
        <p:xfrm>
          <a:off x="800100" y="1695934"/>
          <a:ext cx="7543800" cy="5009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Worksheet" r:id="rId4" imgW="4124408" imgH="2647849" progId="Excel.Sheet.12">
                  <p:embed/>
                </p:oleObj>
              </mc:Choice>
              <mc:Fallback>
                <p:oleObj name="Worksheet" r:id="rId4" imgW="4124408" imgH="26478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" y="1695934"/>
                        <a:ext cx="7543800" cy="5009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8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800" b="1" dirty="0" smtClean="0">
                <a:solidFill>
                  <a:srgbClr val="002060"/>
                </a:solidFill>
              </a:rPr>
              <a:t> Compute for  PED :</a:t>
            </a:r>
          </a:p>
          <a:p>
            <a:pPr marL="0" indent="0">
              <a:buNone/>
            </a:pPr>
            <a:r>
              <a:rPr lang="en-PH" sz="3800" b="1" dirty="0" smtClean="0">
                <a:solidFill>
                  <a:srgbClr val="002060"/>
                </a:solidFill>
              </a:rPr>
              <a:t>	  Points A to E</a:t>
            </a:r>
          </a:p>
          <a:p>
            <a:pPr marL="0" indent="0">
              <a:buNone/>
            </a:pPr>
            <a:r>
              <a:rPr lang="en-PH" sz="3800" b="1" dirty="0">
                <a:solidFill>
                  <a:srgbClr val="002060"/>
                </a:solidFill>
              </a:rPr>
              <a:t> </a:t>
            </a:r>
            <a:r>
              <a:rPr lang="en-PH" sz="3800" b="1" dirty="0" smtClean="0">
                <a:solidFill>
                  <a:srgbClr val="002060"/>
                </a:solidFill>
              </a:rPr>
              <a:t>          Points  E to A</a:t>
            </a:r>
            <a:endParaRPr lang="en-PH" sz="3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400" b="1" dirty="0" smtClean="0">
                <a:latin typeface="Aria "/>
              </a:rPr>
              <a:t>Degree of Price Elasticity of Demand</a:t>
            </a:r>
            <a:endParaRPr lang="en-PH" sz="3400" b="1" dirty="0">
              <a:latin typeface="Aria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993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PH" dirty="0" smtClean="0"/>
              <a:t>Elastic Demand </a:t>
            </a:r>
          </a:p>
          <a:p>
            <a:pPr marL="514350" indent="-514350">
              <a:buAutoNum type="arabicPeriod"/>
            </a:pPr>
            <a:r>
              <a:rPr lang="en-PH" dirty="0" smtClean="0"/>
              <a:t>Inelastic Demand</a:t>
            </a:r>
          </a:p>
          <a:p>
            <a:pPr marL="514350" indent="-514350">
              <a:buAutoNum type="arabicPeriod"/>
            </a:pPr>
            <a:r>
              <a:rPr lang="en-PH" dirty="0" smtClean="0"/>
              <a:t>Unitary Elastic Demand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481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59" y="800808"/>
            <a:ext cx="7848600" cy="4972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060" y="533400"/>
            <a:ext cx="8636660" cy="46166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Concept of Elasticity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Price Elasticity of Demand</a:t>
            </a:r>
          </a:p>
          <a:p>
            <a:r>
              <a:rPr lang="en-US" sz="4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          Cross Elasticity of Demand</a:t>
            </a:r>
          </a:p>
          <a:p>
            <a:r>
              <a:rPr lang="en-US" sz="4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	</a:t>
            </a:r>
            <a:r>
              <a:rPr lang="en-US" sz="4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	  Income Elasticity of Demand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Price Elasticity of Supply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4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    Importance and Application</a:t>
            </a:r>
            <a:endParaRPr lang="en-US" sz="4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5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198"/>
            <a:ext cx="8229600" cy="63139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  DEMAND (flat ) </a:t>
            </a:r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elasticity coefficient is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greater than 1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elasticity coefficient 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means the relative response of one variable to another )</a:t>
            </a:r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small change in P results to a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greater change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  QD</a:t>
            </a:r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products where there are many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 which consumers are  relatively price sensitive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982"/>
            <a:ext cx="2514600" cy="192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925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PH" sz="2800" i="1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r>
              <a:rPr lang="en-PH" sz="2800" dirty="0">
                <a:latin typeface="Arial" panose="020B0604020202020204" pitchFamily="34" charset="0"/>
                <a:cs typeface="Arial" panose="020B0604020202020204" pitchFamily="34" charset="0"/>
              </a:rPr>
              <a:t>An increase in the price of Soda A (double), QD will decrease when </a:t>
            </a:r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consumers  switch to less-expensive Sodas </a:t>
            </a:r>
          </a:p>
          <a:p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furniture</a:t>
            </a:r>
          </a:p>
          <a:p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2800" dirty="0">
                <a:latin typeface="Arial" panose="020B0604020202020204" pitchFamily="34" charset="0"/>
                <a:cs typeface="Arial" panose="020B0604020202020204" pitchFamily="34" charset="0"/>
              </a:rPr>
              <a:t>motor </a:t>
            </a:r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</a:p>
          <a:p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2800" dirty="0">
                <a:latin typeface="Arial" panose="020B0604020202020204" pitchFamily="34" charset="0"/>
                <a:cs typeface="Arial" panose="020B0604020202020204" pitchFamily="34" charset="0"/>
              </a:rPr>
              <a:t>professional </a:t>
            </a:r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2800" dirty="0">
                <a:latin typeface="Arial" panose="020B0604020202020204" pitchFamily="34" charset="0"/>
                <a:cs typeface="Arial" panose="020B0604020202020204" pitchFamily="34" charset="0"/>
              </a:rPr>
              <a:t>transportation service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2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 "/>
              </a:rPr>
              <a:t>S</a:t>
            </a:r>
            <a:r>
              <a:rPr lang="en-US" sz="2400" dirty="0" smtClean="0">
                <a:latin typeface="Aria "/>
              </a:rPr>
              <a:t>uppose that a 10% increase in the price of ice-cream cone causes the amount of ice cream you buy  to fall by 20%. We calculate the percentage change in the price as:</a:t>
            </a:r>
          </a:p>
          <a:p>
            <a:pPr marL="0" indent="0">
              <a:buNone/>
            </a:pPr>
            <a:endParaRPr lang="en-US" sz="2400" dirty="0" smtClean="0">
              <a:latin typeface="Aria "/>
            </a:endParaRPr>
          </a:p>
          <a:p>
            <a:pPr marL="0" indent="0">
              <a:buNone/>
            </a:pPr>
            <a:r>
              <a:rPr lang="en-US" sz="2400" dirty="0" smtClean="0">
                <a:latin typeface="Aria "/>
              </a:rPr>
              <a:t>PED = </a:t>
            </a:r>
            <a:r>
              <a:rPr lang="en-US" sz="2400" u="sng" dirty="0" smtClean="0">
                <a:latin typeface="Aria "/>
              </a:rPr>
              <a:t>20%=  </a:t>
            </a:r>
            <a:r>
              <a:rPr lang="en-US" sz="2400" dirty="0" smtClean="0">
                <a:latin typeface="Aria "/>
              </a:rPr>
              <a:t> </a:t>
            </a:r>
            <a:r>
              <a:rPr lang="en-US" sz="2400" b="1" dirty="0" smtClean="0">
                <a:latin typeface="Aria "/>
              </a:rPr>
              <a:t>2</a:t>
            </a:r>
            <a:r>
              <a:rPr lang="en-US" sz="2400" dirty="0" smtClean="0">
                <a:latin typeface="Aria "/>
              </a:rPr>
              <a:t>   reflects the change in the QD is proportionately</a:t>
            </a:r>
            <a:endParaRPr lang="en-US" sz="2400" u="sng" dirty="0" smtClean="0">
              <a:latin typeface="Aria "/>
            </a:endParaRPr>
          </a:p>
          <a:p>
            <a:pPr marL="0" indent="0">
              <a:buNone/>
            </a:pPr>
            <a:r>
              <a:rPr lang="en-US" sz="2400" dirty="0">
                <a:latin typeface="Aria "/>
              </a:rPr>
              <a:t> </a:t>
            </a:r>
            <a:r>
              <a:rPr lang="en-US" sz="2400" dirty="0" smtClean="0">
                <a:latin typeface="Aria "/>
              </a:rPr>
              <a:t>           10%     twice as large as the change in price. </a:t>
            </a:r>
          </a:p>
          <a:p>
            <a:pPr marL="0" indent="0">
              <a:buNone/>
            </a:pPr>
            <a:r>
              <a:rPr lang="en-US" sz="2400" dirty="0" smtClean="0">
                <a:latin typeface="Aria "/>
              </a:rPr>
              <a:t>           2  is  change in the QD is proportionately 2x  as      	large as the change in the P.</a:t>
            </a:r>
          </a:p>
          <a:p>
            <a:pPr marL="0" indent="0">
              <a:buNone/>
            </a:pPr>
            <a:endParaRPr lang="en-US" sz="2400" dirty="0">
              <a:latin typeface="Aria "/>
            </a:endParaRPr>
          </a:p>
          <a:p>
            <a:pPr marL="0" indent="0">
              <a:buNone/>
            </a:pPr>
            <a:r>
              <a:rPr lang="en-US" sz="2400" dirty="0" smtClean="0">
                <a:latin typeface="Aria "/>
              </a:rPr>
              <a:t>A 22% increase in price leads to a 22% decrease in QD.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352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PH" sz="3000" dirty="0">
                <a:latin typeface="Aria "/>
              </a:rPr>
              <a:t>Because the QD of a good is negatively related to its price, </a:t>
            </a:r>
            <a:endParaRPr lang="en-PH" sz="3000" dirty="0" smtClean="0">
              <a:latin typeface="Aria "/>
            </a:endParaRPr>
          </a:p>
          <a:p>
            <a:pPr marL="0" indent="0">
              <a:buNone/>
            </a:pPr>
            <a:r>
              <a:rPr lang="en-PH" sz="3000" dirty="0" smtClean="0">
                <a:latin typeface="Aria "/>
              </a:rPr>
              <a:t>	the </a:t>
            </a:r>
            <a:r>
              <a:rPr lang="en-PH" sz="3000" dirty="0">
                <a:latin typeface="Aria "/>
              </a:rPr>
              <a:t>%change in Q will always have the </a:t>
            </a:r>
            <a:r>
              <a:rPr lang="en-PH" sz="3000" dirty="0" smtClean="0">
                <a:latin typeface="Aria "/>
              </a:rPr>
              <a:t>	opposite </a:t>
            </a:r>
            <a:r>
              <a:rPr lang="en-PH" sz="3000" dirty="0">
                <a:latin typeface="Aria "/>
              </a:rPr>
              <a:t>sign as the percentage  change </a:t>
            </a:r>
            <a:r>
              <a:rPr lang="en-PH" sz="3000" dirty="0" smtClean="0">
                <a:latin typeface="Aria "/>
              </a:rPr>
              <a:t>	in </a:t>
            </a:r>
            <a:r>
              <a:rPr lang="en-PH" sz="3000" dirty="0">
                <a:latin typeface="Aria "/>
              </a:rPr>
              <a:t>price</a:t>
            </a:r>
            <a:r>
              <a:rPr lang="en-PH" sz="3000" dirty="0" smtClean="0">
                <a:latin typeface="Aria "/>
              </a:rPr>
              <a:t>.</a:t>
            </a:r>
          </a:p>
          <a:p>
            <a:r>
              <a:rPr lang="en-PH" sz="3000" dirty="0" smtClean="0">
                <a:latin typeface="Aria "/>
              </a:rPr>
              <a:t>The </a:t>
            </a:r>
            <a:r>
              <a:rPr lang="en-PH" sz="3000" dirty="0">
                <a:latin typeface="Aria "/>
              </a:rPr>
              <a:t>% change in P is a positive10%, and the % change in QD is a negative 20</a:t>
            </a:r>
            <a:r>
              <a:rPr lang="en-PH" sz="3000" dirty="0" smtClean="0">
                <a:latin typeface="Aria "/>
              </a:rPr>
              <a:t>%.</a:t>
            </a:r>
          </a:p>
          <a:p>
            <a:r>
              <a:rPr lang="en-PH" sz="3000" dirty="0" smtClean="0">
                <a:latin typeface="Aria "/>
              </a:rPr>
              <a:t>Because </a:t>
            </a:r>
            <a:r>
              <a:rPr lang="en-PH" sz="3000" dirty="0">
                <a:latin typeface="Aria "/>
              </a:rPr>
              <a:t>of </a:t>
            </a:r>
            <a:r>
              <a:rPr lang="en-PH" sz="3000" dirty="0" smtClean="0">
                <a:latin typeface="Aria "/>
              </a:rPr>
              <a:t>this,  </a:t>
            </a:r>
            <a:r>
              <a:rPr lang="en-PH" sz="3000" dirty="0">
                <a:latin typeface="Aria "/>
              </a:rPr>
              <a:t>PED are sometimes reported as negative numbers.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894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408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Elastic (flat)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799778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 "/>
              </a:rPr>
              <a:t>2. </a:t>
            </a:r>
            <a:r>
              <a:rPr lang="en-US" sz="2800" b="1" dirty="0" smtClean="0">
                <a:latin typeface="Aria "/>
              </a:rPr>
              <a:t>INELASTIC DEMAND (STEEP) </a:t>
            </a:r>
          </a:p>
          <a:p>
            <a:r>
              <a:rPr lang="en-US" sz="2800" dirty="0" smtClean="0">
                <a:latin typeface="Aria "/>
              </a:rPr>
              <a:t>If the Price Elasticity of demand   coefficient, Ed </a:t>
            </a:r>
            <a:r>
              <a:rPr lang="en-US" sz="2800" dirty="0">
                <a:latin typeface="Aria "/>
              </a:rPr>
              <a:t> </a:t>
            </a:r>
            <a:r>
              <a:rPr lang="en-US" sz="2800" b="1" i="1" u="sng" dirty="0" smtClean="0">
                <a:latin typeface="Aria "/>
              </a:rPr>
              <a:t>is less than 1 </a:t>
            </a:r>
          </a:p>
          <a:p>
            <a:pPr marL="0" indent="0">
              <a:buNone/>
            </a:pPr>
            <a:endParaRPr lang="en-US" sz="2800" dirty="0" smtClean="0">
              <a:latin typeface="Aria "/>
            </a:endParaRPr>
          </a:p>
          <a:p>
            <a:r>
              <a:rPr lang="en-US" sz="2800" dirty="0" smtClean="0">
                <a:latin typeface="Aria "/>
              </a:rPr>
              <a:t>Have fewer substitutes and price change doesn’t affect QD as much. </a:t>
            </a:r>
          </a:p>
          <a:p>
            <a:pPr marL="0" indent="0">
              <a:buNone/>
            </a:pPr>
            <a:endParaRPr lang="en-US" sz="2800" dirty="0" smtClean="0">
              <a:latin typeface="Aria "/>
            </a:endParaRPr>
          </a:p>
          <a:p>
            <a:r>
              <a:rPr lang="en-US" sz="2800" dirty="0" smtClean="0">
                <a:latin typeface="Aria "/>
              </a:rPr>
              <a:t>A change </a:t>
            </a:r>
            <a:r>
              <a:rPr lang="en-US" sz="2800" dirty="0">
                <a:latin typeface="Aria "/>
              </a:rPr>
              <a:t>in price causes a smaller % change in </a:t>
            </a:r>
            <a:r>
              <a:rPr lang="en-US" sz="2800" dirty="0" smtClean="0">
                <a:latin typeface="Aria "/>
              </a:rPr>
              <a:t>demand</a:t>
            </a:r>
          </a:p>
          <a:p>
            <a:pPr marL="0" indent="0">
              <a:buNone/>
            </a:pPr>
            <a:endParaRPr lang="en-US" sz="2800" dirty="0" smtClean="0">
              <a:latin typeface="Aria "/>
            </a:endParaRPr>
          </a:p>
          <a:p>
            <a:pPr marL="457200" indent="-457200">
              <a:buAutoNum type="alphaLcParenR"/>
            </a:pPr>
            <a:endParaRPr lang="en-US" sz="2400" dirty="0" smtClean="0"/>
          </a:p>
          <a:p>
            <a:pPr marL="457200" indent="-457200">
              <a:buAutoNum type="alpha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3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A good produced by a monopoly</a:t>
            </a:r>
            <a:r>
              <a:rPr lang="en-P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Sky increase the cost of premiership pay per view, many football fans will pay the extra price. Though because it isn’t a necessity, demand may be less inelastic than say petrol</a:t>
            </a: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P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</a:p>
          <a:p>
            <a:pPr marL="0" indent="0" algn="just">
              <a:buNone/>
            </a:pP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householders, tap water is a necessity with no alternatives. If the water company increase the cost of water bills, people would keep buying the service. It would have to rise to a very high price before people disconnected their water supply. This is why tap water is regulated by the government</a:t>
            </a: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Diamonds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Bought 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very infrequently, diamonds are the ultimate luxury with few exact alternatives. You could buy other precious gems, but others may not have the same allure as diamonds. A cut in price wouldn’t increase demand very much</a:t>
            </a: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LRT/MRT Tickets </a:t>
            </a:r>
          </a:p>
          <a:p>
            <a:pPr marL="0" indent="0">
              <a:buNone/>
            </a:pP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alternatives : </a:t>
            </a:r>
            <a:r>
              <a:rPr lang="en-PH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jeepney</a:t>
            </a:r>
            <a:r>
              <a:rPr lang="en-PH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bus, 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828800"/>
          </a:xfrm>
        </p:spPr>
        <p:txBody>
          <a:bodyPr>
            <a:noAutofit/>
          </a:bodyPr>
          <a:lstStyle/>
          <a:p>
            <a:pPr marL="0" indent="0" algn="l"/>
            <a:r>
              <a:rPr lang="en-US" sz="2800" b="1" dirty="0" smtClean="0">
                <a:latin typeface="Aria "/>
              </a:rPr>
              <a:t> </a:t>
            </a:r>
            <a:r>
              <a:rPr lang="en-US" sz="2800" b="1" dirty="0">
                <a:latin typeface="Aria "/>
              </a:rPr>
              <a:t/>
            </a:r>
            <a:br>
              <a:rPr lang="en-US" sz="2800" b="1" dirty="0">
                <a:latin typeface="Aria "/>
              </a:rPr>
            </a:br>
            <a:r>
              <a:rPr lang="en-US" sz="2800" dirty="0" smtClean="0">
                <a:latin typeface="Aria "/>
              </a:rPr>
              <a:t>Gas, electricity,  salt, oil, diamonds, Apple, </a:t>
            </a:r>
            <a:r>
              <a:rPr lang="en-US" sz="2800" dirty="0" err="1" smtClean="0">
                <a:latin typeface="Aria "/>
              </a:rPr>
              <a:t>Iphones</a:t>
            </a:r>
            <a:r>
              <a:rPr lang="en-US" sz="2800" dirty="0" smtClean="0">
                <a:latin typeface="Aria "/>
              </a:rPr>
              <a:t>,  LRT ticket, </a:t>
            </a:r>
            <a:r>
              <a:rPr lang="en-US" sz="2800" dirty="0" err="1" smtClean="0">
                <a:latin typeface="Aria "/>
              </a:rPr>
              <a:t>Ipad</a:t>
            </a:r>
            <a:r>
              <a:rPr lang="en-US" sz="2800" dirty="0" smtClean="0">
                <a:latin typeface="Aria "/>
              </a:rPr>
              <a:t> ….</a:t>
            </a:r>
            <a:br>
              <a:rPr lang="en-US" sz="2800" dirty="0" smtClean="0">
                <a:latin typeface="Aria "/>
              </a:rPr>
            </a:br>
            <a:r>
              <a:rPr lang="en-US" sz="2800" dirty="0" smtClean="0">
                <a:latin typeface="Aria "/>
              </a:rPr>
              <a:t>A  22% increase in price leads to an 11% increase in QD</a:t>
            </a:r>
            <a:endParaRPr lang="en-US" sz="2800" dirty="0">
              <a:latin typeface="Aria "/>
            </a:endParaRPr>
          </a:p>
        </p:txBody>
      </p:sp>
      <p:pic>
        <p:nvPicPr>
          <p:cNvPr id="2050" name="Picture 2" descr="inelastic dema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1" y="2817118"/>
            <a:ext cx="5791200" cy="405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6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 "/>
              </a:rPr>
              <a:t>3. </a:t>
            </a:r>
            <a:r>
              <a:rPr lang="en-US" sz="2800" b="1" dirty="0" smtClean="0">
                <a:latin typeface="Aria "/>
              </a:rPr>
              <a:t>UNITARY DEMAND</a:t>
            </a:r>
          </a:p>
          <a:p>
            <a:r>
              <a:rPr lang="en-US" sz="2400" dirty="0" smtClean="0">
                <a:latin typeface="Aria "/>
              </a:rPr>
              <a:t>When elasticity coefficient is equal to 1 .</a:t>
            </a:r>
          </a:p>
          <a:p>
            <a:r>
              <a:rPr lang="en-US" sz="2400" dirty="0" smtClean="0">
                <a:latin typeface="Aria "/>
              </a:rPr>
              <a:t>A change in price is equal to a change in QD/exactly matches the change in QD</a:t>
            </a:r>
          </a:p>
          <a:p>
            <a:endParaRPr lang="en-US" sz="2400" dirty="0" smtClean="0">
              <a:latin typeface="Aria 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 "/>
              </a:rPr>
              <a:t>Examples 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latin typeface="Aria "/>
              </a:rPr>
              <a:t>A  22% increase in price leads to  22% increase in QD</a:t>
            </a:r>
          </a:p>
          <a:p>
            <a:pPr marL="457200" indent="-457200">
              <a:buAutoNum type="alphaLcParenR"/>
            </a:pPr>
            <a:endParaRPr lang="en-US" sz="2400" dirty="0" smtClean="0"/>
          </a:p>
          <a:p>
            <a:pPr marL="457200" indent="-457200">
              <a:buAutoNum type="alpha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6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C:\Program Files (x86)\Microsoft Office\MEDIA\CAGCAT10\j0212957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" y="2073307"/>
            <a:ext cx="2548608" cy="19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46" y="393030"/>
            <a:ext cx="4114800" cy="1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3307"/>
            <a:ext cx="2590800" cy="198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343" y="4409832"/>
            <a:ext cx="3071813" cy="230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5" y="1962828"/>
            <a:ext cx="2686050" cy="20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6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1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610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 "/>
              </a:rPr>
              <a:t>Extreme Cases of Price Elasticity of Demand</a:t>
            </a:r>
          </a:p>
          <a:p>
            <a:pPr marL="0" indent="0">
              <a:buNone/>
            </a:pPr>
            <a:endParaRPr lang="en-US" sz="2600" b="1" dirty="0">
              <a:latin typeface="Aria "/>
            </a:endParaRPr>
          </a:p>
          <a:p>
            <a:pPr marL="0" indent="0">
              <a:buNone/>
            </a:pPr>
            <a:r>
              <a:rPr lang="en-US" sz="2600" dirty="0" smtClean="0">
                <a:latin typeface="Aria "/>
              </a:rPr>
              <a:t>1. </a:t>
            </a:r>
            <a:r>
              <a:rPr lang="en-US" sz="2600" b="1" dirty="0" smtClean="0">
                <a:latin typeface="Aria "/>
              </a:rPr>
              <a:t>PERFECTLY ELASTIC DEMAND</a:t>
            </a:r>
          </a:p>
          <a:p>
            <a:r>
              <a:rPr lang="en-US" sz="2600" dirty="0">
                <a:latin typeface="Aria "/>
              </a:rPr>
              <a:t>w</a:t>
            </a:r>
            <a:r>
              <a:rPr lang="en-US" sz="2600" dirty="0" smtClean="0">
                <a:latin typeface="Aria "/>
              </a:rPr>
              <a:t>hen demand is totally responsive to changes in price.</a:t>
            </a:r>
          </a:p>
          <a:p>
            <a:r>
              <a:rPr lang="en-US" sz="2600" dirty="0" smtClean="0">
                <a:latin typeface="Aria "/>
              </a:rPr>
              <a:t>a </a:t>
            </a:r>
            <a:r>
              <a:rPr lang="en-US" sz="2600" dirty="0">
                <a:latin typeface="Aria "/>
              </a:rPr>
              <a:t>consumer will not buy a good or service if the price moves at all</a:t>
            </a:r>
            <a:endParaRPr lang="en-US" sz="2600" dirty="0" smtClean="0">
              <a:latin typeface="Aria "/>
            </a:endParaRPr>
          </a:p>
          <a:p>
            <a:r>
              <a:rPr lang="en-US" sz="2600" dirty="0" smtClean="0">
                <a:latin typeface="Aria "/>
              </a:rPr>
              <a:t>If there is a small decrease in the P, QD will </a:t>
            </a:r>
            <a:r>
              <a:rPr lang="en-US" sz="2600" u="sng" dirty="0" smtClean="0">
                <a:latin typeface="Aria "/>
              </a:rPr>
              <a:t>increase without limit</a:t>
            </a:r>
          </a:p>
          <a:p>
            <a:pPr marL="0" indent="0">
              <a:buNone/>
            </a:pPr>
            <a:r>
              <a:rPr lang="en-US" sz="2600" dirty="0" smtClean="0">
                <a:latin typeface="Aria "/>
              </a:rPr>
              <a:t>.</a:t>
            </a:r>
            <a:endParaRPr lang="en-US" sz="2400" dirty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22533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367" y="533400"/>
            <a:ext cx="8360391" cy="1143000"/>
          </a:xfrm>
        </p:spPr>
        <p:txBody>
          <a:bodyPr>
            <a:normAutofit fontScale="90000"/>
          </a:bodyPr>
          <a:lstStyle/>
          <a:p>
            <a:r>
              <a:rPr lang="en-PH" dirty="0"/>
              <a:t/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r>
              <a:rPr lang="en-PH" sz="3100" i="1" dirty="0">
                <a:solidFill>
                  <a:srgbClr val="D60093"/>
                </a:solidFill>
                <a:latin typeface="Aria "/>
              </a:rPr>
              <a:t>pink tennis balls</a:t>
            </a:r>
            <a:r>
              <a:rPr lang="en-PH" sz="3100" i="1" dirty="0" smtClean="0">
                <a:solidFill>
                  <a:srgbClr val="D60093"/>
                </a:solidFill>
                <a:latin typeface="Aria "/>
              </a:rPr>
              <a:t>.</a:t>
            </a:r>
            <a:br>
              <a:rPr lang="en-PH" sz="3100" i="1" dirty="0" smtClean="0">
                <a:solidFill>
                  <a:srgbClr val="D60093"/>
                </a:solidFill>
                <a:latin typeface="Aria "/>
              </a:rPr>
            </a:br>
            <a:r>
              <a:rPr lang="en-PH" sz="3100" i="1" dirty="0" smtClean="0">
                <a:solidFill>
                  <a:srgbClr val="D60093"/>
                </a:solidFill>
                <a:latin typeface="Aria "/>
              </a:rPr>
              <a:t> </a:t>
            </a:r>
            <a:r>
              <a:rPr lang="en-PH" sz="3100" dirty="0">
                <a:latin typeface="Aria "/>
              </a:rPr>
              <a:t>If the price of pink tennis balls went up, no one would buy them in lieu of yellow tennis balls</a:t>
            </a:r>
            <a:r>
              <a:rPr lang="en-PH" dirty="0"/>
              <a:t>. </a:t>
            </a:r>
            <a:br>
              <a:rPr lang="en-PH" dirty="0"/>
            </a:br>
            <a:endParaRPr lang="en-PH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6886575" cy="419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8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 "/>
              </a:rPr>
              <a:t>Extreme Cases of Price Elasticity of Demand</a:t>
            </a:r>
          </a:p>
          <a:p>
            <a:pPr marL="0" indent="0">
              <a:buNone/>
            </a:pPr>
            <a:r>
              <a:rPr lang="en-US" sz="2600" dirty="0" smtClean="0">
                <a:latin typeface="Aria "/>
              </a:rPr>
              <a:t>2  </a:t>
            </a:r>
            <a:r>
              <a:rPr lang="en-US" sz="2600" b="1" dirty="0" smtClean="0">
                <a:latin typeface="Aria "/>
              </a:rPr>
              <a:t>PERFECTLY  INELASTIC DEMAND</a:t>
            </a:r>
          </a:p>
          <a:p>
            <a:r>
              <a:rPr lang="en-US" sz="2600" dirty="0" smtClean="0">
                <a:latin typeface="Aria "/>
              </a:rPr>
              <a:t>When QD totally does not respond to any changes in  P </a:t>
            </a:r>
            <a:endParaRPr lang="en-US" sz="2600" u="sng" dirty="0" smtClean="0">
              <a:latin typeface="Aria "/>
            </a:endParaRPr>
          </a:p>
          <a:p>
            <a:pPr marL="0" indent="0">
              <a:buNone/>
            </a:pPr>
            <a:r>
              <a:rPr lang="en-US" sz="2600" dirty="0" smtClean="0">
                <a:latin typeface="Aria "/>
              </a:rPr>
              <a:t>    It has a price elasticity coefficient of </a:t>
            </a:r>
            <a:r>
              <a:rPr lang="en-US" sz="2600" u="sng" dirty="0" smtClean="0">
                <a:latin typeface="Aria "/>
              </a:rPr>
              <a:t>infinite </a:t>
            </a:r>
          </a:p>
          <a:p>
            <a:pPr marL="0" indent="0">
              <a:buNone/>
            </a:pPr>
            <a:endParaRPr lang="en-US" sz="2600" u="sng" dirty="0" smtClean="0">
              <a:latin typeface="Aria "/>
            </a:endParaRPr>
          </a:p>
          <a:p>
            <a:pPr algn="just"/>
            <a:r>
              <a:rPr lang="en-US" sz="2600" dirty="0" smtClean="0">
                <a:latin typeface="Aria "/>
              </a:rPr>
              <a:t>A </a:t>
            </a:r>
            <a:r>
              <a:rPr lang="en-US" sz="2600" dirty="0">
                <a:latin typeface="Aria "/>
              </a:rPr>
              <a:t>consumer will buy a good or service regardless of the movement of price. </a:t>
            </a:r>
            <a:endParaRPr lang="en-US" sz="2600" dirty="0" smtClean="0">
              <a:latin typeface="Aria "/>
            </a:endParaRPr>
          </a:p>
          <a:p>
            <a:pPr algn="just"/>
            <a:r>
              <a:rPr lang="en-US" sz="2600" dirty="0" smtClean="0">
                <a:latin typeface="Aria "/>
              </a:rPr>
              <a:t>In </a:t>
            </a:r>
            <a:r>
              <a:rPr lang="en-US" sz="2600" dirty="0">
                <a:latin typeface="Aria "/>
              </a:rPr>
              <a:t>order for perfectly inelastic demand to exist, there can be </a:t>
            </a:r>
            <a:r>
              <a:rPr lang="en-US" sz="2600" i="1" dirty="0">
                <a:latin typeface="Aria "/>
              </a:rPr>
              <a:t>no substitutes </a:t>
            </a:r>
            <a:r>
              <a:rPr lang="en-US" sz="2600" dirty="0">
                <a:latin typeface="Aria "/>
              </a:rPr>
              <a:t>available</a:t>
            </a:r>
            <a:r>
              <a:rPr lang="en-US" sz="2400" dirty="0">
                <a:latin typeface="Aria "/>
              </a:rPr>
              <a:t>.</a:t>
            </a:r>
          </a:p>
          <a:p>
            <a:endParaRPr lang="en-US" sz="2400" u="sng" dirty="0" smtClean="0"/>
          </a:p>
          <a:p>
            <a:pPr marL="457200" indent="-457200">
              <a:buAutoNum type="alphaL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7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PH" sz="3100" i="1" dirty="0"/>
              <a:t>Examples </a:t>
            </a:r>
            <a:br>
              <a:rPr lang="en-PH" sz="3100" i="1" dirty="0"/>
            </a:br>
            <a:r>
              <a:rPr lang="en-PH" sz="3100" i="1" dirty="0">
                <a:latin typeface="Aria "/>
              </a:rPr>
              <a:t>food for a starving man</a:t>
            </a:r>
            <a:br>
              <a:rPr lang="en-PH" sz="3100" i="1" dirty="0">
                <a:latin typeface="Aria "/>
              </a:rPr>
            </a:br>
            <a:r>
              <a:rPr lang="en-PH" sz="3100" i="1" dirty="0">
                <a:latin typeface="Aria "/>
              </a:rPr>
              <a:t>insulin to a diabetic</a:t>
            </a:r>
            <a:r>
              <a:rPr lang="en-PH" i="1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5791200" cy="431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43" y="423081"/>
            <a:ext cx="8229600" cy="1143000"/>
          </a:xfrm>
        </p:spPr>
        <p:txBody>
          <a:bodyPr>
            <a:normAutofit/>
          </a:bodyPr>
          <a:lstStyle/>
          <a:p>
            <a:r>
              <a:rPr lang="en-PH" sz="4000" dirty="0" smtClean="0">
                <a:latin typeface="Aria "/>
              </a:rPr>
              <a:t>Effect on Total Revenue</a:t>
            </a:r>
            <a:endParaRPr lang="en-PH" sz="4000" dirty="0">
              <a:latin typeface="Aria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PH" b="1" dirty="0" smtClean="0"/>
              <a:t>Price Effect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an increase in price that will result to a 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positive effect on revenue</a:t>
            </a:r>
          </a:p>
          <a:p>
            <a:pPr marL="514350" indent="-514350">
              <a:buAutoNum type="arabicPeriod" startAt="2"/>
            </a:pPr>
            <a:r>
              <a:rPr lang="en-PH" b="1" dirty="0" smtClean="0"/>
              <a:t>Quantity Effect </a:t>
            </a:r>
          </a:p>
          <a:p>
            <a:pPr marL="0" indent="0">
              <a:buNone/>
            </a:pPr>
            <a:r>
              <a:rPr lang="en-PH" dirty="0"/>
              <a:t>	</a:t>
            </a:r>
            <a:r>
              <a:rPr lang="en-PH" dirty="0" smtClean="0"/>
              <a:t>an increase in price that will lead to less 	quantity sold and vice versa</a:t>
            </a:r>
          </a:p>
          <a:p>
            <a:pPr marL="514350" indent="-51435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0804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>
                <a:latin typeface="Aria "/>
              </a:rPr>
              <a:t>Elasticity presents the identity that:</a:t>
            </a:r>
          </a:p>
          <a:p>
            <a:pPr marL="0" indent="0" algn="just">
              <a:buNone/>
            </a:pPr>
            <a:r>
              <a:rPr lang="en-PH" dirty="0">
                <a:latin typeface="Aria "/>
              </a:rPr>
              <a:t>	</a:t>
            </a:r>
            <a:r>
              <a:rPr lang="en-PH" dirty="0" smtClean="0">
                <a:latin typeface="Aria "/>
              </a:rPr>
              <a:t>percentage change in Total Revenue</a:t>
            </a:r>
          </a:p>
          <a:p>
            <a:pPr marL="0" indent="0" algn="just">
              <a:buNone/>
            </a:pPr>
            <a:r>
              <a:rPr lang="en-PH" dirty="0" smtClean="0">
                <a:latin typeface="Aria "/>
              </a:rPr>
              <a:t>	Is equal to the percentage change in</a:t>
            </a:r>
          </a:p>
          <a:p>
            <a:pPr marL="0" indent="0" algn="just">
              <a:buNone/>
            </a:pPr>
            <a:r>
              <a:rPr lang="en-PH" dirty="0" smtClean="0">
                <a:latin typeface="Aria "/>
              </a:rPr>
              <a:t>	Quantity demanded plus the 	percentage change in price</a:t>
            </a:r>
            <a:endParaRPr lang="en-PH" dirty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1265863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400" b="1" dirty="0" smtClean="0">
                <a:latin typeface="Aria "/>
              </a:rPr>
              <a:t>Relationship between the PED and Total Revenue(TR) </a:t>
            </a:r>
            <a:endParaRPr lang="en-PH" sz="3400" b="1" dirty="0">
              <a:latin typeface="Aria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000" dirty="0" smtClean="0">
                <a:latin typeface="Aria "/>
              </a:rPr>
              <a:t>1.If the PED is elastic (e &gt; 1) , a price increase will make the TR fall, and vice versa</a:t>
            </a:r>
          </a:p>
          <a:p>
            <a:pPr marL="0" indent="0">
              <a:buNone/>
            </a:pPr>
            <a:endParaRPr lang="en-PH" sz="3000" dirty="0" smtClean="0">
              <a:latin typeface="Aria "/>
            </a:endParaRPr>
          </a:p>
          <a:p>
            <a:pPr marL="0" indent="0">
              <a:buNone/>
            </a:pPr>
            <a:r>
              <a:rPr lang="en-PH" sz="3000" dirty="0" smtClean="0">
                <a:latin typeface="Aria "/>
              </a:rPr>
              <a:t>2. When the PED is inelastic (e &lt;1), a price increase will give rise to TR and vice versa</a:t>
            </a:r>
          </a:p>
          <a:p>
            <a:pPr marL="0" indent="0">
              <a:buNone/>
            </a:pPr>
            <a:endParaRPr lang="en-PH" sz="3000" dirty="0" smtClean="0">
              <a:latin typeface="Aria "/>
            </a:endParaRPr>
          </a:p>
          <a:p>
            <a:pPr marL="0" indent="0">
              <a:buNone/>
            </a:pPr>
            <a:r>
              <a:rPr lang="en-PH" sz="3000" dirty="0" smtClean="0">
                <a:latin typeface="Aria "/>
              </a:rPr>
              <a:t>3. When the PED is unitary elastic ( e=1) the change in price will not affect the TR</a:t>
            </a:r>
            <a:endParaRPr lang="en-PH" sz="3000" dirty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3737753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3400" b="1" dirty="0" smtClean="0">
                <a:latin typeface="Aria "/>
              </a:rPr>
              <a:t>Relationship between the PED and Total Revenue(TR) </a:t>
            </a:r>
            <a:endParaRPr lang="en-PH" sz="3400" b="1" dirty="0">
              <a:latin typeface="Aria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PH" sz="3000" dirty="0" smtClean="0">
                <a:latin typeface="Aria "/>
              </a:rPr>
              <a:t>When the PED is perfectly elastic, a price increase creates  a zero TR</a:t>
            </a:r>
          </a:p>
          <a:p>
            <a:pPr marL="0" indent="0">
              <a:buNone/>
            </a:pPr>
            <a:endParaRPr lang="en-PH" sz="3000" dirty="0" smtClean="0">
              <a:latin typeface="Aria "/>
            </a:endParaRPr>
          </a:p>
          <a:p>
            <a:pPr marL="514350" indent="-514350">
              <a:buAutoNum type="arabicPeriod" startAt="4"/>
            </a:pPr>
            <a:r>
              <a:rPr lang="en-PH" sz="3000" dirty="0" smtClean="0">
                <a:latin typeface="Aria "/>
              </a:rPr>
              <a:t>When the PED is perfectly inelastic , a price increase will cause TR to increase </a:t>
            </a:r>
            <a:endParaRPr lang="en-PH" sz="3000" dirty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2571095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 demand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elasticities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b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INCOME 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Elasticity of 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DEMAND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A measure of how much the quantity demanded of a good responds to a change in consumer income.</a:t>
            </a:r>
          </a:p>
          <a:p>
            <a:pPr marL="0" indent="0">
              <a:buNone/>
            </a:pPr>
            <a:r>
              <a:rPr lang="en-PH" dirty="0" smtClean="0"/>
              <a:t>	</a:t>
            </a:r>
            <a:r>
              <a:rPr lang="en-PH" dirty="0" smtClean="0">
                <a:solidFill>
                  <a:srgbClr val="0070C0"/>
                </a:solidFill>
              </a:rPr>
              <a:t>Percentage change in Quantity Demanded</a:t>
            </a:r>
          </a:p>
          <a:p>
            <a:pPr marL="0" indent="0">
              <a:buNone/>
            </a:pPr>
            <a:r>
              <a:rPr lang="en-PH" dirty="0" smtClean="0">
                <a:solidFill>
                  <a:srgbClr val="0070C0"/>
                </a:solidFill>
              </a:rPr>
              <a:t>         	Percentage in Income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4114800"/>
            <a:ext cx="685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00" y="132721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 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228600"/>
            <a:ext cx="3574473" cy="375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374715"/>
            <a:ext cx="254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432" y="3514780"/>
            <a:ext cx="81044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concept which  measures  the responsiveness of Quantity Demanded (QD)or </a:t>
            </a:r>
          </a:p>
          <a:p>
            <a:pPr algn="ctr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Quantity Supplied (QS)</a:t>
            </a:r>
          </a:p>
          <a:p>
            <a:pPr algn="ctr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 one of its determinants . </a:t>
            </a:r>
          </a:p>
          <a:p>
            <a:pPr algn="ctr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the responses are substantial, other times minimal or nonexistent. 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1635" y="1327215"/>
            <a:ext cx="376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</a:rPr>
              <a:t>Elasticity</a:t>
            </a:r>
            <a:endParaRPr lang="en-PH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6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 Demand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Elasticities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INCOME 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Elasticity of 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DEMAND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Higher income raises quantity demanded</a:t>
            </a:r>
          </a:p>
          <a:p>
            <a:r>
              <a:rPr lang="en-PH" dirty="0" smtClean="0"/>
              <a:t>Because  QD and Income move in the same direction, normal goods have positive income </a:t>
            </a:r>
            <a:r>
              <a:rPr lang="en-PH" dirty="0" err="1" smtClean="0"/>
              <a:t>elasticities</a:t>
            </a:r>
            <a:r>
              <a:rPr lang="en-PH" dirty="0"/>
              <a:t> </a:t>
            </a:r>
            <a:endParaRPr lang="en-PH" dirty="0" smtClean="0"/>
          </a:p>
          <a:p>
            <a:r>
              <a:rPr lang="en-PH" dirty="0" smtClean="0"/>
              <a:t>Higher income lowers QD for inferior goods</a:t>
            </a:r>
          </a:p>
        </p:txBody>
      </p:sp>
    </p:spTree>
    <p:extLst>
      <p:ext uri="{BB962C8B-B14F-4D97-AF65-F5344CB8AC3E}">
        <p14:creationId xmlns:p14="http://schemas.microsoft.com/office/powerpoint/2010/main" val="42133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400" dirty="0" smtClean="0"/>
              <a:t>Summary of Income Elasticity Coefficient</a:t>
            </a:r>
            <a:endParaRPr lang="en-PH" sz="3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72343"/>
              </p:ext>
            </p:extLst>
          </p:nvPr>
        </p:nvGraphicFramePr>
        <p:xfrm>
          <a:off x="457200" y="1600200"/>
          <a:ext cx="822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Types of Goods 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Income Elasticity </a:t>
                      </a:r>
                      <a:r>
                        <a:rPr lang="en-PH" sz="2200" baseline="0" dirty="0" smtClean="0">
                          <a:solidFill>
                            <a:schemeClr val="tx1"/>
                          </a:solidFill>
                        </a:rPr>
                        <a:t> Coefficient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Normal, Luxury Good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Positive Elasticity,</a:t>
                      </a:r>
                      <a:r>
                        <a:rPr lang="en-PH" sz="2200" baseline="0" dirty="0" smtClean="0">
                          <a:solidFill>
                            <a:schemeClr val="tx1"/>
                          </a:solidFill>
                        </a:rPr>
                        <a:t>  (e &gt; 1)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Normal, Necessity Good 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Positive Elasticity</a:t>
                      </a:r>
                      <a:r>
                        <a:rPr lang="en-PH" sz="2200" baseline="0" dirty="0" smtClean="0">
                          <a:solidFill>
                            <a:schemeClr val="tx1"/>
                          </a:solidFill>
                        </a:rPr>
                        <a:t> but less than 1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Inferior Good 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sz="2200" dirty="0" smtClean="0">
                          <a:solidFill>
                            <a:schemeClr val="tx1"/>
                          </a:solidFill>
                        </a:rPr>
                        <a:t>Negative Elasticity </a:t>
                      </a:r>
                      <a:endParaRPr lang="en-PH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63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>
                <a:latin typeface="Aria "/>
              </a:rPr>
              <a:t>Hypothetical data for income elasticity</a:t>
            </a:r>
            <a:endParaRPr lang="en-PH" dirty="0">
              <a:latin typeface="Aria 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830582"/>
              </p:ext>
            </p:extLst>
          </p:nvPr>
        </p:nvGraphicFramePr>
        <p:xfrm>
          <a:off x="612741" y="1667894"/>
          <a:ext cx="7879849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Worksheet" r:id="rId4" imgW="6019657" imgH="2542983" progId="Excel.Sheet.12">
                  <p:embed/>
                </p:oleObj>
              </mc:Choice>
              <mc:Fallback>
                <p:oleObj name="Worksheet" r:id="rId4" imgW="6019657" imgH="25429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741" y="1667894"/>
                        <a:ext cx="7879849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solidFill>
                  <a:srgbClr val="0070C0"/>
                </a:solidFill>
              </a:rPr>
              <a:t>Solve for the income elasticity</a:t>
            </a:r>
            <a:endParaRPr lang="en-PH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48" y="1417638"/>
            <a:ext cx="7311452" cy="45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 Demand </a:t>
            </a:r>
            <a:r>
              <a:rPr lang="en-US" sz="3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Elasticities</a:t>
            </a:r>
            <a: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Cross-Price Elasticity of  DEMAND</a:t>
            </a:r>
            <a:endParaRPr lang="en-US" sz="3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PH" dirty="0" smtClean="0"/>
              <a:t>A measure of how much the quantity demanded of one good respond to a change in the price of another good.</a:t>
            </a:r>
          </a:p>
          <a:p>
            <a:pPr marL="0" indent="0">
              <a:buNone/>
            </a:pPr>
            <a:r>
              <a:rPr lang="en-PH" dirty="0" smtClean="0"/>
              <a:t>       </a:t>
            </a:r>
            <a:r>
              <a:rPr lang="en-PH" dirty="0" smtClean="0">
                <a:solidFill>
                  <a:srgbClr val="0070C0"/>
                </a:solidFill>
              </a:rPr>
              <a:t>Percentage change in QD of good 1</a:t>
            </a:r>
          </a:p>
          <a:p>
            <a:pPr marL="0" indent="0">
              <a:buNone/>
            </a:pP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     Percentage change in QD of good 2</a:t>
            </a:r>
          </a:p>
          <a:p>
            <a:pPr marL="0" indent="0">
              <a:buNone/>
            </a:pP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smtClean="0"/>
              <a:t>Mathematical symbol :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  </a:t>
            </a:r>
            <a:r>
              <a:rPr lang="en-PH" dirty="0" err="1" smtClean="0">
                <a:solidFill>
                  <a:srgbClr val="0070C0"/>
                </a:solidFill>
              </a:rPr>
              <a:t>E</a:t>
            </a:r>
            <a:r>
              <a:rPr lang="en-PH" sz="1800" dirty="0" err="1" smtClean="0">
                <a:solidFill>
                  <a:srgbClr val="0070C0"/>
                </a:solidFill>
              </a:rPr>
              <a:t>xy</a:t>
            </a:r>
            <a:r>
              <a:rPr lang="en-PH" dirty="0" smtClean="0">
                <a:solidFill>
                  <a:srgbClr val="0070C0"/>
                </a:solidFill>
              </a:rPr>
              <a:t> = %change  </a:t>
            </a:r>
            <a:r>
              <a:rPr lang="en-PH" dirty="0" err="1" smtClean="0">
                <a:solidFill>
                  <a:srgbClr val="0070C0"/>
                </a:solidFill>
              </a:rPr>
              <a:t>Qd</a:t>
            </a:r>
            <a:r>
              <a:rPr lang="en-PH" sz="1800" dirty="0" err="1" smtClean="0">
                <a:solidFill>
                  <a:srgbClr val="0070C0"/>
                </a:solidFill>
              </a:rPr>
              <a:t>x</a:t>
            </a:r>
            <a:endParaRPr lang="en-PH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 smtClean="0">
                <a:solidFill>
                  <a:srgbClr val="0070C0"/>
                </a:solidFill>
              </a:rPr>
              <a:t>            %  change   </a:t>
            </a:r>
            <a:r>
              <a:rPr lang="en-PH" dirty="0" err="1" smtClean="0">
                <a:solidFill>
                  <a:srgbClr val="0070C0"/>
                </a:solidFill>
              </a:rPr>
              <a:t>P</a:t>
            </a:r>
            <a:r>
              <a:rPr lang="en-PH" sz="1800" dirty="0" err="1" smtClean="0">
                <a:solidFill>
                  <a:srgbClr val="0070C0"/>
                </a:solidFill>
              </a:rPr>
              <a:t>y</a:t>
            </a:r>
            <a:endParaRPr lang="en-PH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PH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PH" dirty="0" smtClean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99782" y="3581400"/>
            <a:ext cx="57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5410200"/>
            <a:ext cx="2209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 Demand </a:t>
            </a:r>
            <a:r>
              <a:rPr lang="en-US" sz="34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Elasticities</a:t>
            </a:r>
            <a: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3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Cross-Price Elasticity of  DEMAND</a:t>
            </a:r>
            <a:endParaRPr lang="en-US" sz="3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PH" sz="2600" u="sng" dirty="0" smtClean="0">
                <a:solidFill>
                  <a:srgbClr val="424142"/>
                </a:solidFill>
                <a:latin typeface="Aria "/>
              </a:rPr>
              <a:t>negative</a:t>
            </a:r>
            <a:r>
              <a:rPr lang="en-PH" sz="2600" dirty="0" smtClean="0">
                <a:solidFill>
                  <a:srgbClr val="424142"/>
                </a:solidFill>
                <a:latin typeface="Aria "/>
              </a:rPr>
              <a:t> 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if </a:t>
            </a:r>
            <a:r>
              <a:rPr lang="en-PH" sz="2600" dirty="0" smtClean="0">
                <a:solidFill>
                  <a:srgbClr val="424142"/>
                </a:solidFill>
                <a:latin typeface="Aria "/>
              </a:rPr>
              <a:t>X 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and </a:t>
            </a:r>
            <a:r>
              <a:rPr lang="en-PH" sz="2600" dirty="0" smtClean="0">
                <a:solidFill>
                  <a:srgbClr val="424142"/>
                </a:solidFill>
                <a:latin typeface="Aria "/>
              </a:rPr>
              <a:t>Y 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are complementary goods, and </a:t>
            </a:r>
            <a:r>
              <a:rPr lang="en-PH" sz="2600" u="sng" dirty="0">
                <a:solidFill>
                  <a:srgbClr val="424142"/>
                </a:solidFill>
                <a:latin typeface="Aria "/>
              </a:rPr>
              <a:t>positive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 if x and y are substitutes. </a:t>
            </a:r>
            <a:endParaRPr lang="en-PH" sz="2600" dirty="0" smtClean="0">
              <a:solidFill>
                <a:srgbClr val="424142"/>
              </a:solidFill>
              <a:latin typeface="Aria 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PH" sz="2600" dirty="0" smtClean="0">
                <a:solidFill>
                  <a:srgbClr val="424142"/>
                </a:solidFill>
                <a:latin typeface="Aria "/>
              </a:rPr>
              <a:t>The 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higher the value of the cross-elasticity the stronger will be the degree of substitutability or complementarity of x and y. </a:t>
            </a:r>
            <a:endParaRPr lang="en-PH" sz="2600" dirty="0" smtClean="0">
              <a:solidFill>
                <a:srgbClr val="424142"/>
              </a:solidFill>
              <a:latin typeface="Aria 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PH" sz="2600" dirty="0" smtClean="0">
                <a:solidFill>
                  <a:srgbClr val="424142"/>
                </a:solidFill>
                <a:latin typeface="Aria "/>
              </a:rPr>
              <a:t>The 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main determinant of the cross-elasticity is the </a:t>
            </a:r>
            <a:r>
              <a:rPr lang="en-PH" sz="2600" u="sng" dirty="0">
                <a:solidFill>
                  <a:srgbClr val="424142"/>
                </a:solidFill>
                <a:latin typeface="Aria "/>
              </a:rPr>
              <a:t>nature of the commodities </a:t>
            </a:r>
            <a:r>
              <a:rPr lang="en-PH" sz="2600" dirty="0">
                <a:solidFill>
                  <a:srgbClr val="424142"/>
                </a:solidFill>
                <a:latin typeface="Aria "/>
              </a:rPr>
              <a:t>relative to their uses. If two commodities can satisfy equally well the same need, the cross- elasticity is high, and vice versa. </a:t>
            </a:r>
            <a:endParaRPr lang="en-PH" sz="2600" dirty="0" smtClean="0">
              <a:solidFill>
                <a:srgbClr val="0070C0"/>
              </a:solidFill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29617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85" y="1363662"/>
            <a:ext cx="8139515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PH" i="1" dirty="0" smtClean="0"/>
              <a:t>Example:</a:t>
            </a:r>
          </a:p>
          <a:p>
            <a:pPr marL="0" indent="0" algn="just">
              <a:buNone/>
            </a:pPr>
            <a:r>
              <a:rPr lang="en-PH" dirty="0" smtClean="0"/>
              <a:t> an </a:t>
            </a:r>
            <a:r>
              <a:rPr lang="en-PH" dirty="0"/>
              <a:t>increase in demand for </a:t>
            </a:r>
            <a:r>
              <a:rPr lang="en-PH" u="sng" dirty="0"/>
              <a:t>cars</a:t>
            </a:r>
            <a:r>
              <a:rPr lang="en-PH" dirty="0"/>
              <a:t> will lead to </a:t>
            </a:r>
            <a:r>
              <a:rPr lang="en-PH" dirty="0" smtClean="0"/>
              <a:t>an</a:t>
            </a:r>
          </a:p>
          <a:p>
            <a:pPr marL="0" indent="0" algn="just">
              <a:buNone/>
            </a:pPr>
            <a:r>
              <a:rPr lang="en-PH" dirty="0"/>
              <a:t> </a:t>
            </a:r>
            <a:r>
              <a:rPr lang="en-PH" dirty="0" smtClean="0"/>
              <a:t>   </a:t>
            </a:r>
            <a:r>
              <a:rPr lang="en-PH" dirty="0"/>
              <a:t>increase in demand for </a:t>
            </a:r>
            <a:r>
              <a:rPr lang="en-PH" u="sng" dirty="0"/>
              <a:t>fuel. </a:t>
            </a:r>
            <a:endParaRPr lang="en-PH" u="sng" dirty="0" smtClean="0"/>
          </a:p>
          <a:p>
            <a:pPr marL="0" indent="0" algn="just">
              <a:buNone/>
            </a:pPr>
            <a:r>
              <a:rPr lang="en-PH" dirty="0"/>
              <a:t> </a:t>
            </a:r>
            <a:r>
              <a:rPr lang="en-PH" dirty="0" smtClean="0"/>
              <a:t>  If </a:t>
            </a:r>
            <a:r>
              <a:rPr lang="en-PH" dirty="0"/>
              <a:t>the price of the </a:t>
            </a:r>
            <a:r>
              <a:rPr lang="en-PH" i="1" u="sng" dirty="0"/>
              <a:t>complement</a:t>
            </a:r>
            <a:r>
              <a:rPr lang="en-PH" dirty="0"/>
              <a:t> falls, </a:t>
            </a:r>
            <a:r>
              <a:rPr lang="en-PH" dirty="0" smtClean="0"/>
              <a:t>the   	quantity </a:t>
            </a:r>
            <a:r>
              <a:rPr lang="en-PH" dirty="0"/>
              <a:t>demanded of the other good will </a:t>
            </a:r>
            <a:r>
              <a:rPr lang="en-PH" dirty="0" smtClean="0"/>
              <a:t>	increase</a:t>
            </a:r>
            <a:r>
              <a:rPr lang="en-PH" dirty="0"/>
              <a:t>. </a:t>
            </a:r>
            <a:endParaRPr lang="en-PH" dirty="0" smtClean="0"/>
          </a:p>
          <a:p>
            <a:pPr marL="0" indent="0" algn="just">
              <a:buNone/>
            </a:pPr>
            <a:r>
              <a:rPr lang="en-PH" dirty="0" smtClean="0"/>
              <a:t>     The </a:t>
            </a:r>
            <a:r>
              <a:rPr lang="en-PH" dirty="0"/>
              <a:t>value of the cross-price elasticity for </a:t>
            </a:r>
            <a:r>
              <a:rPr lang="en-PH" dirty="0" smtClean="0"/>
              <a:t>         	complementary </a:t>
            </a:r>
            <a:r>
              <a:rPr lang="en-PH" dirty="0"/>
              <a:t>goods will thus be </a:t>
            </a:r>
            <a:r>
              <a:rPr lang="en-PH" dirty="0" smtClean="0"/>
              <a:t>	</a:t>
            </a:r>
            <a:r>
              <a:rPr lang="en-PH" i="1" dirty="0" smtClean="0"/>
              <a:t>negative </a:t>
            </a:r>
            <a:r>
              <a:rPr lang="en-PH" dirty="0"/>
              <a:t>.</a:t>
            </a:r>
          </a:p>
          <a:p>
            <a:pPr marL="0" indent="0" algn="just">
              <a:buNone/>
            </a:pP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21860" y="232827"/>
            <a:ext cx="7239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</a:rPr>
              <a:t>Other Demand </a:t>
            </a:r>
            <a:r>
              <a:rPr lang="en-US" sz="3400" b="1" dirty="0" err="1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</a:rPr>
              <a:t>Elasticities</a:t>
            </a:r>
            <a:r>
              <a:rPr lang="en-US" sz="3400" b="1" dirty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</a:rPr>
              <a:t/>
            </a:r>
            <a:br>
              <a:rPr lang="en-US" sz="3400" b="1" dirty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</a:rPr>
            </a:br>
            <a:r>
              <a:rPr lang="en-US" sz="3400" b="1" dirty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</a:rPr>
              <a:t>Cross-Price Elasticity of  DEMAND</a:t>
            </a:r>
            <a:endParaRPr lang="en-PH" sz="3400" dirty="0"/>
          </a:p>
        </p:txBody>
      </p:sp>
      <p:sp>
        <p:nvSpPr>
          <p:cNvPr id="7" name="AutoShape 2" descr="https://figures.boundless-cdn.com/19957/raw/city-of-demand-complements.svg"/>
          <p:cNvSpPr>
            <a:spLocks noChangeAspect="1" noChangeArrowheads="1"/>
          </p:cNvSpPr>
          <p:nvPr/>
        </p:nvSpPr>
        <p:spPr bwMode="auto">
          <a:xfrm>
            <a:off x="5638800" y="1752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9" name="AutoShape 4" descr="https://figures.boundless-cdn.com/19957/raw/city-of-demand-complements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74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 Demand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Elasticities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Cross-Price Elasticity of  DEMAND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620000" cy="4525963"/>
          </a:xfrm>
        </p:spPr>
        <p:txBody>
          <a:bodyPr>
            <a:normAutofit/>
          </a:bodyPr>
          <a:lstStyle/>
          <a:p>
            <a:pPr algn="just"/>
            <a:r>
              <a:rPr lang="en-PH" u="sng" dirty="0"/>
              <a:t>A positive </a:t>
            </a:r>
            <a:r>
              <a:rPr lang="en-PH" dirty="0"/>
              <a:t>cross-price elasticity value indicates that the two goods are substitutes</a:t>
            </a:r>
            <a:r>
              <a:rPr lang="en-PH" dirty="0" smtClean="0"/>
              <a:t>.</a:t>
            </a:r>
          </a:p>
          <a:p>
            <a:pPr marL="0" indent="0" algn="just">
              <a:buNone/>
            </a:pPr>
            <a:endParaRPr lang="en-PH" dirty="0"/>
          </a:p>
          <a:p>
            <a:pPr algn="just"/>
            <a:r>
              <a:rPr lang="en-PH" dirty="0" smtClean="0"/>
              <a:t> </a:t>
            </a:r>
            <a:r>
              <a:rPr lang="en-PH" dirty="0"/>
              <a:t>A</a:t>
            </a:r>
            <a:r>
              <a:rPr lang="en-PH" dirty="0" smtClean="0"/>
              <a:t>s </a:t>
            </a:r>
            <a:r>
              <a:rPr lang="en-PH" dirty="0"/>
              <a:t>the price of one good </a:t>
            </a:r>
            <a:r>
              <a:rPr lang="en-PH" u="sng" dirty="0"/>
              <a:t>rises</a:t>
            </a:r>
            <a:r>
              <a:rPr lang="en-PH" dirty="0"/>
              <a:t>, the demand for the substitute good </a:t>
            </a:r>
            <a:r>
              <a:rPr lang="en-PH" u="sng" dirty="0"/>
              <a:t>increases. </a:t>
            </a:r>
            <a:endParaRPr lang="en-PH" u="sng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88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Other Demand </a:t>
            </a:r>
            <a:r>
              <a:rPr lang="en-US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Elasticities</a:t>
            </a: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/>
            </a:r>
            <a:b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Cross-Price Elasticity of  DEMAND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i="1" dirty="0" smtClean="0"/>
              <a:t>Example:</a:t>
            </a:r>
          </a:p>
          <a:p>
            <a:pPr marL="0" indent="0" algn="just">
              <a:buNone/>
            </a:pPr>
            <a:r>
              <a:rPr lang="en-PH" dirty="0" smtClean="0"/>
              <a:t>if </a:t>
            </a:r>
            <a:r>
              <a:rPr lang="en-PH" dirty="0"/>
              <a:t>the price of coffee increases, consumers may purchase less coffee and more tea. Conversely, the demand for a </a:t>
            </a:r>
            <a:r>
              <a:rPr lang="en-PH" i="1" u="sng" dirty="0"/>
              <a:t>substitute good falls </a:t>
            </a:r>
            <a:r>
              <a:rPr lang="en-PH" dirty="0"/>
              <a:t>when the price of another good </a:t>
            </a:r>
            <a:r>
              <a:rPr lang="en-PH" u="sng" dirty="0"/>
              <a:t>is decreased</a:t>
            </a:r>
            <a:r>
              <a:rPr lang="en-PH" dirty="0"/>
              <a:t>. In the case of perfect substitutes, the cross elasticity of demand will be equal to </a:t>
            </a:r>
            <a:r>
              <a:rPr lang="en-PH" u="sng" dirty="0"/>
              <a:t>positive</a:t>
            </a:r>
            <a:r>
              <a:rPr lang="en-PH" dirty="0"/>
              <a:t> infinity 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85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74" y="304800"/>
            <a:ext cx="8201052" cy="277722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782165"/>
              </p:ext>
            </p:extLst>
          </p:nvPr>
        </p:nvGraphicFramePr>
        <p:xfrm>
          <a:off x="609600" y="3505200"/>
          <a:ext cx="8062926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Worksheet" r:id="rId5" imgW="7581837" imgH="1533655" progId="Excel.Sheet.12">
                  <p:embed/>
                </p:oleObj>
              </mc:Choice>
              <mc:Fallback>
                <p:oleObj name="Worksheet" r:id="rId5" imgW="7581837" imgH="15336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3505200"/>
                        <a:ext cx="8062926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5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Elasticity</a:t>
            </a:r>
          </a:p>
          <a:p>
            <a:pPr marL="0" indent="0" algn="just">
              <a:buNone/>
            </a:pPr>
            <a:r>
              <a:rPr lang="en-PH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PH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percentage change in one variable in 	relation to the percentage change in 	another variable</a:t>
            </a:r>
          </a:p>
          <a:p>
            <a:pPr marL="0" indent="0" algn="just">
              <a:buNone/>
            </a:pPr>
            <a:endParaRPr lang="en-PH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Basic Formula to determine elasticity:</a:t>
            </a:r>
          </a:p>
          <a:p>
            <a:pPr marL="0" indent="0" algn="just">
              <a:buNone/>
            </a:pPr>
            <a:endParaRPr lang="en-PH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PH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PH" sz="2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en-PH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change in variable  y</a:t>
            </a:r>
          </a:p>
          <a:p>
            <a:pPr marL="0" indent="0" algn="just">
              <a:buNone/>
            </a:pPr>
            <a:r>
              <a:rPr lang="en-PH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percentage change in variable x</a:t>
            </a:r>
          </a:p>
          <a:p>
            <a:pPr marL="0" indent="0" algn="just">
              <a:buNone/>
            </a:pPr>
            <a:endParaRPr lang="en-PH" sz="2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PH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dirty="0" smtClean="0"/>
              <a:t> </a:t>
            </a:r>
            <a:endParaRPr lang="en-PH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3886200"/>
            <a:ext cx="4800600" cy="153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3552" y="3655367"/>
            <a:ext cx="23952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ELASTICITY</a:t>
            </a:r>
            <a:r>
              <a:rPr lang="en-PH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228600"/>
            <a:ext cx="8320186" cy="3037427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089306"/>
              </p:ext>
            </p:extLst>
          </p:nvPr>
        </p:nvGraphicFramePr>
        <p:xfrm>
          <a:off x="457200" y="3810000"/>
          <a:ext cx="8001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Worksheet" r:id="rId5" imgW="6248300" imgH="1676576" progId="Excel.Sheet.12">
                  <p:embed/>
                </p:oleObj>
              </mc:Choice>
              <mc:Fallback>
                <p:oleObj name="Worksheet" r:id="rId5" imgW="6248300" imgH="16765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810000"/>
                        <a:ext cx="80010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6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 "/>
              </a:rPr>
              <a:t>Measures the responsiveness of quantity supplied in response to a percentage change in the price of products</a:t>
            </a:r>
          </a:p>
          <a:p>
            <a:pPr marL="0" indent="0">
              <a:buNone/>
            </a:pPr>
            <a:endParaRPr lang="en-US" sz="2800" dirty="0" smtClean="0">
              <a:latin typeface="Aria "/>
            </a:endParaRPr>
          </a:p>
          <a:p>
            <a:pPr algn="just"/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Elasticity of supply tells us how fast supply responds to quantity demand and price increase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PH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55010"/>
            <a:ext cx="7335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Price Elasticity of SUPPLY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64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6049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 =</a:t>
            </a:r>
            <a:r>
              <a:rPr lang="en-US" sz="28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change in Quantity Supply 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Percentage change in Price </a:t>
            </a:r>
          </a:p>
          <a:p>
            <a:pPr marL="0" indent="0" algn="just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PED 	 =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%change QS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	    % change P</a:t>
            </a:r>
          </a:p>
          <a:p>
            <a:pPr marL="0" indent="0">
              <a:buNone/>
            </a:pPr>
            <a:endParaRPr lang="en-US" sz="2400" b="1" u="sng" dirty="0" smtClean="0">
              <a:latin typeface="Aria 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Aria "/>
              </a:rPr>
              <a:t>	</a:t>
            </a:r>
            <a:r>
              <a:rPr lang="en-US" sz="2600" dirty="0" smtClean="0">
                <a:latin typeface="Aria "/>
              </a:rPr>
              <a:t>	</a:t>
            </a:r>
            <a:endParaRPr lang="en-US" sz="2800" dirty="0" smtClean="0">
              <a:latin typeface="Aria 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2314"/>
            <a:ext cx="705368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popular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product that is in short supply for instance, the price may </a:t>
            </a:r>
            <a:r>
              <a:rPr lang="en-PH" sz="28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rise</a:t>
            </a:r>
            <a:endParaRPr lang="en-PH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manufacturers of that product </a:t>
            </a:r>
            <a:r>
              <a:rPr lang="en-PH" sz="2800" dirty="0">
                <a:solidFill>
                  <a:srgbClr val="0049A9"/>
                </a:solidFill>
                <a:latin typeface="Arial" panose="020B0604020202020204" pitchFamily="34" charset="0"/>
                <a:hlinkClick r:id="rId2"/>
              </a:rPr>
              <a:t>will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 increase output </a:t>
            </a:r>
            <a:endParaRPr lang="en-PH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keep up with the demand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The higher the </a:t>
            </a:r>
            <a:r>
              <a:rPr lang="en-PH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elasticity of supply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en-PH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faster the supply will increase when 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	demand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price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increase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PH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55010"/>
            <a:ext cx="7335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Price Elasticity of SUPPLY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0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Some 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goods/services are </a:t>
            </a:r>
            <a:endParaRPr lang="en-PH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more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PH" sz="2800" i="1" dirty="0">
                <a:solidFill>
                  <a:srgbClr val="000000"/>
                </a:solidFill>
                <a:latin typeface="Arial" panose="020B0604020202020204" pitchFamily="34" charset="0"/>
              </a:rPr>
              <a:t>supply </a:t>
            </a:r>
            <a:r>
              <a:rPr lang="en-PH" sz="2800" i="1" dirty="0">
                <a:solidFill>
                  <a:srgbClr val="0049A9"/>
                </a:solidFill>
                <a:latin typeface="Arial" panose="020B0604020202020204" pitchFamily="34" charset="0"/>
                <a:hlinkClick r:id="rId2"/>
              </a:rPr>
              <a:t>inelastic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PH" sz="2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however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, whenever there is a supply shortage. Limited tickets to a concert may have a very inelastic supply. The price of the concert tickets can be raised to any amount, but because there is a fixed number of </a:t>
            </a:r>
            <a:r>
              <a:rPr lang="en-PH" sz="2800" dirty="0">
                <a:solidFill>
                  <a:srgbClr val="0049A9"/>
                </a:solidFill>
                <a:latin typeface="Arial" panose="020B0604020202020204" pitchFamily="34" charset="0"/>
                <a:hlinkClick r:id="rId3"/>
              </a:rPr>
              <a:t>seats</a:t>
            </a:r>
            <a:r>
              <a:rPr lang="en-PH" sz="2800" dirty="0">
                <a:solidFill>
                  <a:srgbClr val="000000"/>
                </a:solidFill>
                <a:latin typeface="Arial" panose="020B0604020202020204" pitchFamily="34" charset="0"/>
              </a:rPr>
              <a:t> and tickets, the supply (of tickets sold) may not be increased by much if at all</a:t>
            </a:r>
            <a:r>
              <a:rPr lang="en-PH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PH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55010"/>
            <a:ext cx="7335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9BBB59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9BBB59"/>
                  </a:fgClr>
                  <a:bgClr>
                    <a:srgbClr val="9BBB59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9BBB59">
                      <a:lumMod val="50000"/>
                    </a:srgbClr>
                  </a:innerShdw>
                </a:effectLst>
              </a:rPr>
              <a:t>Price Elasticity of SUPPLY</a:t>
            </a:r>
            <a:endParaRPr lang="en-US" sz="5400" b="1" dirty="0">
              <a:ln w="12700">
                <a:solidFill>
                  <a:srgbClr val="9BBB59">
                    <a:lumMod val="50000"/>
                  </a:srgbClr>
                </a:solidFill>
                <a:prstDash val="solid"/>
              </a:ln>
              <a:pattFill prst="narHorz">
                <a:fgClr>
                  <a:srgbClr val="9BBB59"/>
                </a:fgClr>
                <a:bgClr>
                  <a:srgbClr val="9BBB59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9BBB59">
                    <a:lumMod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Degree in Price Elasticity of Supply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latin typeface="Aria "/>
              </a:rPr>
              <a:t>Elastic Supply </a:t>
            </a:r>
          </a:p>
          <a:p>
            <a:pPr marL="0" indent="0">
              <a:buNone/>
            </a:pPr>
            <a:r>
              <a:rPr lang="en-US" sz="2800" dirty="0">
                <a:latin typeface="Aria "/>
              </a:rPr>
              <a:t>	</a:t>
            </a:r>
            <a:r>
              <a:rPr lang="en-US" sz="2800" dirty="0" smtClean="0">
                <a:latin typeface="Aria "/>
              </a:rPr>
              <a:t>a change in price leads to a greater change 	in QS.</a:t>
            </a:r>
          </a:p>
          <a:p>
            <a:pPr marL="0" indent="0">
              <a:buNone/>
            </a:pPr>
            <a:endParaRPr lang="en-US" sz="2800" dirty="0">
              <a:latin typeface="Aria "/>
            </a:endParaRPr>
          </a:p>
          <a:p>
            <a:pPr marL="0" indent="0">
              <a:buNone/>
            </a:pPr>
            <a:r>
              <a:rPr lang="en-US" sz="2800" dirty="0">
                <a:latin typeface="Aria "/>
              </a:rPr>
              <a:t>	</a:t>
            </a:r>
            <a:r>
              <a:rPr lang="en-US" sz="2800" dirty="0" smtClean="0">
                <a:latin typeface="Aria "/>
              </a:rPr>
              <a:t>suppliers are sensitive at any change in 	price.</a:t>
            </a:r>
          </a:p>
          <a:p>
            <a:pPr marL="0" indent="0">
              <a:buNone/>
            </a:pPr>
            <a:r>
              <a:rPr lang="en-US" sz="2800" dirty="0">
                <a:latin typeface="Aria "/>
              </a:rPr>
              <a:t>	</a:t>
            </a:r>
            <a:r>
              <a:rPr lang="en-US" sz="2800" dirty="0" smtClean="0">
                <a:latin typeface="Aria 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Aria "/>
              </a:rPr>
              <a:t>	</a:t>
            </a:r>
            <a:r>
              <a:rPr lang="en-US" sz="2800" dirty="0" smtClean="0">
                <a:latin typeface="Aria "/>
              </a:rPr>
              <a:t>This reaction also applies if the price of a 		certain product 	decreases </a:t>
            </a:r>
          </a:p>
        </p:txBody>
      </p:sp>
    </p:spTree>
    <p:extLst>
      <p:ext uri="{BB962C8B-B14F-4D97-AF65-F5344CB8AC3E}">
        <p14:creationId xmlns:p14="http://schemas.microsoft.com/office/powerpoint/2010/main" val="12543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Degree in Price Elasticity of Supply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latin typeface="Aria "/>
              </a:rPr>
              <a:t>Elastic Supply </a:t>
            </a:r>
          </a:p>
          <a:p>
            <a:r>
              <a:rPr lang="en-US" sz="2800" dirty="0">
                <a:latin typeface="Aria "/>
              </a:rPr>
              <a:t>	</a:t>
            </a:r>
            <a:r>
              <a:rPr lang="en-US" sz="2400" dirty="0" smtClean="0">
                <a:latin typeface="Aria "/>
              </a:rPr>
              <a:t>a change in price leads to a greater change in QS.</a:t>
            </a:r>
          </a:p>
          <a:p>
            <a:r>
              <a:rPr lang="en-US" sz="2400" dirty="0">
                <a:latin typeface="Aria "/>
              </a:rPr>
              <a:t>	</a:t>
            </a:r>
            <a:r>
              <a:rPr lang="en-US" sz="2400" dirty="0" smtClean="0">
                <a:latin typeface="Aria "/>
              </a:rPr>
              <a:t>suppliers are sensitive at any change in price.</a:t>
            </a:r>
          </a:p>
          <a:p>
            <a:r>
              <a:rPr lang="en-US" sz="2400" dirty="0">
                <a:latin typeface="Aria "/>
              </a:rPr>
              <a:t> </a:t>
            </a:r>
            <a:r>
              <a:rPr lang="en-US" sz="2400" dirty="0" smtClean="0">
                <a:latin typeface="Aria "/>
              </a:rPr>
              <a:t>      This reaction also applies if the price of a certain  	product decreases </a:t>
            </a:r>
          </a:p>
          <a:p>
            <a:pPr marL="0" indent="0">
              <a:buNone/>
            </a:pPr>
            <a:endParaRPr lang="en-US" sz="2400" dirty="0" smtClean="0">
              <a:latin typeface="Aria "/>
            </a:endParaRPr>
          </a:p>
          <a:p>
            <a:pPr marL="0" indent="0">
              <a:buNone/>
            </a:pPr>
            <a:r>
              <a:rPr lang="en-US" sz="2800" dirty="0" smtClean="0">
                <a:latin typeface="Aria "/>
              </a:rPr>
              <a:t>Example:</a:t>
            </a:r>
          </a:p>
          <a:p>
            <a:pPr marL="0" indent="0">
              <a:buNone/>
            </a:pPr>
            <a:endParaRPr lang="en-US" sz="2400" dirty="0" smtClean="0">
              <a:latin typeface="Aria "/>
            </a:endParaRPr>
          </a:p>
          <a:p>
            <a:pPr marL="0" indent="0">
              <a:buNone/>
            </a:pPr>
            <a:r>
              <a:rPr lang="en-US" sz="2400" dirty="0" smtClean="0">
                <a:latin typeface="Aria "/>
              </a:rPr>
              <a:t>Goods that can be produced </a:t>
            </a:r>
            <a:r>
              <a:rPr lang="en-US" sz="2400" u="sng" dirty="0" smtClean="0">
                <a:latin typeface="Aria "/>
              </a:rPr>
              <a:t>immediately</a:t>
            </a:r>
            <a:r>
              <a:rPr lang="en-US" sz="2400" dirty="0" smtClean="0">
                <a:latin typeface="Aria "/>
              </a:rPr>
              <a:t> by manufacturing firms </a:t>
            </a:r>
            <a:endParaRPr lang="en-US" sz="2400" dirty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775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Aria "/>
              </a:rPr>
              <a:t>2. </a:t>
            </a:r>
            <a:r>
              <a:rPr lang="en-US" sz="2600" b="1" dirty="0" smtClean="0">
                <a:latin typeface="Aria "/>
              </a:rPr>
              <a:t>Inelastic Supply </a:t>
            </a:r>
          </a:p>
          <a:p>
            <a:pPr marL="0" indent="0">
              <a:buNone/>
            </a:pPr>
            <a:r>
              <a:rPr lang="en-US" sz="2600" dirty="0">
                <a:latin typeface="Aria "/>
              </a:rPr>
              <a:t>	</a:t>
            </a:r>
            <a:r>
              <a:rPr lang="en-US" sz="2600" dirty="0" smtClean="0">
                <a:latin typeface="Aria "/>
              </a:rPr>
              <a:t>a change in price leads to a lesser change in 	QS.</a:t>
            </a:r>
          </a:p>
          <a:p>
            <a:pPr marL="0" indent="0">
              <a:buNone/>
            </a:pPr>
            <a:r>
              <a:rPr lang="en-US" sz="2600" dirty="0">
                <a:latin typeface="Aria "/>
              </a:rPr>
              <a:t>	</a:t>
            </a:r>
            <a:r>
              <a:rPr lang="en-US" sz="2600" dirty="0" smtClean="0">
                <a:latin typeface="Aria "/>
              </a:rPr>
              <a:t>suppliers are weak in response to any price 	changes.</a:t>
            </a:r>
          </a:p>
          <a:p>
            <a:pPr marL="0" indent="0">
              <a:buNone/>
            </a:pPr>
            <a:endParaRPr lang="en-US" sz="2600" dirty="0">
              <a:latin typeface="Aria "/>
            </a:endParaRPr>
          </a:p>
          <a:p>
            <a:pPr marL="0" indent="0">
              <a:buNone/>
            </a:pPr>
            <a:r>
              <a:rPr lang="en-US" sz="2600" b="1" dirty="0" smtClean="0">
                <a:latin typeface="Aria "/>
              </a:rPr>
              <a:t>Example</a:t>
            </a:r>
          </a:p>
          <a:p>
            <a:pPr marL="0" indent="0">
              <a:buNone/>
            </a:pPr>
            <a:r>
              <a:rPr lang="en-US" sz="2600" dirty="0" smtClean="0">
                <a:latin typeface="Aria "/>
              </a:rPr>
              <a:t>Common to agricultural products which take time to produce.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84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557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Aria "/>
              </a:rPr>
              <a:t>3. </a:t>
            </a:r>
            <a:r>
              <a:rPr lang="en-US" sz="2600" b="1" dirty="0" smtClean="0">
                <a:latin typeface="Aria "/>
              </a:rPr>
              <a:t>Unitary Elastic Supply</a:t>
            </a:r>
          </a:p>
          <a:p>
            <a:pPr marL="0" indent="0">
              <a:buNone/>
            </a:pPr>
            <a:r>
              <a:rPr lang="en-US" sz="2600" dirty="0">
                <a:latin typeface="Aria "/>
              </a:rPr>
              <a:t>	</a:t>
            </a:r>
            <a:r>
              <a:rPr lang="en-US" sz="2600" dirty="0" smtClean="0">
                <a:latin typeface="Aria "/>
              </a:rPr>
              <a:t>a change in price leads to an equal change in 	quantity 	supplies.</a:t>
            </a:r>
            <a:endParaRPr lang="en-US" sz="2600" dirty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3238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Importance and Application of Elasticity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40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Aria "/>
              </a:rPr>
              <a:t>The concept of elasticity has several applications both in business and economic decision making. </a:t>
            </a:r>
          </a:p>
          <a:p>
            <a:pPr marL="0" indent="0" algn="just">
              <a:buNone/>
            </a:pPr>
            <a:endParaRPr lang="en-US" sz="2800" dirty="0" smtClean="0">
              <a:latin typeface="Aria "/>
            </a:endParaRPr>
          </a:p>
          <a:p>
            <a:pPr algn="just"/>
            <a:r>
              <a:rPr lang="en-US" sz="2800" dirty="0" smtClean="0">
                <a:latin typeface="Aria "/>
              </a:rPr>
              <a:t>Helps every policy formulating body develop and/or formulate appropriate strategies and programs. </a:t>
            </a:r>
          </a:p>
        </p:txBody>
      </p:sp>
    </p:spTree>
    <p:extLst>
      <p:ext uri="{BB962C8B-B14F-4D97-AF65-F5344CB8AC3E}">
        <p14:creationId xmlns:p14="http://schemas.microsoft.com/office/powerpoint/2010/main" val="217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2578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 algn="just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responsiveness of the </a:t>
            </a:r>
            <a:r>
              <a:rPr lang="en-US" sz="2600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QD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 to the changes in its price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en-US" sz="2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change in </a:t>
            </a:r>
            <a:r>
              <a:rPr lang="en-US" sz="2600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QD </a:t>
            </a:r>
            <a:r>
              <a:rPr lang="en-US" sz="2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 with respect to a percentage change in price </a:t>
            </a:r>
            <a:endParaRPr lang="en-US" sz="2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Price elasticity of demand describes how changes in the cost of a product or service affect a company’s revenue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b="1" i="1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92373" y="533400"/>
            <a:ext cx="8024761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Price Elasticity of Demand (PED)</a:t>
            </a:r>
            <a:endParaRPr lang="en-PH" sz="4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6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Importance and Application of Elasticity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79" y="12192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Aria "/>
              </a:rPr>
              <a:t> </a:t>
            </a:r>
            <a:r>
              <a:rPr lang="en-US" sz="2800" dirty="0" smtClean="0">
                <a:latin typeface="Aria "/>
              </a:rPr>
              <a:t>Businesses and government can do a better job in deciding what to produce, how much to charge and what items to tax.</a:t>
            </a:r>
          </a:p>
          <a:p>
            <a:pPr algn="just"/>
            <a:endParaRPr lang="en-US" sz="2800" dirty="0" smtClean="0">
              <a:latin typeface="Aria "/>
            </a:endParaRPr>
          </a:p>
          <a:p>
            <a:pPr algn="just"/>
            <a:r>
              <a:rPr lang="en-US" sz="2800" dirty="0" smtClean="0">
                <a:latin typeface="Aria "/>
              </a:rPr>
              <a:t>It can determine the effect of price changes on the </a:t>
            </a:r>
            <a:r>
              <a:rPr lang="en-US" sz="2800" smtClean="0">
                <a:latin typeface="Aria "/>
              </a:rPr>
              <a:t>revenue.</a:t>
            </a:r>
          </a:p>
          <a:p>
            <a:pPr marL="0" indent="0" algn="just">
              <a:buNone/>
            </a:pPr>
            <a:endParaRPr lang="en-US" sz="2800" dirty="0" smtClean="0">
              <a:latin typeface="Aria "/>
            </a:endParaRPr>
          </a:p>
          <a:p>
            <a:pPr algn="just"/>
            <a:r>
              <a:rPr lang="en-US" sz="2800" dirty="0" smtClean="0">
                <a:latin typeface="Aria "/>
              </a:rPr>
              <a:t>Producers can assess consumers responsiveness with respect to any changes in the price of commodity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Price Elasticity of Demand (PED)</a:t>
            </a:r>
            <a:endParaRPr lang="en-PH" sz="4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For some products, a small change in price will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dramatically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influence how many units the customer will buy.</a:t>
            </a:r>
          </a:p>
          <a:p>
            <a:pPr marL="0" indent="0" algn="just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 other cases, price movements have </a:t>
            </a:r>
            <a:r>
              <a:rPr lang="en-US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effect on demand. </a:t>
            </a:r>
          </a:p>
          <a:p>
            <a:pPr marL="0" indent="0" algn="just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Therefore, understanding the price elasticity of each offering is crucial to maximizing profit.</a:t>
            </a:r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118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153400" cy="6049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 =</a:t>
            </a:r>
            <a:r>
              <a:rPr lang="en-US" sz="28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change in Quantity Demanded 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Percentage change in Price </a:t>
            </a:r>
          </a:p>
          <a:p>
            <a:pPr marL="0" indent="0" algn="just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PED 	 = </a:t>
            </a:r>
            <a:r>
              <a:rPr lang="en-US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%change QD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	    % change P</a:t>
            </a:r>
          </a:p>
          <a:p>
            <a:pPr marL="0" indent="0">
              <a:buNone/>
            </a:pPr>
            <a:endParaRPr lang="en-US" sz="2400" b="1" u="sng" dirty="0" smtClean="0">
              <a:latin typeface="Aria 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Aria "/>
              </a:rPr>
              <a:t>	</a:t>
            </a:r>
            <a:r>
              <a:rPr lang="en-US" sz="2600" dirty="0" smtClean="0">
                <a:latin typeface="Aria "/>
              </a:rPr>
              <a:t>	</a:t>
            </a:r>
            <a:endParaRPr lang="en-US" sz="2800" dirty="0" smtClean="0">
              <a:latin typeface="Aria "/>
            </a:endParaRPr>
          </a:p>
        </p:txBody>
      </p:sp>
    </p:spTree>
    <p:extLst>
      <p:ext uri="{BB962C8B-B14F-4D97-AF65-F5344CB8AC3E}">
        <p14:creationId xmlns:p14="http://schemas.microsoft.com/office/powerpoint/2010/main" val="19045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77" y="70299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PH" sz="3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PH" sz="3300" b="1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sz="33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en-PH" sz="3300" b="1" i="1" dirty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PH" sz="33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– used when measuring a very small change in both price and quantity on a demand curve on a particular point</a:t>
            </a:r>
            <a:r>
              <a:rPr lang="en-PH" b="1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PH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96" y="155839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PH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PH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  <a:p>
            <a:pPr marL="0" indent="0">
              <a:buNone/>
            </a:pPr>
            <a:r>
              <a:rPr lang="en-PH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PH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r>
              <a:rPr lang="en-PH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PH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PH" sz="3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 -  Q1</a:t>
            </a:r>
          </a:p>
          <a:p>
            <a:pPr marL="0" indent="0">
              <a:buNone/>
            </a:pPr>
            <a:r>
              <a:rPr lang="en-PH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  <a:p>
            <a:pPr marL="0" indent="0">
              <a:buNone/>
            </a:pPr>
            <a:r>
              <a:rPr lang="en-PH" sz="3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Q1                 </a:t>
            </a:r>
          </a:p>
          <a:p>
            <a:pPr marL="0" indent="0">
              <a:buNone/>
            </a:pPr>
            <a:r>
              <a:rPr lang="en-PH" sz="3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</a:p>
          <a:p>
            <a:pPr marL="0" indent="0">
              <a:buNone/>
            </a:pPr>
            <a:r>
              <a:rPr lang="en-PH" sz="3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3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	    P2  -  P1 </a:t>
            </a:r>
          </a:p>
          <a:p>
            <a:pPr marL="0" indent="0">
              <a:buNone/>
            </a:pPr>
            <a:r>
              <a:rPr lang="en-PH" sz="3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</a:p>
          <a:p>
            <a:pPr marL="0" indent="0">
              <a:buNone/>
            </a:pPr>
            <a:r>
              <a:rPr lang="en-PH" sz="31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P1                           </a:t>
            </a:r>
          </a:p>
          <a:p>
            <a:pPr marL="0" indent="0">
              <a:buNone/>
            </a:pPr>
            <a:endParaRPr lang="en-P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P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97557" y="2971800"/>
            <a:ext cx="1905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97557" y="3581400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7000" y="3810000"/>
            <a:ext cx="35257" cy="1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3757" y="426720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1536</Words>
  <Application>Microsoft Office PowerPoint</Application>
  <PresentationFormat>On-screen Show (4:3)</PresentationFormat>
  <Paragraphs>304</Paragraphs>
  <Slides>60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 </vt:lpstr>
      <vt:lpstr>Arial</vt:lpstr>
      <vt:lpstr>Arial Black</vt:lpstr>
      <vt:lpstr>Calibri</vt:lpstr>
      <vt:lpstr>Wingdings</vt:lpstr>
      <vt:lpstr>Office Theme</vt:lpstr>
      <vt:lpstr>Worksheet</vt:lpstr>
      <vt:lpstr>EconTax </vt:lpstr>
      <vt:lpstr>PowerPoint Presentation</vt:lpstr>
      <vt:lpstr>PowerPoint Presentation</vt:lpstr>
      <vt:lpstr> </vt:lpstr>
      <vt:lpstr>PowerPoint Presentation</vt:lpstr>
      <vt:lpstr>PowerPoint Presentation</vt:lpstr>
      <vt:lpstr>`</vt:lpstr>
      <vt:lpstr>PowerPoint Presentation</vt:lpstr>
      <vt:lpstr> Points Method – used when measuring a very small change in both price and quantity on a demand curve on a particular point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1- Compute for  PED from A to B</vt:lpstr>
      <vt:lpstr>PowerPoint Presentation</vt:lpstr>
      <vt:lpstr>Table 1 – Hypothetical Data of Point elasticity</vt:lpstr>
      <vt:lpstr>PowerPoint Presentation</vt:lpstr>
      <vt:lpstr>Degree of Price Elasticity of Demand</vt:lpstr>
      <vt:lpstr>PowerPoint Presentation</vt:lpstr>
      <vt:lpstr>PowerPoint Presentation</vt:lpstr>
      <vt:lpstr>PowerPoint Presentation</vt:lpstr>
      <vt:lpstr>PowerPoint Presentation</vt:lpstr>
      <vt:lpstr>Elastic (flat) </vt:lpstr>
      <vt:lpstr>PowerPoint Presentation</vt:lpstr>
      <vt:lpstr>PowerPoint Presentation</vt:lpstr>
      <vt:lpstr>PowerPoint Presentation</vt:lpstr>
      <vt:lpstr>  Gas, electricity,  salt, oil, diamonds, Apple, Iphones,  LRT ticket, Ipad …. A  22% increase in price leads to an 11% increase in QD</vt:lpstr>
      <vt:lpstr>PowerPoint Presentation</vt:lpstr>
      <vt:lpstr>PowerPoint Presentation</vt:lpstr>
      <vt:lpstr>PowerPoint Presentation</vt:lpstr>
      <vt:lpstr>  pink tennis balls.  If the price of pink tennis balls went up, no one would buy them in lieu of yellow tennis balls.  </vt:lpstr>
      <vt:lpstr>PowerPoint Presentation</vt:lpstr>
      <vt:lpstr>Examples  food for a starving man insulin to a diabetic.</vt:lpstr>
      <vt:lpstr>Effect on Total Revenue</vt:lpstr>
      <vt:lpstr>PowerPoint Presentation</vt:lpstr>
      <vt:lpstr>Relationship between the PED and Total Revenue(TR) </vt:lpstr>
      <vt:lpstr>Relationship between the PED and Total Revenue(TR) </vt:lpstr>
      <vt:lpstr>Other demand elasticities  INCOME  Elasticity of DEMAND</vt:lpstr>
      <vt:lpstr>Other Demand Elasticities INCOME  Elasticity of DEMAND</vt:lpstr>
      <vt:lpstr>Summary of Income Elasticity Coefficient</vt:lpstr>
      <vt:lpstr>PowerPoint Presentation</vt:lpstr>
      <vt:lpstr>Solve for the income elasticity</vt:lpstr>
      <vt:lpstr>Other Demand Elasticities Cross-Price Elasticity of  DEMAND</vt:lpstr>
      <vt:lpstr>Other Demand Elasticities Cross-Price Elasticity of  DEMAND</vt:lpstr>
      <vt:lpstr>PowerPoint Presentation</vt:lpstr>
      <vt:lpstr>Other Demand Elasticities Cross-Price Elasticity of  DEMAND</vt:lpstr>
      <vt:lpstr>Other Demand Elasticities Cross-Price Elasticity of 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Degree in Price Elasticity of Supply</vt:lpstr>
      <vt:lpstr>Degree in Price Elasticity of Supply</vt:lpstr>
      <vt:lpstr>PowerPoint Presentation</vt:lpstr>
      <vt:lpstr>PowerPoint Presentation</vt:lpstr>
      <vt:lpstr>Importance and Application of Elasticity </vt:lpstr>
      <vt:lpstr>Importance and Application of Elasticity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ECONTAX</dc:title>
  <dc:creator>Windows User</dc:creator>
  <cp:lastModifiedBy>shiela compendio</cp:lastModifiedBy>
  <cp:revision>608</cp:revision>
  <dcterms:created xsi:type="dcterms:W3CDTF">2015-10-07T14:28:06Z</dcterms:created>
  <dcterms:modified xsi:type="dcterms:W3CDTF">2016-10-11T07:00:37Z</dcterms:modified>
</cp:coreProperties>
</file>