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74" r:id="rId2"/>
    <p:sldId id="303" r:id="rId3"/>
    <p:sldId id="305" r:id="rId4"/>
    <p:sldId id="309" r:id="rId5"/>
    <p:sldId id="307" r:id="rId6"/>
    <p:sldId id="311" r:id="rId7"/>
    <p:sldId id="312" r:id="rId8"/>
    <p:sldId id="313" r:id="rId9"/>
    <p:sldId id="257" r:id="rId10"/>
    <p:sldId id="258" r:id="rId11"/>
    <p:sldId id="260" r:id="rId12"/>
    <p:sldId id="293" r:id="rId13"/>
    <p:sldId id="259" r:id="rId14"/>
    <p:sldId id="294" r:id="rId15"/>
    <p:sldId id="276" r:id="rId16"/>
    <p:sldId id="275" r:id="rId17"/>
    <p:sldId id="295" r:id="rId18"/>
    <p:sldId id="262" r:id="rId19"/>
    <p:sldId id="263" r:id="rId20"/>
    <p:sldId id="277" r:id="rId21"/>
    <p:sldId id="296" r:id="rId22"/>
    <p:sldId id="297" r:id="rId23"/>
    <p:sldId id="264" r:id="rId24"/>
    <p:sldId id="298" r:id="rId25"/>
    <p:sldId id="279" r:id="rId26"/>
    <p:sldId id="300" r:id="rId27"/>
    <p:sldId id="265" r:id="rId28"/>
    <p:sldId id="266" r:id="rId29"/>
    <p:sldId id="283" r:id="rId30"/>
    <p:sldId id="284" r:id="rId31"/>
    <p:sldId id="268" r:id="rId32"/>
    <p:sldId id="301" r:id="rId33"/>
    <p:sldId id="269" r:id="rId34"/>
    <p:sldId id="270" r:id="rId35"/>
    <p:sldId id="285" r:id="rId36"/>
    <p:sldId id="288" r:id="rId37"/>
    <p:sldId id="272" r:id="rId38"/>
    <p:sldId id="29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p:cViewPr varScale="1">
        <p:scale>
          <a:sx n="68" d="100"/>
          <a:sy n="68" d="100"/>
        </p:scale>
        <p:origin x="14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3E832-66FD-4D5C-8BC0-9AD096E81CE7}" type="datetimeFigureOut">
              <a:rPr lang="en-PH" smtClean="0"/>
              <a:t>25/10/2016</a:t>
            </a:fld>
            <a:endParaRPr lang="en-P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3B44F-C61C-47B3-8E0B-9E8C5DAA16D3}" type="slidenum">
              <a:rPr lang="en-PH" smtClean="0"/>
              <a:t>‹#›</a:t>
            </a:fld>
            <a:endParaRPr lang="en-PH"/>
          </a:p>
        </p:txBody>
      </p:sp>
    </p:spTree>
    <p:extLst>
      <p:ext uri="{BB962C8B-B14F-4D97-AF65-F5344CB8AC3E}">
        <p14:creationId xmlns:p14="http://schemas.microsoft.com/office/powerpoint/2010/main" val="350515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10CF4-C464-42C8-B1DC-325C90886B42}" type="slidenum">
              <a:rPr lang="en-US" smtClean="0"/>
              <a:t>2</a:t>
            </a:fld>
            <a:endParaRPr lang="en-US"/>
          </a:p>
        </p:txBody>
      </p:sp>
    </p:spTree>
    <p:extLst>
      <p:ext uri="{BB962C8B-B14F-4D97-AF65-F5344CB8AC3E}">
        <p14:creationId xmlns:p14="http://schemas.microsoft.com/office/powerpoint/2010/main" val="352964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DAE3B44F-C61C-47B3-8E0B-9E8C5DAA16D3}" type="slidenum">
              <a:rPr lang="en-PH" smtClean="0"/>
              <a:t>11</a:t>
            </a:fld>
            <a:endParaRPr lang="en-PH"/>
          </a:p>
        </p:txBody>
      </p:sp>
    </p:spTree>
    <p:extLst>
      <p:ext uri="{BB962C8B-B14F-4D97-AF65-F5344CB8AC3E}">
        <p14:creationId xmlns:p14="http://schemas.microsoft.com/office/powerpoint/2010/main" val="403593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689D20-E8D3-4952-97C7-8C11306511C7}"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D18AE-ED4F-4EA5-8B52-1E77022F6841}"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55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689D20-E8D3-4952-97C7-8C11306511C7}"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D18AE-ED4F-4EA5-8B52-1E77022F6841}" type="slidenum">
              <a:rPr lang="en-US" smtClean="0"/>
              <a:pPr/>
              <a:t>‹#›</a:t>
            </a:fld>
            <a:endParaRPr lang="en-US"/>
          </a:p>
        </p:txBody>
      </p:sp>
    </p:spTree>
    <p:extLst>
      <p:ext uri="{BB962C8B-B14F-4D97-AF65-F5344CB8AC3E}">
        <p14:creationId xmlns:p14="http://schemas.microsoft.com/office/powerpoint/2010/main" val="3595267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689D20-E8D3-4952-97C7-8C11306511C7}"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D18AE-ED4F-4EA5-8B52-1E77022F6841}" type="slidenum">
              <a:rPr lang="en-US" smtClean="0"/>
              <a:pPr/>
              <a:t>‹#›</a:t>
            </a:fld>
            <a:endParaRPr lang="en-US"/>
          </a:p>
        </p:txBody>
      </p:sp>
    </p:spTree>
    <p:extLst>
      <p:ext uri="{BB962C8B-B14F-4D97-AF65-F5344CB8AC3E}">
        <p14:creationId xmlns:p14="http://schemas.microsoft.com/office/powerpoint/2010/main" val="295854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689D20-E8D3-4952-97C7-8C11306511C7}"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D18AE-ED4F-4EA5-8B52-1E77022F6841}" type="slidenum">
              <a:rPr lang="en-US" smtClean="0"/>
              <a:pPr/>
              <a:t>‹#›</a:t>
            </a:fld>
            <a:endParaRPr lang="en-US"/>
          </a:p>
        </p:txBody>
      </p:sp>
    </p:spTree>
    <p:extLst>
      <p:ext uri="{BB962C8B-B14F-4D97-AF65-F5344CB8AC3E}">
        <p14:creationId xmlns:p14="http://schemas.microsoft.com/office/powerpoint/2010/main" val="159298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689D20-E8D3-4952-97C7-8C11306511C7}"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D18AE-ED4F-4EA5-8B52-1E77022F6841}"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96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689D20-E8D3-4952-97C7-8C11306511C7}" type="datetimeFigureOut">
              <a:rPr lang="en-US" smtClean="0"/>
              <a:pPr/>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D18AE-ED4F-4EA5-8B52-1E77022F6841}" type="slidenum">
              <a:rPr lang="en-US" smtClean="0"/>
              <a:pPr/>
              <a:t>‹#›</a:t>
            </a:fld>
            <a:endParaRPr lang="en-US"/>
          </a:p>
        </p:txBody>
      </p:sp>
    </p:spTree>
    <p:extLst>
      <p:ext uri="{BB962C8B-B14F-4D97-AF65-F5344CB8AC3E}">
        <p14:creationId xmlns:p14="http://schemas.microsoft.com/office/powerpoint/2010/main" val="21140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689D20-E8D3-4952-97C7-8C11306511C7}" type="datetimeFigureOut">
              <a:rPr lang="en-US" smtClean="0"/>
              <a:pPr/>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D18AE-ED4F-4EA5-8B52-1E77022F6841}" type="slidenum">
              <a:rPr lang="en-US" smtClean="0"/>
              <a:pPr/>
              <a:t>‹#›</a:t>
            </a:fld>
            <a:endParaRPr lang="en-US"/>
          </a:p>
        </p:txBody>
      </p:sp>
    </p:spTree>
    <p:extLst>
      <p:ext uri="{BB962C8B-B14F-4D97-AF65-F5344CB8AC3E}">
        <p14:creationId xmlns:p14="http://schemas.microsoft.com/office/powerpoint/2010/main" val="165493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689D20-E8D3-4952-97C7-8C11306511C7}" type="datetimeFigureOut">
              <a:rPr lang="en-US" smtClean="0"/>
              <a:pPr/>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D18AE-ED4F-4EA5-8B52-1E77022F6841}" type="slidenum">
              <a:rPr lang="en-US" smtClean="0"/>
              <a:pPr/>
              <a:t>‹#›</a:t>
            </a:fld>
            <a:endParaRPr lang="en-US"/>
          </a:p>
        </p:txBody>
      </p:sp>
    </p:spTree>
    <p:extLst>
      <p:ext uri="{BB962C8B-B14F-4D97-AF65-F5344CB8AC3E}">
        <p14:creationId xmlns:p14="http://schemas.microsoft.com/office/powerpoint/2010/main" val="3025269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689D20-E8D3-4952-97C7-8C11306511C7}" type="datetimeFigureOut">
              <a:rPr lang="en-US" smtClean="0"/>
              <a:pPr/>
              <a:t>10/25/2016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1D18AE-ED4F-4EA5-8B52-1E77022F6841}" type="slidenum">
              <a:rPr lang="en-US" smtClean="0"/>
              <a:pPr/>
              <a:t>‹#›</a:t>
            </a:fld>
            <a:endParaRPr lang="en-US"/>
          </a:p>
        </p:txBody>
      </p:sp>
    </p:spTree>
    <p:extLst>
      <p:ext uri="{BB962C8B-B14F-4D97-AF65-F5344CB8AC3E}">
        <p14:creationId xmlns:p14="http://schemas.microsoft.com/office/powerpoint/2010/main" val="385015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4689D20-E8D3-4952-97C7-8C11306511C7}" type="datetimeFigureOut">
              <a:rPr lang="en-US" smtClean="0"/>
              <a:pPr/>
              <a:t>10/25/2016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1D18AE-ED4F-4EA5-8B52-1E77022F6841}" type="slidenum">
              <a:rPr lang="en-US" smtClean="0"/>
              <a:pPr/>
              <a:t>‹#›</a:t>
            </a:fld>
            <a:endParaRPr lang="en-US"/>
          </a:p>
        </p:txBody>
      </p:sp>
    </p:spTree>
    <p:extLst>
      <p:ext uri="{BB962C8B-B14F-4D97-AF65-F5344CB8AC3E}">
        <p14:creationId xmlns:p14="http://schemas.microsoft.com/office/powerpoint/2010/main" val="251591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689D20-E8D3-4952-97C7-8C11306511C7}" type="datetimeFigureOut">
              <a:rPr lang="en-US" smtClean="0"/>
              <a:pPr/>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D18AE-ED4F-4EA5-8B52-1E77022F6841}" type="slidenum">
              <a:rPr lang="en-US" smtClean="0"/>
              <a:pPr/>
              <a:t>‹#›</a:t>
            </a:fld>
            <a:endParaRPr lang="en-US"/>
          </a:p>
        </p:txBody>
      </p:sp>
    </p:spTree>
    <p:extLst>
      <p:ext uri="{BB962C8B-B14F-4D97-AF65-F5344CB8AC3E}">
        <p14:creationId xmlns:p14="http://schemas.microsoft.com/office/powerpoint/2010/main" val="382471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4689D20-E8D3-4952-97C7-8C11306511C7}" type="datetimeFigureOut">
              <a:rPr lang="en-US" smtClean="0"/>
              <a:pPr/>
              <a:t>10/25/2016</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B1D18AE-ED4F-4EA5-8B52-1E77022F6841}"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028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boundless.com/economics/definition/opportunity-costs/" TargetMode="External"/><Relationship Id="rId2" Type="http://schemas.openxmlformats.org/officeDocument/2006/relationships/hyperlink" Target="https://www.boundless.com/economics/definition/expenditur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762000"/>
            <a:ext cx="4800600" cy="4401205"/>
          </a:xfrm>
          <a:prstGeom prst="rect">
            <a:avLst/>
          </a:prstGeom>
          <a:noFill/>
        </p:spPr>
        <p:txBody>
          <a:bodyPr wrap="square" lIns="91440" tIns="45720" rIns="91440" bIns="45720">
            <a:spAutoFit/>
          </a:bodyPr>
          <a:lstStyle/>
          <a:p>
            <a:pPr algn="ctr"/>
            <a:r>
              <a:rPr lang="en-US" sz="5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Analysis of</a:t>
            </a:r>
          </a:p>
          <a:p>
            <a:pPr algn="ctr"/>
            <a:endParaRPr lang="en-US" sz="5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ctr"/>
            <a:r>
              <a:rPr lang="en-US" sz="56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Cost</a:t>
            </a:r>
          </a:p>
          <a:p>
            <a:pPr algn="ctr"/>
            <a:r>
              <a:rPr lang="en-US" sz="5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Profit, and</a:t>
            </a:r>
          </a:p>
          <a:p>
            <a:pPr algn="ctr"/>
            <a:r>
              <a:rPr lang="en-US" sz="56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Total Revenue</a:t>
            </a:r>
            <a:endParaRPr lang="en-US" sz="5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526195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extBox 1"/>
          <p:cNvSpPr txBox="1"/>
          <p:nvPr/>
        </p:nvSpPr>
        <p:spPr>
          <a:xfrm>
            <a:off x="1905000" y="381000"/>
            <a:ext cx="5181600" cy="535531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7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Demi" pitchFamily="34" charset="0"/>
              </a:rPr>
              <a:t>Accounting </a:t>
            </a:r>
          </a:p>
          <a:p>
            <a:r>
              <a:rPr lang="en-US" sz="7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Demi" pitchFamily="34" charset="0"/>
              </a:rPr>
              <a:t>	</a:t>
            </a:r>
            <a:r>
              <a:rPr lang="en-US" sz="7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Demi" pitchFamily="34" charset="0"/>
              </a:rPr>
              <a:t>   VS. </a:t>
            </a:r>
          </a:p>
          <a:p>
            <a:r>
              <a:rPr lang="en-US" sz="7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Demi" pitchFamily="34" charset="0"/>
              </a:rPr>
              <a:t>  Economic     	 Costs</a:t>
            </a:r>
            <a:endParaRPr lang="en-US" sz="7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590800" y="457200"/>
            <a:ext cx="6324600" cy="3662541"/>
          </a:xfrm>
          <a:prstGeom prst="rect">
            <a:avLst/>
          </a:prstGeom>
          <a:noFill/>
        </p:spPr>
        <p:txBody>
          <a:bodyPr wrap="square" rtlCol="0">
            <a:spAutoFit/>
          </a:bodyPr>
          <a:lstStyle/>
          <a:p>
            <a:r>
              <a:rPr lang="en-US" sz="4800" b="1" dirty="0" smtClean="0"/>
              <a:t>Accounting Costs</a:t>
            </a:r>
            <a:r>
              <a:rPr lang="en-US" b="1" dirty="0" smtClean="0"/>
              <a:t> </a:t>
            </a:r>
          </a:p>
          <a:p>
            <a:r>
              <a:rPr lang="en-US" sz="2800" dirty="0" smtClean="0">
                <a:latin typeface="Baskerville Old Face" panose="02020602080505020303" pitchFamily="18" charset="0"/>
              </a:rPr>
              <a:t>Tend to be retrospective; they recognize cost only when these are made and properly recorded.</a:t>
            </a:r>
          </a:p>
          <a:p>
            <a:endParaRPr lang="en-US" sz="2800" dirty="0" smtClean="0">
              <a:latin typeface="Baskerville Old Face" panose="02020602080505020303" pitchFamily="18" charset="0"/>
            </a:endParaRPr>
          </a:p>
          <a:p>
            <a:r>
              <a:rPr lang="en-US" sz="2800" dirty="0" smtClean="0">
                <a:latin typeface="Baskerville Old Face" panose="02020602080505020303" pitchFamily="18" charset="0"/>
              </a:rPr>
              <a:t> They do not adjust these costs even if opportunity cost change</a:t>
            </a:r>
            <a:r>
              <a:rPr lang="en-US" sz="4400" dirty="0" smtClean="0"/>
              <a:t>. </a:t>
            </a:r>
            <a:endParaRPr lang="en-US" sz="4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7543800" cy="4493538"/>
          </a:xfrm>
          <a:prstGeom prst="rect">
            <a:avLst/>
          </a:prstGeom>
        </p:spPr>
        <p:txBody>
          <a:bodyPr wrap="square">
            <a:spAutoFit/>
          </a:bodyPr>
          <a:lstStyle/>
          <a:p>
            <a:pPr algn="just"/>
            <a:r>
              <a:rPr lang="en-PH" sz="2600" dirty="0">
                <a:solidFill>
                  <a:srgbClr val="000000"/>
                </a:solidFill>
                <a:latin typeface="Baskerville Old Face" panose="02020602080505020303" pitchFamily="18" charset="0"/>
              </a:rPr>
              <a:t>Companies face a variety of accounting </a:t>
            </a:r>
            <a:r>
              <a:rPr lang="en-PH" sz="2600" dirty="0" smtClean="0">
                <a:solidFill>
                  <a:srgbClr val="000000"/>
                </a:solidFill>
                <a:latin typeface="Baskerville Old Face" panose="02020602080505020303" pitchFamily="18" charset="0"/>
              </a:rPr>
              <a:t>costs during </a:t>
            </a:r>
            <a:r>
              <a:rPr lang="en-PH" sz="2600" dirty="0">
                <a:solidFill>
                  <a:srgbClr val="000000"/>
                </a:solidFill>
                <a:latin typeface="Baskerville Old Face" panose="02020602080505020303" pitchFamily="18" charset="0"/>
              </a:rPr>
              <a:t>normal business operations that are easily identified and calculated. </a:t>
            </a:r>
            <a:endParaRPr lang="en-PH" sz="2600" dirty="0" smtClean="0">
              <a:solidFill>
                <a:srgbClr val="000000"/>
              </a:solidFill>
              <a:latin typeface="Baskerville Old Face" panose="02020602080505020303" pitchFamily="18" charset="0"/>
            </a:endParaRPr>
          </a:p>
          <a:p>
            <a:pPr algn="just"/>
            <a:endParaRPr lang="en-PH" sz="2600" dirty="0" smtClean="0">
              <a:solidFill>
                <a:srgbClr val="000000"/>
              </a:solidFill>
              <a:latin typeface="Baskerville Old Face" panose="02020602080505020303" pitchFamily="18" charset="0"/>
            </a:endParaRPr>
          </a:p>
          <a:p>
            <a:pPr algn="just"/>
            <a:r>
              <a:rPr lang="en-PH" sz="2600" dirty="0" smtClean="0">
                <a:solidFill>
                  <a:srgbClr val="000000"/>
                </a:solidFill>
                <a:latin typeface="Baskerville Old Face" panose="02020602080505020303" pitchFamily="18" charset="0"/>
              </a:rPr>
              <a:t>However</a:t>
            </a:r>
            <a:r>
              <a:rPr lang="en-PH" sz="2600" dirty="0">
                <a:solidFill>
                  <a:srgbClr val="000000"/>
                </a:solidFill>
                <a:latin typeface="Baskerville Old Face" panose="02020602080505020303" pitchFamily="18" charset="0"/>
              </a:rPr>
              <a:t>, companies also experience economic costs that are not reported on accounting ledgers that can affect management decisions. </a:t>
            </a:r>
            <a:endParaRPr lang="en-PH" sz="2600" dirty="0" smtClean="0">
              <a:solidFill>
                <a:srgbClr val="000000"/>
              </a:solidFill>
              <a:latin typeface="Baskerville Old Face" panose="02020602080505020303" pitchFamily="18" charset="0"/>
            </a:endParaRPr>
          </a:p>
          <a:p>
            <a:pPr algn="just"/>
            <a:endParaRPr lang="en-PH" sz="2600" dirty="0">
              <a:solidFill>
                <a:srgbClr val="000000"/>
              </a:solidFill>
              <a:latin typeface="Baskerville Old Face" panose="02020602080505020303" pitchFamily="18" charset="0"/>
            </a:endParaRPr>
          </a:p>
          <a:p>
            <a:pPr algn="just"/>
            <a:r>
              <a:rPr lang="en-PH" sz="2600" dirty="0" smtClean="0">
                <a:solidFill>
                  <a:srgbClr val="000000"/>
                </a:solidFill>
                <a:latin typeface="Baskerville Old Face" panose="02020602080505020303" pitchFamily="18" charset="0"/>
              </a:rPr>
              <a:t>Accounting </a:t>
            </a:r>
            <a:r>
              <a:rPr lang="en-PH" sz="2600" dirty="0">
                <a:solidFill>
                  <a:srgbClr val="000000"/>
                </a:solidFill>
                <a:latin typeface="Baskerville Old Face" panose="02020602080505020303" pitchFamily="18" charset="0"/>
              </a:rPr>
              <a:t>costs are typically important for both internal and external company reports, while economic costs are only applicable </a:t>
            </a:r>
            <a:r>
              <a:rPr lang="en-PH" sz="2600" i="1" u="sng" dirty="0">
                <a:solidFill>
                  <a:srgbClr val="000000"/>
                </a:solidFill>
                <a:latin typeface="Baskerville Old Face" panose="02020602080505020303" pitchFamily="18" charset="0"/>
              </a:rPr>
              <a:t>to internal accounting reports.</a:t>
            </a:r>
            <a:endParaRPr lang="en-PH" sz="2600" i="1" u="sng" dirty="0">
              <a:latin typeface="Baskerville Old Face" panose="02020602080505020303" pitchFamily="18" charset="0"/>
            </a:endParaRPr>
          </a:p>
        </p:txBody>
      </p:sp>
    </p:spTree>
    <p:extLst>
      <p:ext uri="{BB962C8B-B14F-4D97-AF65-F5344CB8AC3E}">
        <p14:creationId xmlns:p14="http://schemas.microsoft.com/office/powerpoint/2010/main" val="3878902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9000" r="-39000"/>
          </a:stretch>
        </a:blipFill>
        <a:effectLst/>
      </p:bgPr>
    </p:bg>
    <p:spTree>
      <p:nvGrpSpPr>
        <p:cNvPr id="1" name=""/>
        <p:cNvGrpSpPr/>
        <p:nvPr/>
      </p:nvGrpSpPr>
      <p:grpSpPr>
        <a:xfrm>
          <a:off x="0" y="0"/>
          <a:ext cx="0" cy="0"/>
          <a:chOff x="0" y="0"/>
          <a:chExt cx="0" cy="0"/>
        </a:xfrm>
      </p:grpSpPr>
      <p:sp>
        <p:nvSpPr>
          <p:cNvPr id="2" name="TextBox 1"/>
          <p:cNvSpPr txBox="1"/>
          <p:nvPr/>
        </p:nvSpPr>
        <p:spPr>
          <a:xfrm>
            <a:off x="304800" y="457200"/>
            <a:ext cx="5029200" cy="5693866"/>
          </a:xfrm>
          <a:prstGeom prst="rect">
            <a:avLst/>
          </a:prstGeom>
          <a:noFill/>
        </p:spPr>
        <p:txBody>
          <a:bodyPr wrap="square" rtlCol="0">
            <a:spAutoFit/>
          </a:bodyPr>
          <a:lstStyle/>
          <a:p>
            <a:r>
              <a:rPr lang="en-US" sz="2800" b="1" dirty="0" smtClean="0"/>
              <a:t>ECONOMIC COSTS </a:t>
            </a:r>
            <a:endParaRPr lang="en-US" sz="2800" dirty="0"/>
          </a:p>
          <a:p>
            <a:r>
              <a:rPr lang="en-US" sz="2800" dirty="0" smtClean="0">
                <a:latin typeface="Baskerville Old Face" pitchFamily="18" charset="0"/>
              </a:rPr>
              <a:t>forward looking costs, meaning, economists are in tune with  future costs because these costs  have major repercussions on the potential profitability of the firm.</a:t>
            </a:r>
          </a:p>
          <a:p>
            <a:endParaRPr lang="en-US" sz="2800" dirty="0" smtClean="0">
              <a:latin typeface="Baskerville Old Face" pitchFamily="18" charset="0"/>
            </a:endParaRPr>
          </a:p>
          <a:p>
            <a:r>
              <a:rPr lang="en-PH" sz="2800" dirty="0" smtClean="0">
                <a:solidFill>
                  <a:srgbClr val="000000"/>
                </a:solidFill>
                <a:latin typeface="Baskerville Old Face" panose="02020602080505020303" pitchFamily="18" charset="0"/>
              </a:rPr>
              <a:t>based </a:t>
            </a:r>
            <a:r>
              <a:rPr lang="en-PH" sz="2800" dirty="0">
                <a:solidFill>
                  <a:srgbClr val="000000"/>
                </a:solidFill>
                <a:latin typeface="Baskerville Old Face" panose="02020602080505020303" pitchFamily="18" charset="0"/>
              </a:rPr>
              <a:t>on the cost of the alternative chosen and the benefit that the best alternative would have provided if chosen.</a:t>
            </a:r>
            <a:r>
              <a:rPr lang="en-PH" sz="2800" dirty="0"/>
              <a:t/>
            </a:r>
            <a:br>
              <a:rPr lang="en-PH" sz="2800" dirty="0"/>
            </a:br>
            <a:r>
              <a:rPr lang="en-PH" sz="2800" dirty="0"/>
              <a:t/>
            </a:r>
            <a:br>
              <a:rPr lang="en-PH" sz="2800" dirty="0"/>
            </a:br>
            <a:endParaRPr lang="en-US" sz="2800" dirty="0">
              <a:latin typeface="Baskerville Old Face"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8077200" cy="5386090"/>
          </a:xfrm>
          <a:prstGeom prst="rect">
            <a:avLst/>
          </a:prstGeom>
        </p:spPr>
        <p:txBody>
          <a:bodyPr wrap="square">
            <a:spAutoFit/>
          </a:bodyPr>
          <a:lstStyle/>
          <a:p>
            <a:r>
              <a:rPr lang="en-PH" sz="2800" dirty="0">
                <a:solidFill>
                  <a:srgbClr val="000000"/>
                </a:solidFill>
                <a:latin typeface="Baskerville Old Face" panose="02020602080505020303" pitchFamily="18" charset="0"/>
              </a:rPr>
              <a:t>An example of </a:t>
            </a:r>
            <a:r>
              <a:rPr lang="en-PH" sz="2800" i="1" dirty="0">
                <a:solidFill>
                  <a:srgbClr val="000000"/>
                </a:solidFill>
                <a:latin typeface="Baskerville Old Face" panose="02020602080505020303" pitchFamily="18" charset="0"/>
              </a:rPr>
              <a:t>economic cost </a:t>
            </a:r>
            <a:r>
              <a:rPr lang="en-PH" sz="2800" dirty="0">
                <a:solidFill>
                  <a:srgbClr val="000000"/>
                </a:solidFill>
                <a:latin typeface="Baskerville Old Face" panose="02020602080505020303" pitchFamily="18" charset="0"/>
              </a:rPr>
              <a:t>would </a:t>
            </a:r>
            <a:r>
              <a:rPr lang="en-PH" sz="2800" dirty="0" smtClean="0">
                <a:solidFill>
                  <a:srgbClr val="000000"/>
                </a:solidFill>
                <a:latin typeface="Baskerville Old Face" panose="02020602080505020303" pitchFamily="18" charset="0"/>
              </a:rPr>
              <a:t>be: </a:t>
            </a:r>
          </a:p>
          <a:p>
            <a:r>
              <a:rPr lang="en-PH" sz="2800" dirty="0" smtClean="0">
                <a:solidFill>
                  <a:srgbClr val="000000"/>
                </a:solidFill>
                <a:latin typeface="Baskerville Old Face" panose="02020602080505020303" pitchFamily="18" charset="0"/>
              </a:rPr>
              <a:t> </a:t>
            </a:r>
            <a:r>
              <a:rPr lang="en-PH" sz="2800" dirty="0">
                <a:solidFill>
                  <a:srgbClr val="000000"/>
                </a:solidFill>
                <a:latin typeface="Baskerville Old Face" panose="02020602080505020303" pitchFamily="18" charset="0"/>
              </a:rPr>
              <a:t>the cost of attending college. </a:t>
            </a:r>
            <a:endParaRPr lang="en-PH" sz="2800" dirty="0" smtClean="0">
              <a:solidFill>
                <a:srgbClr val="000000"/>
              </a:solidFill>
              <a:latin typeface="Baskerville Old Face" panose="02020602080505020303" pitchFamily="18" charset="0"/>
            </a:endParaRPr>
          </a:p>
          <a:p>
            <a:r>
              <a:rPr lang="en-PH" sz="2800" dirty="0" smtClean="0">
                <a:solidFill>
                  <a:srgbClr val="000000"/>
                </a:solidFill>
                <a:latin typeface="Baskerville Old Face" panose="02020602080505020303" pitchFamily="18" charset="0"/>
              </a:rPr>
              <a:t>The </a:t>
            </a:r>
            <a:r>
              <a:rPr lang="en-PH" sz="2800" dirty="0">
                <a:solidFill>
                  <a:srgbClr val="000000"/>
                </a:solidFill>
                <a:latin typeface="Baskerville Old Face" panose="02020602080505020303" pitchFamily="18" charset="0"/>
              </a:rPr>
              <a:t>accounting cost includes all charges such as tuition, books, food, housing, and other </a:t>
            </a:r>
            <a:r>
              <a:rPr lang="en-PH" sz="2800" dirty="0">
                <a:solidFill>
                  <a:srgbClr val="262626"/>
                </a:solidFill>
                <a:latin typeface="Baskerville Old Face" panose="02020602080505020303" pitchFamily="18" charset="0"/>
                <a:hlinkClick r:id="rId2"/>
              </a:rPr>
              <a:t>expenditures</a:t>
            </a:r>
            <a:r>
              <a:rPr lang="en-PH" sz="2800" dirty="0">
                <a:solidFill>
                  <a:srgbClr val="000000"/>
                </a:solidFill>
                <a:latin typeface="Baskerville Old Face" panose="02020602080505020303" pitchFamily="18" charset="0"/>
              </a:rPr>
              <a:t>. </a:t>
            </a:r>
            <a:endParaRPr lang="en-PH" sz="2800" dirty="0" smtClean="0">
              <a:solidFill>
                <a:srgbClr val="000000"/>
              </a:solidFill>
              <a:latin typeface="Baskerville Old Face" panose="02020602080505020303" pitchFamily="18" charset="0"/>
            </a:endParaRPr>
          </a:p>
          <a:p>
            <a:endParaRPr lang="en-PH" sz="2800" dirty="0" smtClean="0">
              <a:solidFill>
                <a:srgbClr val="000000"/>
              </a:solidFill>
              <a:latin typeface="Baskerville Old Face" panose="02020602080505020303" pitchFamily="18" charset="0"/>
            </a:endParaRPr>
          </a:p>
          <a:p>
            <a:r>
              <a:rPr lang="en-PH" sz="2800" dirty="0" smtClean="0">
                <a:solidFill>
                  <a:srgbClr val="000000"/>
                </a:solidFill>
                <a:latin typeface="Baskerville Old Face" panose="02020602080505020303" pitchFamily="18" charset="0"/>
              </a:rPr>
              <a:t>The</a:t>
            </a:r>
            <a:r>
              <a:rPr lang="en-PH" sz="2800" dirty="0">
                <a:solidFill>
                  <a:srgbClr val="000000"/>
                </a:solidFill>
                <a:latin typeface="Baskerville Old Face" panose="02020602080505020303" pitchFamily="18" charset="0"/>
              </a:rPr>
              <a:t> </a:t>
            </a:r>
            <a:r>
              <a:rPr lang="en-PH" sz="2800" dirty="0">
                <a:solidFill>
                  <a:srgbClr val="262626"/>
                </a:solidFill>
                <a:latin typeface="Baskerville Old Face" panose="02020602080505020303" pitchFamily="18" charset="0"/>
                <a:hlinkClick r:id="rId3"/>
              </a:rPr>
              <a:t>opportunity cost</a:t>
            </a:r>
            <a:r>
              <a:rPr lang="en-PH" sz="2800" dirty="0">
                <a:solidFill>
                  <a:srgbClr val="000000"/>
                </a:solidFill>
                <a:latin typeface="Baskerville Old Face" panose="02020602080505020303" pitchFamily="18" charset="0"/>
              </a:rPr>
              <a:t> includes the salary or wage the individual could be earning if he was </a:t>
            </a:r>
            <a:r>
              <a:rPr lang="en-PH" sz="2800" dirty="0" smtClean="0">
                <a:solidFill>
                  <a:srgbClr val="000000"/>
                </a:solidFill>
                <a:latin typeface="Baskerville Old Face" panose="02020602080505020303" pitchFamily="18" charset="0"/>
              </a:rPr>
              <a:t> employed </a:t>
            </a:r>
            <a:r>
              <a:rPr lang="en-PH" sz="2800" dirty="0">
                <a:solidFill>
                  <a:srgbClr val="000000"/>
                </a:solidFill>
                <a:latin typeface="Baskerville Old Face" panose="02020602080505020303" pitchFamily="18" charset="0"/>
              </a:rPr>
              <a:t>during his college years instead of being in school. </a:t>
            </a:r>
            <a:endParaRPr lang="en-PH" sz="2800" dirty="0" smtClean="0">
              <a:solidFill>
                <a:srgbClr val="000000"/>
              </a:solidFill>
              <a:latin typeface="Baskerville Old Face" panose="02020602080505020303" pitchFamily="18" charset="0"/>
            </a:endParaRPr>
          </a:p>
          <a:p>
            <a:endParaRPr lang="en-PH" sz="2800" dirty="0" smtClean="0">
              <a:solidFill>
                <a:srgbClr val="000000"/>
              </a:solidFill>
              <a:latin typeface="Baskerville Old Face" panose="02020602080505020303" pitchFamily="18" charset="0"/>
            </a:endParaRPr>
          </a:p>
          <a:p>
            <a:r>
              <a:rPr lang="en-PH" sz="2800" dirty="0" smtClean="0">
                <a:solidFill>
                  <a:srgbClr val="000000"/>
                </a:solidFill>
                <a:latin typeface="Baskerville Old Face" panose="02020602080505020303" pitchFamily="18" charset="0"/>
              </a:rPr>
              <a:t>So</a:t>
            </a:r>
            <a:r>
              <a:rPr lang="en-PH" sz="2800" dirty="0">
                <a:solidFill>
                  <a:srgbClr val="000000"/>
                </a:solidFill>
                <a:latin typeface="Baskerville Old Face" panose="02020602080505020303" pitchFamily="18" charset="0"/>
              </a:rPr>
              <a:t>, the economic cost of college </a:t>
            </a:r>
            <a:r>
              <a:rPr lang="en-PH" sz="2800" dirty="0" smtClean="0">
                <a:solidFill>
                  <a:srgbClr val="000000"/>
                </a:solidFill>
                <a:latin typeface="Baskerville Old Face" panose="02020602080505020303" pitchFamily="18" charset="0"/>
              </a:rPr>
              <a:t>is</a:t>
            </a:r>
          </a:p>
          <a:p>
            <a:r>
              <a:rPr lang="en-PH" sz="2800" dirty="0" smtClean="0">
                <a:solidFill>
                  <a:srgbClr val="000000"/>
                </a:solidFill>
                <a:latin typeface="Baskerville Old Face" panose="02020602080505020303" pitchFamily="18" charset="0"/>
              </a:rPr>
              <a:t>=    </a:t>
            </a:r>
            <a:r>
              <a:rPr lang="en-PH" sz="2800" u="sng" dirty="0">
                <a:solidFill>
                  <a:srgbClr val="000000"/>
                </a:solidFill>
                <a:latin typeface="Baskerville Old Face" panose="02020602080505020303" pitchFamily="18" charset="0"/>
              </a:rPr>
              <a:t>the accounting cost plus the opportunity cost</a:t>
            </a:r>
            <a:r>
              <a:rPr lang="en-PH" u="sng" dirty="0"/>
              <a:t/>
            </a:r>
            <a:br>
              <a:rPr lang="en-PH" u="sng" dirty="0"/>
            </a:br>
            <a:r>
              <a:rPr lang="en-PH" dirty="0"/>
              <a:t/>
            </a:r>
            <a:br>
              <a:rPr lang="en-PH" dirty="0"/>
            </a:br>
            <a:endParaRPr lang="en-PH" dirty="0"/>
          </a:p>
        </p:txBody>
      </p:sp>
    </p:spTree>
    <p:extLst>
      <p:ext uri="{BB962C8B-B14F-4D97-AF65-F5344CB8AC3E}">
        <p14:creationId xmlns:p14="http://schemas.microsoft.com/office/powerpoint/2010/main" val="4087713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90600"/>
            <a:ext cx="7620000" cy="2246769"/>
          </a:xfrm>
          <a:prstGeom prst="rect">
            <a:avLst/>
          </a:prstGeom>
          <a:noFill/>
        </p:spPr>
        <p:txBody>
          <a:bodyPr wrap="square" rtlCol="0">
            <a:spAutoFit/>
          </a:bodyPr>
          <a:lstStyle/>
          <a:p>
            <a:r>
              <a:rPr lang="en-PH" sz="3500" dirty="0" smtClean="0">
                <a:latin typeface="Baskerville Old Face" panose="02020602080505020303" pitchFamily="18" charset="0"/>
              </a:rPr>
              <a:t>The difference between economic costs and accounting costs </a:t>
            </a:r>
          </a:p>
          <a:p>
            <a:endParaRPr lang="en-PH" sz="3500" dirty="0" smtClean="0">
              <a:latin typeface="Baskerville Old Face" panose="02020602080505020303" pitchFamily="18" charset="0"/>
            </a:endParaRPr>
          </a:p>
          <a:p>
            <a:r>
              <a:rPr lang="en-PH" sz="3500" dirty="0">
                <a:latin typeface="Baskerville Old Face" panose="02020602080505020303" pitchFamily="18" charset="0"/>
              </a:rPr>
              <a:t>	</a:t>
            </a:r>
            <a:r>
              <a:rPr lang="en-PH" sz="3500" dirty="0" smtClean="0">
                <a:latin typeface="Baskerville Old Face" panose="02020602080505020303" pitchFamily="18" charset="0"/>
              </a:rPr>
              <a:t>OPPORTUNITY COST</a:t>
            </a:r>
            <a:endParaRPr lang="en-PH" sz="3500" dirty="0">
              <a:latin typeface="Baskerville Old Face" panose="02020602080505020303" pitchFamily="18" charset="0"/>
            </a:endParaRPr>
          </a:p>
        </p:txBody>
      </p:sp>
    </p:spTree>
    <p:extLst>
      <p:ext uri="{BB962C8B-B14F-4D97-AF65-F5344CB8AC3E}">
        <p14:creationId xmlns:p14="http://schemas.microsoft.com/office/powerpoint/2010/main" val="3746067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90600"/>
            <a:ext cx="8574783" cy="3539430"/>
          </a:xfrm>
          <a:prstGeom prst="rect">
            <a:avLst/>
          </a:prstGeom>
          <a:noFill/>
        </p:spPr>
        <p:txBody>
          <a:bodyPr wrap="none" rtlCol="0">
            <a:spAutoFit/>
          </a:bodyPr>
          <a:lstStyle/>
          <a:p>
            <a:r>
              <a:rPr lang="en-PH" sz="2800" b="1" dirty="0" smtClean="0">
                <a:latin typeface="Baskerville Old Face" panose="02020602080505020303" pitchFamily="18" charset="0"/>
              </a:rPr>
              <a:t>Opportunity Costs</a:t>
            </a:r>
          </a:p>
          <a:p>
            <a:r>
              <a:rPr lang="en-PH" sz="2800" dirty="0">
                <a:latin typeface="Baskerville Old Face" panose="02020602080505020303" pitchFamily="18" charset="0"/>
              </a:rPr>
              <a:t>	</a:t>
            </a:r>
            <a:r>
              <a:rPr lang="en-PH" sz="2800" dirty="0" smtClean="0">
                <a:latin typeface="Baskerville Old Face" panose="02020602080505020303" pitchFamily="18" charset="0"/>
              </a:rPr>
              <a:t>costs that are incurred by not putting the resources</a:t>
            </a:r>
          </a:p>
          <a:p>
            <a:r>
              <a:rPr lang="en-PH" sz="2800" dirty="0">
                <a:latin typeface="Baskerville Old Face" panose="02020602080505020303" pitchFamily="18" charset="0"/>
              </a:rPr>
              <a:t> </a:t>
            </a:r>
            <a:r>
              <a:rPr lang="en-PH" sz="2800" dirty="0" smtClean="0">
                <a:latin typeface="Baskerville Old Face" panose="02020602080505020303" pitchFamily="18" charset="0"/>
              </a:rPr>
              <a:t>          to optimum use</a:t>
            </a:r>
          </a:p>
          <a:p>
            <a:endParaRPr lang="en-PH" sz="2800" dirty="0">
              <a:latin typeface="Baskerville Old Face" panose="02020602080505020303" pitchFamily="18" charset="0"/>
            </a:endParaRPr>
          </a:p>
          <a:p>
            <a:r>
              <a:rPr lang="en-PH" sz="2800" dirty="0" smtClean="0">
                <a:latin typeface="Baskerville Old Face" panose="02020602080505020303" pitchFamily="18" charset="0"/>
              </a:rPr>
              <a:t>Sunk Costs – </a:t>
            </a:r>
          </a:p>
          <a:p>
            <a:r>
              <a:rPr lang="en-PH" sz="2800" dirty="0">
                <a:latin typeface="Baskerville Old Face" panose="02020602080505020303" pitchFamily="18" charset="0"/>
              </a:rPr>
              <a:t>	</a:t>
            </a:r>
            <a:r>
              <a:rPr lang="en-PH" sz="2800" dirty="0" smtClean="0">
                <a:latin typeface="Baskerville Old Face" panose="02020602080505020303" pitchFamily="18" charset="0"/>
              </a:rPr>
              <a:t>should not be used in decision making .</a:t>
            </a:r>
          </a:p>
          <a:p>
            <a:r>
              <a:rPr lang="en-PH" sz="2800" dirty="0">
                <a:latin typeface="Baskerville Old Face" panose="02020602080505020303" pitchFamily="18" charset="0"/>
              </a:rPr>
              <a:t>	</a:t>
            </a:r>
            <a:r>
              <a:rPr lang="en-PH" sz="2800" dirty="0" smtClean="0">
                <a:latin typeface="Baskerville Old Face" panose="02020602080505020303" pitchFamily="18" charset="0"/>
              </a:rPr>
              <a:t>irretrievable as these are already incurred and do not</a:t>
            </a:r>
          </a:p>
          <a:p>
            <a:r>
              <a:rPr lang="en-PH" sz="2800" dirty="0">
                <a:latin typeface="Baskerville Old Face" panose="02020602080505020303" pitchFamily="18" charset="0"/>
              </a:rPr>
              <a:t>	</a:t>
            </a:r>
            <a:r>
              <a:rPr lang="en-PH" sz="2800" dirty="0" smtClean="0">
                <a:latin typeface="Baskerville Old Face" panose="02020602080505020303" pitchFamily="18" charset="0"/>
              </a:rPr>
              <a:t>	affect firms decision</a:t>
            </a:r>
            <a:endParaRPr lang="en-PH" sz="2800" dirty="0">
              <a:latin typeface="Baskerville Old Face" panose="02020602080505020303" pitchFamily="18" charset="0"/>
            </a:endParaRPr>
          </a:p>
        </p:txBody>
      </p:sp>
    </p:spTree>
    <p:extLst>
      <p:ext uri="{BB962C8B-B14F-4D97-AF65-F5344CB8AC3E}">
        <p14:creationId xmlns:p14="http://schemas.microsoft.com/office/powerpoint/2010/main" val="1303839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990600"/>
            <a:ext cx="8001000" cy="3754874"/>
          </a:xfrm>
          <a:prstGeom prst="rect">
            <a:avLst/>
          </a:prstGeom>
        </p:spPr>
        <p:txBody>
          <a:bodyPr wrap="square">
            <a:spAutoFit/>
          </a:bodyPr>
          <a:lstStyle/>
          <a:p>
            <a:pPr>
              <a:buFont typeface="Arial" panose="020B0604020202020204" pitchFamily="34" charset="0"/>
              <a:buChar char="•"/>
            </a:pPr>
            <a:endParaRPr lang="en-PH" sz="3400" i="1" dirty="0" smtClean="0">
              <a:solidFill>
                <a:srgbClr val="555555"/>
              </a:solidFill>
              <a:latin typeface="Verdana" panose="020B0604030504040204" pitchFamily="34" charset="0"/>
            </a:endParaRPr>
          </a:p>
          <a:p>
            <a:r>
              <a:rPr lang="en-PH" sz="3400" dirty="0" smtClean="0">
                <a:solidFill>
                  <a:srgbClr val="555555"/>
                </a:solidFill>
                <a:latin typeface="Baskerville Old Face" panose="02020602080505020303" pitchFamily="18" charset="0"/>
              </a:rPr>
              <a:t>Example of Sunk Costs : </a:t>
            </a:r>
          </a:p>
          <a:p>
            <a:endParaRPr lang="en-PH" sz="3400" dirty="0" smtClean="0">
              <a:solidFill>
                <a:srgbClr val="555555"/>
              </a:solidFill>
              <a:latin typeface="Baskerville Old Face" panose="02020602080505020303" pitchFamily="18" charset="0"/>
            </a:endParaRPr>
          </a:p>
          <a:p>
            <a:pPr>
              <a:buFont typeface="Arial" panose="020B0604020202020204" pitchFamily="34" charset="0"/>
              <a:buChar char="•"/>
            </a:pPr>
            <a:r>
              <a:rPr lang="en-PH" sz="3400" dirty="0" smtClean="0">
                <a:solidFill>
                  <a:srgbClr val="555555"/>
                </a:solidFill>
                <a:latin typeface="Baskerville Old Face" panose="02020602080505020303" pitchFamily="18" charset="0"/>
              </a:rPr>
              <a:t>Marketing </a:t>
            </a:r>
            <a:r>
              <a:rPr lang="en-PH" sz="3400" dirty="0">
                <a:solidFill>
                  <a:srgbClr val="555555"/>
                </a:solidFill>
                <a:latin typeface="Baskerville Old Face" panose="02020602080505020303" pitchFamily="18" charset="0"/>
              </a:rPr>
              <a:t>study. </a:t>
            </a:r>
            <a:endParaRPr lang="en-PH" sz="3400" dirty="0" smtClean="0">
              <a:solidFill>
                <a:srgbClr val="555555"/>
              </a:solidFill>
              <a:latin typeface="Baskerville Old Face" panose="02020602080505020303" pitchFamily="18" charset="0"/>
            </a:endParaRPr>
          </a:p>
          <a:p>
            <a:pPr>
              <a:buFont typeface="Arial" panose="020B0604020202020204" pitchFamily="34" charset="0"/>
              <a:buChar char="•"/>
            </a:pPr>
            <a:r>
              <a:rPr lang="en-PH" sz="3400" dirty="0" smtClean="0">
                <a:solidFill>
                  <a:srgbClr val="555555"/>
                </a:solidFill>
                <a:latin typeface="Baskerville Old Face" panose="02020602080505020303" pitchFamily="18" charset="0"/>
              </a:rPr>
              <a:t>Research </a:t>
            </a:r>
            <a:r>
              <a:rPr lang="en-PH" sz="3400" dirty="0">
                <a:solidFill>
                  <a:srgbClr val="555555"/>
                </a:solidFill>
                <a:latin typeface="Baskerville Old Face" panose="02020602080505020303" pitchFamily="18" charset="0"/>
              </a:rPr>
              <a:t>and development. </a:t>
            </a:r>
            <a:endParaRPr lang="en-PH" sz="3400" dirty="0" smtClean="0">
              <a:solidFill>
                <a:srgbClr val="555555"/>
              </a:solidFill>
              <a:latin typeface="Baskerville Old Face" panose="02020602080505020303" pitchFamily="18" charset="0"/>
            </a:endParaRPr>
          </a:p>
          <a:p>
            <a:pPr>
              <a:buFont typeface="Arial" panose="020B0604020202020204" pitchFamily="34" charset="0"/>
              <a:buChar char="•"/>
            </a:pPr>
            <a:r>
              <a:rPr lang="en-PH" sz="3400" dirty="0" smtClean="0">
                <a:solidFill>
                  <a:srgbClr val="555555"/>
                </a:solidFill>
                <a:latin typeface="Baskerville Old Face" panose="02020602080505020303" pitchFamily="18" charset="0"/>
              </a:rPr>
              <a:t>Training</a:t>
            </a:r>
            <a:r>
              <a:rPr lang="en-PH" sz="3400" dirty="0">
                <a:solidFill>
                  <a:srgbClr val="555555"/>
                </a:solidFill>
                <a:latin typeface="Baskerville Old Face" panose="02020602080505020303" pitchFamily="18" charset="0"/>
              </a:rPr>
              <a:t>. </a:t>
            </a:r>
            <a:endParaRPr lang="en-PH" sz="3400" dirty="0" smtClean="0">
              <a:solidFill>
                <a:srgbClr val="555555"/>
              </a:solidFill>
              <a:latin typeface="Baskerville Old Face" panose="02020602080505020303" pitchFamily="18" charset="0"/>
            </a:endParaRPr>
          </a:p>
          <a:p>
            <a:pPr>
              <a:buFont typeface="Arial" panose="020B0604020202020204" pitchFamily="34" charset="0"/>
              <a:buChar char="•"/>
            </a:pPr>
            <a:r>
              <a:rPr lang="en-PH" sz="3400" dirty="0" smtClean="0">
                <a:solidFill>
                  <a:srgbClr val="555555"/>
                </a:solidFill>
                <a:latin typeface="Baskerville Old Face" panose="02020602080505020303" pitchFamily="18" charset="0"/>
              </a:rPr>
              <a:t>Hiring </a:t>
            </a:r>
            <a:r>
              <a:rPr lang="en-PH" sz="3400" dirty="0">
                <a:solidFill>
                  <a:srgbClr val="555555"/>
                </a:solidFill>
                <a:latin typeface="Baskerville Old Face" panose="02020602080505020303" pitchFamily="18" charset="0"/>
              </a:rPr>
              <a:t>bonus. </a:t>
            </a:r>
            <a:endParaRPr lang="en-PH" sz="3400" b="0" dirty="0">
              <a:solidFill>
                <a:srgbClr val="555555"/>
              </a:solidFill>
              <a:effectLst/>
              <a:latin typeface="Baskerville Old Face" panose="02020602080505020303" pitchFamily="18" charset="0"/>
            </a:endParaRPr>
          </a:p>
        </p:txBody>
      </p:sp>
    </p:spTree>
    <p:extLst>
      <p:ext uri="{BB962C8B-B14F-4D97-AF65-F5344CB8AC3E}">
        <p14:creationId xmlns:p14="http://schemas.microsoft.com/office/powerpoint/2010/main" val="634325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extBox 1"/>
          <p:cNvSpPr txBox="1"/>
          <p:nvPr/>
        </p:nvSpPr>
        <p:spPr>
          <a:xfrm>
            <a:off x="762000" y="1219200"/>
            <a:ext cx="8001000" cy="2400657"/>
          </a:xfrm>
          <a:prstGeom prst="rect">
            <a:avLst/>
          </a:prstGeom>
          <a:noFill/>
        </p:spPr>
        <p:txBody>
          <a:bodyPr wrap="square" rtlCol="0">
            <a:spAutoFit/>
          </a:bodyPr>
          <a:lstStyle/>
          <a:p>
            <a:r>
              <a:rPr lang="en-US" sz="3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Explicit Costs </a:t>
            </a:r>
            <a:r>
              <a:rPr lang="en-US" sz="3000" dirty="0" smtClean="0"/>
              <a:t>- Refers to the actual expenses of the firm in purchasing or hiring the inputs it needs, such as, </a:t>
            </a:r>
            <a:r>
              <a:rPr lang="en-US" sz="3000" dirty="0"/>
              <a:t>w</a:t>
            </a:r>
            <a:r>
              <a:rPr lang="en-US" sz="3000" dirty="0" smtClean="0"/>
              <a:t>hen a firm purchases a machine worth one million pesos or rents a building worth one hundred thousand pesos per month.</a:t>
            </a:r>
            <a:endParaRPr lang="en-US" sz="3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extBox 1"/>
          <p:cNvSpPr txBox="1"/>
          <p:nvPr/>
        </p:nvSpPr>
        <p:spPr>
          <a:xfrm>
            <a:off x="762000" y="381000"/>
            <a:ext cx="7467600" cy="3600986"/>
          </a:xfrm>
          <a:prstGeom prst="rect">
            <a:avLst/>
          </a:prstGeom>
          <a:noFill/>
        </p:spPr>
        <p:txBody>
          <a:bodyPr wrap="square" rtlCol="0">
            <a:spAutoFit/>
          </a:bodyPr>
          <a:lstStyle/>
          <a:p>
            <a:pPr algn="just"/>
            <a:r>
              <a:rPr lang="en-US" sz="3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j-lt"/>
              </a:rPr>
              <a:t>Implicit costs </a:t>
            </a:r>
            <a:r>
              <a:rPr lang="en-US" sz="3800" dirty="0" smtClean="0">
                <a:latin typeface="+mj-lt"/>
              </a:rPr>
              <a:t>– </a:t>
            </a:r>
            <a:r>
              <a:rPr lang="en-US" sz="3800" dirty="0" smtClean="0">
                <a:latin typeface="+mj-lt"/>
                <a:ea typeface="Batang" pitchFamily="18" charset="-127"/>
              </a:rPr>
              <a:t>refer to the value of inputs being owned by the firm and used in its own production process. </a:t>
            </a:r>
          </a:p>
          <a:p>
            <a:pPr algn="just"/>
            <a:r>
              <a:rPr lang="en-US" sz="3800" dirty="0" smtClean="0">
                <a:latin typeface="+mj-lt"/>
                <a:ea typeface="Batang" pitchFamily="18" charset="-127"/>
              </a:rPr>
              <a:t>Example:</a:t>
            </a:r>
          </a:p>
          <a:p>
            <a:pPr algn="just"/>
            <a:r>
              <a:rPr lang="en-US" sz="3800" dirty="0">
                <a:latin typeface="+mj-lt"/>
                <a:ea typeface="Batang" pitchFamily="18" charset="-127"/>
              </a:rPr>
              <a:t>	</a:t>
            </a:r>
            <a:r>
              <a:rPr lang="en-US" sz="3800" dirty="0" smtClean="0">
                <a:latin typeface="+mj-lt"/>
                <a:ea typeface="Batang" pitchFamily="18" charset="-127"/>
              </a:rPr>
              <a:t>Business owner who is an 			accountant </a:t>
            </a:r>
            <a:endParaRPr lang="en-US" sz="3800" dirty="0">
              <a:latin typeface="+mj-lt"/>
              <a:ea typeface="Batang" pitchFamily="18" charset="-127"/>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7" y="457200"/>
            <a:ext cx="8229600" cy="4906963"/>
          </a:xfrm>
        </p:spPr>
        <p:txBody>
          <a:bodyPr/>
          <a:lstStyle/>
          <a:p>
            <a:pPr marL="0" indent="0">
              <a:buNone/>
            </a:pPr>
            <a:r>
              <a:rPr lang="en-US" sz="2200" dirty="0" smtClean="0"/>
              <a:t>Newly  IT graduate , </a:t>
            </a:r>
            <a:r>
              <a:rPr lang="en-US" sz="2200" b="1" dirty="0" smtClean="0"/>
              <a:t>Carlo David, </a:t>
            </a:r>
            <a:r>
              <a:rPr lang="en-US" sz="2200" dirty="0" smtClean="0"/>
              <a:t>decided to open up a small  Cookie Store  he named ….</a:t>
            </a:r>
            <a:endParaRPr lang="en-US" sz="2200" b="1" dirty="0"/>
          </a:p>
          <a:p>
            <a:pPr marL="0" indent="0" algn="ctr">
              <a:buNone/>
            </a:pPr>
            <a:r>
              <a:rPr lang="en-US" b="1" dirty="0" smtClean="0"/>
              <a:t>                                         </a:t>
            </a:r>
          </a:p>
          <a:p>
            <a:pPr marL="0" indent="0" algn="ctr">
              <a:buNone/>
            </a:pPr>
            <a:r>
              <a:rPr lang="en-US" b="1" dirty="0"/>
              <a:t> </a:t>
            </a:r>
            <a:r>
              <a:rPr lang="en-US" b="1" dirty="0" smtClean="0"/>
              <a:t>                                        </a:t>
            </a:r>
            <a:r>
              <a:rPr lang="en-US" b="1" dirty="0" smtClean="0"/>
              <a:t>     </a:t>
            </a:r>
            <a:r>
              <a:rPr lang="en-US" sz="4400" b="1" dirty="0" err="1" smtClean="0"/>
              <a:t>Kooki</a:t>
            </a:r>
            <a:r>
              <a:rPr lang="en-US" sz="4400" b="1" dirty="0" smtClean="0"/>
              <a:t> </a:t>
            </a:r>
            <a:r>
              <a:rPr lang="en-US" sz="4400" b="1" dirty="0" err="1" smtClean="0"/>
              <a:t>Istore</a:t>
            </a:r>
            <a:endParaRPr lang="en-US" sz="4400" b="1"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682081"/>
            <a:ext cx="3581400" cy="3477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752600"/>
            <a:ext cx="4096616" cy="4343400"/>
          </a:xfrm>
          <a:prstGeom prst="rect">
            <a:avLst/>
          </a:prstGeom>
        </p:spPr>
      </p:pic>
    </p:spTree>
    <p:extLst>
      <p:ext uri="{BB962C8B-B14F-4D97-AF65-F5344CB8AC3E}">
        <p14:creationId xmlns:p14="http://schemas.microsoft.com/office/powerpoint/2010/main" val="119943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wipe(down)">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47800"/>
            <a:ext cx="7706149" cy="1323439"/>
          </a:xfrm>
          <a:prstGeom prst="rect">
            <a:avLst/>
          </a:prstGeom>
          <a:noFill/>
        </p:spPr>
        <p:txBody>
          <a:bodyPr wrap="none" rtlCol="0">
            <a:spAutoFit/>
          </a:bodyPr>
          <a:lstStyle/>
          <a:p>
            <a:r>
              <a:rPr lang="en-PH" sz="4000" dirty="0" smtClean="0"/>
              <a:t>Implicit and Explicit Costs : </a:t>
            </a:r>
          </a:p>
          <a:p>
            <a:r>
              <a:rPr lang="en-PH" sz="4000" dirty="0"/>
              <a:t>	</a:t>
            </a:r>
            <a:r>
              <a:rPr lang="en-PH" sz="4000" dirty="0" smtClean="0"/>
              <a:t>both included in economic cost </a:t>
            </a:r>
            <a:endParaRPr lang="en-PH" sz="4000" dirty="0"/>
          </a:p>
        </p:txBody>
      </p:sp>
    </p:spTree>
    <p:extLst>
      <p:ext uri="{BB962C8B-B14F-4D97-AF65-F5344CB8AC3E}">
        <p14:creationId xmlns:p14="http://schemas.microsoft.com/office/powerpoint/2010/main" val="303705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685800"/>
            <a:ext cx="6781800" cy="5201424"/>
          </a:xfrm>
          <a:prstGeom prst="rect">
            <a:avLst/>
          </a:prstGeom>
        </p:spPr>
        <p:txBody>
          <a:bodyPr wrap="square">
            <a:spAutoFit/>
          </a:bodyPr>
          <a:lstStyle/>
          <a:p>
            <a:pPr algn="just"/>
            <a:r>
              <a:rPr lang="en-PH" sz="2600" u="sng" dirty="0" smtClean="0">
                <a:latin typeface="Baskerville Old Face" panose="02020602080505020303" pitchFamily="18" charset="0"/>
              </a:rPr>
              <a:t>Sample Problem</a:t>
            </a:r>
          </a:p>
          <a:p>
            <a:pPr algn="just"/>
            <a:r>
              <a:rPr lang="en-PH" sz="2600" dirty="0" smtClean="0">
                <a:latin typeface="Baskerville Old Face" panose="02020602080505020303" pitchFamily="18" charset="0"/>
              </a:rPr>
              <a:t>The </a:t>
            </a:r>
            <a:r>
              <a:rPr lang="en-PH" sz="2600" dirty="0">
                <a:latin typeface="Baskerville Old Face" panose="02020602080505020303" pitchFamily="18" charset="0"/>
              </a:rPr>
              <a:t>sole proprietor of the </a:t>
            </a:r>
            <a:r>
              <a:rPr lang="en-PH" sz="2600" dirty="0" err="1" smtClean="0">
                <a:latin typeface="Baskerville Old Face" panose="02020602080505020303" pitchFamily="18" charset="0"/>
              </a:rPr>
              <a:t>Aklat</a:t>
            </a:r>
            <a:r>
              <a:rPr lang="en-PH" sz="2600" dirty="0" smtClean="0">
                <a:latin typeface="Baskerville Old Face" panose="02020602080505020303" pitchFamily="18" charset="0"/>
              </a:rPr>
              <a:t>  Bookstore </a:t>
            </a:r>
            <a:r>
              <a:rPr lang="en-PH" sz="2600" dirty="0">
                <a:latin typeface="Baskerville Old Face" panose="02020602080505020303" pitchFamily="18" charset="0"/>
              </a:rPr>
              <a:t>receives all accounting profits earned by her firm and a </a:t>
            </a:r>
            <a:r>
              <a:rPr lang="en-PH" sz="2600" dirty="0" err="1" smtClean="0">
                <a:latin typeface="Baskerville Old Face" panose="02020602080505020303" pitchFamily="18" charset="0"/>
              </a:rPr>
              <a:t>Php</a:t>
            </a:r>
            <a:r>
              <a:rPr lang="en-PH" sz="2600" dirty="0" smtClean="0">
                <a:latin typeface="Baskerville Old Face" panose="02020602080505020303" pitchFamily="18" charset="0"/>
              </a:rPr>
              <a:t> 1,400,000-a-year salary </a:t>
            </a:r>
            <a:r>
              <a:rPr lang="en-PH" sz="2600" dirty="0">
                <a:latin typeface="Baskerville Old Face" panose="02020602080505020303" pitchFamily="18" charset="0"/>
              </a:rPr>
              <a:t>she pays herself</a:t>
            </a:r>
            <a:r>
              <a:rPr lang="en-PH" sz="2600" dirty="0" smtClean="0">
                <a:latin typeface="Baskerville Old Face" panose="02020602080505020303" pitchFamily="18" charset="0"/>
              </a:rPr>
              <a:t>.  </a:t>
            </a:r>
            <a:r>
              <a:rPr lang="en-PH" sz="2600" dirty="0">
                <a:latin typeface="Baskerville Old Face" panose="02020602080505020303" pitchFamily="18" charset="0"/>
              </a:rPr>
              <a:t>She has a standing salary offer of  </a:t>
            </a:r>
            <a:r>
              <a:rPr lang="en-PH" sz="2600" dirty="0" err="1" smtClean="0">
                <a:latin typeface="Baskerville Old Face" panose="02020602080505020303" pitchFamily="18" charset="0"/>
              </a:rPr>
              <a:t>Php</a:t>
            </a:r>
            <a:r>
              <a:rPr lang="en-PH" sz="2600" dirty="0" smtClean="0">
                <a:latin typeface="Baskerville Old Face" panose="02020602080505020303" pitchFamily="18" charset="0"/>
              </a:rPr>
              <a:t> 1,680,000 a </a:t>
            </a:r>
            <a:r>
              <a:rPr lang="en-PH" sz="2600" dirty="0">
                <a:latin typeface="Baskerville Old Face" panose="02020602080505020303" pitchFamily="18" charset="0"/>
              </a:rPr>
              <a:t>year if she agrees to work for a large corporation. If she had invested her capital outside her own company, she estimates that would have returned </a:t>
            </a:r>
            <a:r>
              <a:rPr lang="en-PH" sz="2600" dirty="0" err="1" smtClean="0">
                <a:latin typeface="Baskerville Old Face" panose="02020602080505020303" pitchFamily="18" charset="0"/>
              </a:rPr>
              <a:t>Php</a:t>
            </a:r>
            <a:r>
              <a:rPr lang="en-PH" sz="2600" dirty="0" smtClean="0">
                <a:latin typeface="Baskerville Old Face" panose="02020602080505020303" pitchFamily="18" charset="0"/>
              </a:rPr>
              <a:t> 1,056,000 a </a:t>
            </a:r>
            <a:r>
              <a:rPr lang="en-PH" sz="2600" dirty="0">
                <a:latin typeface="Baskerville Old Face" panose="02020602080505020303" pitchFamily="18" charset="0"/>
              </a:rPr>
              <a:t>year. Last year, her accounting profit was </a:t>
            </a:r>
            <a:r>
              <a:rPr lang="en-PH" sz="2600" dirty="0" err="1" smtClean="0">
                <a:latin typeface="Baskerville Old Face" panose="02020602080505020303" pitchFamily="18" charset="0"/>
              </a:rPr>
              <a:t>Php</a:t>
            </a:r>
            <a:r>
              <a:rPr lang="en-PH" sz="2600" dirty="0" smtClean="0">
                <a:latin typeface="Baskerville Old Face" panose="02020602080505020303" pitchFamily="18" charset="0"/>
              </a:rPr>
              <a:t> 2,400.000.  </a:t>
            </a:r>
          </a:p>
          <a:p>
            <a:pPr algn="just"/>
            <a:endParaRPr lang="en-PH" sz="2600" dirty="0" smtClean="0">
              <a:latin typeface="Baskerville Old Face" panose="02020602080505020303" pitchFamily="18" charset="0"/>
            </a:endParaRPr>
          </a:p>
          <a:p>
            <a:pPr algn="just"/>
            <a:r>
              <a:rPr lang="en-PH" sz="2600" dirty="0" smtClean="0">
                <a:latin typeface="Baskerville Old Face" panose="02020602080505020303" pitchFamily="18" charset="0"/>
              </a:rPr>
              <a:t>What </a:t>
            </a:r>
            <a:r>
              <a:rPr lang="en-PH" sz="2600" dirty="0">
                <a:latin typeface="Baskerville Old Face" panose="02020602080505020303" pitchFamily="18" charset="0"/>
              </a:rPr>
              <a:t>was her economic profit</a:t>
            </a:r>
            <a:r>
              <a:rPr lang="en-PH" sz="2600" dirty="0" smtClean="0">
                <a:latin typeface="Baskerville Old Face" panose="02020602080505020303" pitchFamily="18" charset="0"/>
              </a:rPr>
              <a:t>?</a:t>
            </a:r>
          </a:p>
          <a:p>
            <a:endParaRPr lang="en-PH" sz="2000" dirty="0">
              <a:latin typeface="Baskerville Old Face" panose="02020602080505020303" pitchFamily="18" charset="0"/>
            </a:endParaRPr>
          </a:p>
        </p:txBody>
      </p:sp>
    </p:spTree>
    <p:extLst>
      <p:ext uri="{BB962C8B-B14F-4D97-AF65-F5344CB8AC3E}">
        <p14:creationId xmlns:p14="http://schemas.microsoft.com/office/powerpoint/2010/main" val="4265256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7848600" cy="5262979"/>
          </a:xfrm>
          <a:prstGeom prst="rect">
            <a:avLst/>
          </a:prstGeom>
        </p:spPr>
        <p:txBody>
          <a:bodyPr wrap="square">
            <a:spAutoFit/>
          </a:bodyPr>
          <a:lstStyle/>
          <a:p>
            <a:pPr lvl="0"/>
            <a:r>
              <a:rPr lang="en-PH" sz="2400" dirty="0">
                <a:solidFill>
                  <a:srgbClr val="000000"/>
                </a:solidFill>
                <a:latin typeface="Baskerville Old Face" panose="02020602080505020303" pitchFamily="18" charset="0"/>
              </a:rPr>
              <a:t>In order to calculate her economic profit, we need to subtract her implicit costs from the accounting profit. </a:t>
            </a:r>
            <a:endParaRPr lang="en-PH" sz="2400" dirty="0" smtClean="0">
              <a:solidFill>
                <a:srgbClr val="000000"/>
              </a:solidFill>
              <a:latin typeface="Baskerville Old Face" panose="02020602080505020303" pitchFamily="18" charset="0"/>
            </a:endParaRPr>
          </a:p>
          <a:p>
            <a:pPr lvl="0"/>
            <a:r>
              <a:rPr lang="en-PH" sz="2400" dirty="0" smtClean="0">
                <a:solidFill>
                  <a:srgbClr val="000000"/>
                </a:solidFill>
                <a:latin typeface="Baskerville Old Face" panose="02020602080505020303" pitchFamily="18" charset="0"/>
              </a:rPr>
              <a:t>By </a:t>
            </a:r>
            <a:r>
              <a:rPr lang="en-PH" sz="2400" dirty="0">
                <a:solidFill>
                  <a:srgbClr val="000000"/>
                </a:solidFill>
                <a:latin typeface="Baskerville Old Face" panose="02020602080505020303" pitchFamily="18" charset="0"/>
              </a:rPr>
              <a:t>not taking an alternative job</a:t>
            </a:r>
            <a:r>
              <a:rPr lang="en-PH" sz="2400" dirty="0" smtClean="0">
                <a:solidFill>
                  <a:srgbClr val="000000"/>
                </a:solidFill>
                <a:latin typeface="Baskerville Old Face" panose="02020602080505020303" pitchFamily="18" charset="0"/>
              </a:rPr>
              <a:t>,</a:t>
            </a:r>
          </a:p>
          <a:p>
            <a:pPr lvl="0"/>
            <a:r>
              <a:rPr lang="en-PH" sz="2400" dirty="0">
                <a:solidFill>
                  <a:srgbClr val="000000"/>
                </a:solidFill>
                <a:latin typeface="Baskerville Old Face" panose="02020602080505020303" pitchFamily="18" charset="0"/>
              </a:rPr>
              <a:t> </a:t>
            </a:r>
            <a:r>
              <a:rPr lang="en-PH" sz="2400" dirty="0" smtClean="0">
                <a:solidFill>
                  <a:srgbClr val="000000"/>
                </a:solidFill>
                <a:latin typeface="Baskerville Old Face" panose="02020602080505020303" pitchFamily="18" charset="0"/>
              </a:rPr>
              <a:t>        </a:t>
            </a:r>
            <a:r>
              <a:rPr lang="en-PH" sz="2400" dirty="0">
                <a:solidFill>
                  <a:srgbClr val="000000"/>
                </a:solidFill>
                <a:latin typeface="Baskerville Old Face" panose="02020602080505020303" pitchFamily="18" charset="0"/>
              </a:rPr>
              <a:t>she loses </a:t>
            </a:r>
            <a:r>
              <a:rPr lang="en-PH" sz="2400" dirty="0" err="1">
                <a:solidFill>
                  <a:srgbClr val="000000"/>
                </a:solidFill>
                <a:latin typeface="Baskerville Old Face" panose="02020602080505020303" pitchFamily="18" charset="0"/>
              </a:rPr>
              <a:t>Php</a:t>
            </a:r>
            <a:r>
              <a:rPr lang="en-PH" sz="2400" dirty="0">
                <a:solidFill>
                  <a:srgbClr val="000000"/>
                </a:solidFill>
                <a:latin typeface="Baskerville Old Face" panose="02020602080505020303" pitchFamily="18" charset="0"/>
              </a:rPr>
              <a:t> 280,000 (</a:t>
            </a:r>
            <a:r>
              <a:rPr lang="en-PH" sz="2400" dirty="0" err="1">
                <a:solidFill>
                  <a:srgbClr val="000000"/>
                </a:solidFill>
                <a:latin typeface="Baskerville Old Face" panose="02020602080505020303" pitchFamily="18" charset="0"/>
              </a:rPr>
              <a:t>Php</a:t>
            </a:r>
            <a:r>
              <a:rPr lang="en-PH" sz="2400" dirty="0">
                <a:solidFill>
                  <a:srgbClr val="000000"/>
                </a:solidFill>
                <a:latin typeface="Baskerville Old Face" panose="02020602080505020303" pitchFamily="18" charset="0"/>
              </a:rPr>
              <a:t> 1,680,000-1,400,000)). This </a:t>
            </a:r>
            <a:r>
              <a:rPr lang="en-PH" sz="2400" dirty="0" smtClean="0">
                <a:solidFill>
                  <a:srgbClr val="000000"/>
                </a:solidFill>
                <a:latin typeface="Baskerville Old Face" panose="02020602080505020303" pitchFamily="18" charset="0"/>
              </a:rPr>
              <a:t>	is </a:t>
            </a:r>
            <a:r>
              <a:rPr lang="en-PH" sz="2400" dirty="0">
                <a:solidFill>
                  <a:srgbClr val="000000"/>
                </a:solidFill>
                <a:latin typeface="Baskerville Old Face" panose="02020602080505020303" pitchFamily="18" charset="0"/>
              </a:rPr>
              <a:t>the </a:t>
            </a:r>
            <a:r>
              <a:rPr lang="en-PH" sz="2400" dirty="0" smtClean="0">
                <a:solidFill>
                  <a:srgbClr val="000000"/>
                </a:solidFill>
                <a:latin typeface="Baskerville Old Face" panose="02020602080505020303" pitchFamily="18" charset="0"/>
              </a:rPr>
              <a:t>opportunity </a:t>
            </a:r>
            <a:r>
              <a:rPr lang="en-PH" sz="2400" dirty="0">
                <a:solidFill>
                  <a:srgbClr val="000000"/>
                </a:solidFill>
                <a:latin typeface="Baskerville Old Face" panose="02020602080505020303" pitchFamily="18" charset="0"/>
              </a:rPr>
              <a:t>cost of her time. </a:t>
            </a:r>
            <a:endParaRPr lang="en-PH" sz="2400" dirty="0" smtClean="0">
              <a:solidFill>
                <a:srgbClr val="000000"/>
              </a:solidFill>
              <a:latin typeface="Baskerville Old Face" panose="02020602080505020303" pitchFamily="18" charset="0"/>
            </a:endParaRPr>
          </a:p>
          <a:p>
            <a:pPr lvl="0"/>
            <a:endParaRPr lang="en-PH" sz="2400" dirty="0">
              <a:solidFill>
                <a:srgbClr val="000000"/>
              </a:solidFill>
              <a:latin typeface="Baskerville Old Face" panose="02020602080505020303" pitchFamily="18" charset="0"/>
            </a:endParaRPr>
          </a:p>
          <a:p>
            <a:pPr lvl="0"/>
            <a:r>
              <a:rPr lang="en-PH" sz="2400" dirty="0">
                <a:solidFill>
                  <a:srgbClr val="000000"/>
                </a:solidFill>
                <a:latin typeface="Baskerville Old Face" panose="02020602080505020303" pitchFamily="18" charset="0"/>
              </a:rPr>
              <a:t>The opportunity cost of keeping her capital tied up in her company is </a:t>
            </a:r>
            <a:r>
              <a:rPr lang="en-PH" sz="2400" dirty="0" err="1">
                <a:solidFill>
                  <a:srgbClr val="000000"/>
                </a:solidFill>
                <a:latin typeface="Baskerville Old Face" panose="02020602080505020303" pitchFamily="18" charset="0"/>
              </a:rPr>
              <a:t>Php</a:t>
            </a:r>
            <a:r>
              <a:rPr lang="en-PH" sz="2400" dirty="0">
                <a:solidFill>
                  <a:srgbClr val="000000"/>
                </a:solidFill>
                <a:latin typeface="Baskerville Old Face" panose="02020602080505020303" pitchFamily="18" charset="0"/>
              </a:rPr>
              <a:t> 1,056,000. </a:t>
            </a:r>
            <a:endParaRPr lang="en-PH" sz="2400" dirty="0" smtClean="0">
              <a:solidFill>
                <a:srgbClr val="000000"/>
              </a:solidFill>
              <a:latin typeface="Baskerville Old Face" panose="02020602080505020303" pitchFamily="18" charset="0"/>
            </a:endParaRPr>
          </a:p>
          <a:p>
            <a:pPr lvl="0"/>
            <a:endParaRPr lang="en-PH" sz="2400" dirty="0">
              <a:solidFill>
                <a:srgbClr val="000000"/>
              </a:solidFill>
              <a:latin typeface="Baskerville Old Face" panose="02020602080505020303" pitchFamily="18" charset="0"/>
            </a:endParaRPr>
          </a:p>
          <a:p>
            <a:pPr lvl="0"/>
            <a:r>
              <a:rPr lang="en-PH" sz="2400" dirty="0">
                <a:solidFill>
                  <a:srgbClr val="000000"/>
                </a:solidFill>
                <a:latin typeface="Baskerville Old Face" panose="02020602080505020303" pitchFamily="18" charset="0"/>
              </a:rPr>
              <a:t>The economic profit is </a:t>
            </a:r>
            <a:r>
              <a:rPr lang="en-PH" sz="2400" dirty="0" smtClean="0">
                <a:solidFill>
                  <a:srgbClr val="000000"/>
                </a:solidFill>
                <a:latin typeface="Baskerville Old Face" panose="02020602080505020303" pitchFamily="18" charset="0"/>
              </a:rPr>
              <a:t>therefore</a:t>
            </a:r>
          </a:p>
          <a:p>
            <a:pPr lvl="0"/>
            <a:r>
              <a:rPr lang="en-PH" sz="2400" dirty="0" smtClean="0">
                <a:solidFill>
                  <a:srgbClr val="000000"/>
                </a:solidFill>
                <a:latin typeface="Baskerville Old Face" panose="02020602080505020303" pitchFamily="18" charset="0"/>
              </a:rPr>
              <a:t>          </a:t>
            </a:r>
            <a:r>
              <a:rPr lang="en-PH" sz="2400" dirty="0" err="1" smtClean="0">
                <a:solidFill>
                  <a:srgbClr val="000000"/>
                </a:solidFill>
                <a:latin typeface="Baskerville Old Face" panose="02020602080505020303" pitchFamily="18" charset="0"/>
              </a:rPr>
              <a:t>Php</a:t>
            </a:r>
            <a:r>
              <a:rPr lang="en-PH" sz="2400" dirty="0" smtClean="0">
                <a:solidFill>
                  <a:srgbClr val="000000"/>
                </a:solidFill>
                <a:latin typeface="Baskerville Old Face" panose="02020602080505020303" pitchFamily="18" charset="0"/>
              </a:rPr>
              <a:t>   2,400,000</a:t>
            </a:r>
          </a:p>
          <a:p>
            <a:pPr lvl="0"/>
            <a:r>
              <a:rPr lang="en-PH" sz="2400" dirty="0">
                <a:solidFill>
                  <a:srgbClr val="000000"/>
                </a:solidFill>
                <a:latin typeface="Baskerville Old Face" panose="02020602080505020303" pitchFamily="18" charset="0"/>
              </a:rPr>
              <a:t> </a:t>
            </a:r>
            <a:r>
              <a:rPr lang="en-PH" sz="2400" dirty="0" smtClean="0">
                <a:solidFill>
                  <a:srgbClr val="000000"/>
                </a:solidFill>
                <a:latin typeface="Baskerville Old Face" panose="02020602080505020303" pitchFamily="18" charset="0"/>
              </a:rPr>
              <a:t>                    (280,000)</a:t>
            </a:r>
          </a:p>
          <a:p>
            <a:pPr lvl="0"/>
            <a:r>
              <a:rPr lang="en-PH" sz="2400" dirty="0">
                <a:solidFill>
                  <a:srgbClr val="000000"/>
                </a:solidFill>
                <a:latin typeface="Baskerville Old Face" panose="02020602080505020303" pitchFamily="18" charset="0"/>
              </a:rPr>
              <a:t> </a:t>
            </a:r>
            <a:r>
              <a:rPr lang="en-PH" sz="2400" dirty="0" smtClean="0">
                <a:solidFill>
                  <a:srgbClr val="000000"/>
                </a:solidFill>
                <a:latin typeface="Baskerville Old Face" panose="02020602080505020303" pitchFamily="18" charset="0"/>
              </a:rPr>
              <a:t>                   (1,056,000)</a:t>
            </a:r>
          </a:p>
          <a:p>
            <a:pPr lvl="0"/>
            <a:r>
              <a:rPr lang="en-PH" sz="2400" b="1" dirty="0">
                <a:solidFill>
                  <a:srgbClr val="000000"/>
                </a:solidFill>
                <a:latin typeface="Baskerville Old Face" panose="02020602080505020303" pitchFamily="18" charset="0"/>
              </a:rPr>
              <a:t> </a:t>
            </a:r>
            <a:r>
              <a:rPr lang="en-PH" sz="2400" b="1" dirty="0" smtClean="0">
                <a:solidFill>
                  <a:srgbClr val="000000"/>
                </a:solidFill>
                <a:latin typeface="Baskerville Old Face" panose="02020602080505020303" pitchFamily="18" charset="0"/>
              </a:rPr>
              <a:t>           </a:t>
            </a:r>
            <a:r>
              <a:rPr lang="en-PH" sz="2400" b="1" u="sng" dirty="0" smtClean="0">
                <a:solidFill>
                  <a:srgbClr val="000000"/>
                </a:solidFill>
                <a:latin typeface="Baskerville Old Face" panose="02020602080505020303" pitchFamily="18" charset="0"/>
              </a:rPr>
              <a:t> </a:t>
            </a:r>
            <a:r>
              <a:rPr lang="en-PH" sz="2400" b="1" u="sng" dirty="0" err="1" smtClean="0">
                <a:solidFill>
                  <a:srgbClr val="000000"/>
                </a:solidFill>
                <a:latin typeface="Baskerville Old Face" panose="02020602080505020303" pitchFamily="18" charset="0"/>
              </a:rPr>
              <a:t>Php</a:t>
            </a:r>
            <a:r>
              <a:rPr lang="en-PH" sz="2400" b="1" u="sng" dirty="0" smtClean="0">
                <a:solidFill>
                  <a:srgbClr val="000000"/>
                </a:solidFill>
                <a:latin typeface="Baskerville Old Face" panose="02020602080505020303" pitchFamily="18" charset="0"/>
              </a:rPr>
              <a:t> </a:t>
            </a:r>
            <a:r>
              <a:rPr lang="en-PH" sz="2400" b="1" u="sng" dirty="0" smtClean="0">
                <a:solidFill>
                  <a:srgbClr val="000000"/>
                </a:solidFill>
                <a:latin typeface="Baskerville Old Face" panose="02020602080505020303" pitchFamily="18" charset="0"/>
              </a:rPr>
              <a:t>1,064,000</a:t>
            </a:r>
            <a:endParaRPr lang="en-PH" sz="2400" b="1" u="sng" dirty="0" smtClean="0">
              <a:solidFill>
                <a:srgbClr val="000000"/>
              </a:solidFill>
              <a:latin typeface="Baskerville Old Face" panose="02020602080505020303" pitchFamily="18" charset="0"/>
            </a:endParaRPr>
          </a:p>
        </p:txBody>
      </p:sp>
    </p:spTree>
    <p:extLst>
      <p:ext uri="{BB962C8B-B14F-4D97-AF65-F5344CB8AC3E}">
        <p14:creationId xmlns:p14="http://schemas.microsoft.com/office/powerpoint/2010/main" val="2799480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extBox 1"/>
          <p:cNvSpPr txBox="1"/>
          <p:nvPr/>
        </p:nvSpPr>
        <p:spPr>
          <a:xfrm>
            <a:off x="533400" y="304801"/>
            <a:ext cx="8077200" cy="3631763"/>
          </a:xfrm>
          <a:prstGeom prst="rect">
            <a:avLst/>
          </a:prstGeom>
          <a:noFill/>
        </p:spPr>
        <p:txBody>
          <a:bodyPr wrap="square" rtlCol="0">
            <a:spAutoFit/>
          </a:bodyPr>
          <a:lstStyle/>
          <a:p>
            <a:r>
              <a:rPr lang="en-US" sz="3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Black" pitchFamily="34" charset="0"/>
              </a:rPr>
              <a:t>SHORT-RUN COST ANALYSIS</a:t>
            </a:r>
          </a:p>
          <a:p>
            <a:r>
              <a:rPr lang="en-US" sz="3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mj-lt"/>
              </a:rPr>
              <a:t> </a:t>
            </a:r>
            <a:r>
              <a:rPr lang="en-US" sz="3200" dirty="0" smtClean="0">
                <a:latin typeface="+mj-lt"/>
              </a:rPr>
              <a:t>Short-run for  a firm is a time horizon when one input is held constant.</a:t>
            </a:r>
          </a:p>
          <a:p>
            <a:r>
              <a:rPr lang="en-US" sz="3200" dirty="0" smtClean="0">
                <a:latin typeface="+mj-lt"/>
              </a:rPr>
              <a:t> To analyze the short run costs, it is essential to fix the level of capital and study the changes in the quantity of labor hired. </a:t>
            </a:r>
          </a:p>
          <a:p>
            <a:endParaRPr lang="en-US" sz="3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14400"/>
            <a:ext cx="7391400" cy="4093428"/>
          </a:xfrm>
          <a:prstGeom prst="rect">
            <a:avLst/>
          </a:prstGeom>
        </p:spPr>
        <p:txBody>
          <a:bodyPr wrap="square">
            <a:spAutoFit/>
          </a:bodyPr>
          <a:lstStyle/>
          <a:p>
            <a:r>
              <a:rPr lang="en-PH" sz="2600" dirty="0">
                <a:latin typeface="Baskerville Old Face" panose="02020602080505020303" pitchFamily="18" charset="0"/>
              </a:rPr>
              <a:t>Short run is a period of time over which at least one factor must remain fixed. For most of the firms, the fixed resource or factors which cannot be increased to meet the rising demand of the good is capital i.e., plant and machinery.</a:t>
            </a:r>
          </a:p>
          <a:p>
            <a:r>
              <a:rPr lang="en-PH" sz="2600" dirty="0">
                <a:latin typeface="Baskerville Old Face" panose="02020602080505020303" pitchFamily="18" charset="0"/>
              </a:rPr>
              <a:t> </a:t>
            </a:r>
          </a:p>
          <a:p>
            <a:r>
              <a:rPr lang="en-PH" sz="2600" dirty="0">
                <a:latin typeface="Baskerville Old Face" panose="02020602080505020303" pitchFamily="18" charset="0"/>
              </a:rPr>
              <a:t>Short run, then, is a period of time over which output can be changed by adjusting the quantities of resources such as </a:t>
            </a:r>
            <a:r>
              <a:rPr lang="en-PH" sz="2600" dirty="0" err="1">
                <a:latin typeface="Baskerville Old Face" panose="02020602080505020303" pitchFamily="18" charset="0"/>
              </a:rPr>
              <a:t>labor</a:t>
            </a:r>
            <a:r>
              <a:rPr lang="en-PH" sz="2600" dirty="0">
                <a:latin typeface="Baskerville Old Face" panose="02020602080505020303" pitchFamily="18" charset="0"/>
              </a:rPr>
              <a:t>, raw material, fuel but the size or scale of the firm remains </a:t>
            </a:r>
            <a:r>
              <a:rPr lang="en-PH" sz="2600" u="sng" dirty="0">
                <a:latin typeface="Baskerville Old Face" panose="02020602080505020303" pitchFamily="18" charset="0"/>
              </a:rPr>
              <a:t>fixed.</a:t>
            </a:r>
          </a:p>
        </p:txBody>
      </p:sp>
    </p:spTree>
    <p:extLst>
      <p:ext uri="{BB962C8B-B14F-4D97-AF65-F5344CB8AC3E}">
        <p14:creationId xmlns:p14="http://schemas.microsoft.com/office/powerpoint/2010/main" val="1741622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6000" r="-26000"/>
          </a:stretch>
        </a:blipFill>
        <a:effectLst/>
      </p:bgPr>
    </p:bg>
    <p:spTree>
      <p:nvGrpSpPr>
        <p:cNvPr id="1" name=""/>
        <p:cNvGrpSpPr/>
        <p:nvPr/>
      </p:nvGrpSpPr>
      <p:grpSpPr>
        <a:xfrm>
          <a:off x="0" y="0"/>
          <a:ext cx="0" cy="0"/>
          <a:chOff x="0" y="0"/>
          <a:chExt cx="0" cy="0"/>
        </a:xfrm>
      </p:grpSpPr>
      <p:sp>
        <p:nvSpPr>
          <p:cNvPr id="3" name="Rectangle 2"/>
          <p:cNvSpPr/>
          <p:nvPr/>
        </p:nvSpPr>
        <p:spPr>
          <a:xfrm>
            <a:off x="228600" y="228600"/>
            <a:ext cx="8915400" cy="830997"/>
          </a:xfrm>
          <a:prstGeom prst="rect">
            <a:avLst/>
          </a:prstGeom>
          <a:noFill/>
        </p:spPr>
        <p:txBody>
          <a:bodyPr wrap="square" lIns="91440" tIns="45720" rIns="91440" bIns="45720">
            <a:spAutoFit/>
          </a:bodyPr>
          <a:lstStyle/>
          <a:p>
            <a:pPr algn="ct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139700">
                    <a:srgbClr val="E48312">
                      <a:satMod val="175000"/>
                      <a:alpha val="40000"/>
                    </a:srgbClr>
                  </a:glow>
                  <a:outerShdw blurRad="50800" algn="tl" rotWithShape="0">
                    <a:srgbClr val="000000"/>
                  </a:outerShdw>
                </a:effectLst>
                <a:latin typeface="Algerian" pitchFamily="82" charset="0"/>
              </a:rPr>
              <a:t>Types of Short-run Costs</a:t>
            </a:r>
            <a:r>
              <a:rPr lang="en-US" sz="4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39700">
                    <a:srgbClr val="E48312">
                      <a:satMod val="175000"/>
                      <a:alpha val="40000"/>
                    </a:srgbClr>
                  </a:glow>
                </a:effectLst>
                <a:latin typeface="Algerian" pitchFamily="82" charset="0"/>
              </a:rPr>
              <a:t>:</a:t>
            </a:r>
            <a:endParaRPr lang="en-US"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39700">
                  <a:srgbClr val="E48312">
                    <a:satMod val="175000"/>
                    <a:alpha val="40000"/>
                  </a:srgbClr>
                </a:glow>
              </a:effectLst>
            </a:endParaRPr>
          </a:p>
        </p:txBody>
      </p:sp>
      <p:sp>
        <p:nvSpPr>
          <p:cNvPr id="4" name="TextBox 3"/>
          <p:cNvSpPr txBox="1"/>
          <p:nvPr/>
        </p:nvSpPr>
        <p:spPr>
          <a:xfrm>
            <a:off x="228600" y="1059597"/>
            <a:ext cx="9144000" cy="4339650"/>
          </a:xfrm>
          <a:prstGeom prst="rect">
            <a:avLst/>
          </a:prstGeom>
          <a:noFill/>
        </p:spPr>
        <p:txBody>
          <a:bodyPr wrap="square" rtlCol="0">
            <a:spAutoFit/>
          </a:bodyPr>
          <a:lstStyle/>
          <a:p>
            <a:pPr marL="514350" indent="-514350"/>
            <a:endParaRPr lang="en-US" sz="2800" b="1" dirty="0" smtClean="0">
              <a:solidFill>
                <a:srgbClr val="000000"/>
              </a:solidFill>
            </a:endParaRPr>
          </a:p>
          <a:p>
            <a:pPr marL="514350" indent="-514350"/>
            <a:endParaRPr lang="en-US" sz="2400" b="1" dirty="0" smtClean="0">
              <a:solidFill>
                <a:srgbClr val="000000"/>
              </a:solidFill>
            </a:endParaRPr>
          </a:p>
          <a:p>
            <a:pPr marL="514350" indent="-514350">
              <a:buAutoNum type="arabicPeriod"/>
            </a:pPr>
            <a:r>
              <a:rPr lang="en-US" sz="2800" b="1" dirty="0" smtClean="0">
                <a:solidFill>
                  <a:srgbClr val="000000"/>
                </a:solidFill>
              </a:rPr>
              <a:t>Total Fixed Costs </a:t>
            </a:r>
            <a:r>
              <a:rPr lang="en-US" sz="2800" dirty="0" smtClean="0">
                <a:solidFill>
                  <a:srgbClr val="000000"/>
                </a:solidFill>
              </a:rPr>
              <a:t>(TFC) – </a:t>
            </a:r>
            <a:r>
              <a:rPr lang="en-US" sz="2800" dirty="0" smtClean="0">
                <a:solidFill>
                  <a:srgbClr val="000000"/>
                </a:solidFill>
                <a:latin typeface="Arial" pitchFamily="34" charset="0"/>
                <a:cs typeface="Arial" pitchFamily="34" charset="0"/>
              </a:rPr>
              <a:t>These are that do not vary with output.</a:t>
            </a:r>
          </a:p>
          <a:p>
            <a:r>
              <a:rPr lang="en-US" sz="2800" dirty="0">
                <a:solidFill>
                  <a:srgbClr val="000000"/>
                </a:solidFill>
                <a:latin typeface="Arial" pitchFamily="34" charset="0"/>
                <a:cs typeface="Arial" pitchFamily="34" charset="0"/>
              </a:rPr>
              <a:t>	</a:t>
            </a:r>
            <a:r>
              <a:rPr lang="en-US" sz="2800" dirty="0" smtClean="0">
                <a:solidFill>
                  <a:srgbClr val="000000"/>
                </a:solidFill>
                <a:latin typeface="Arial" pitchFamily="34" charset="0"/>
                <a:cs typeface="Arial" pitchFamily="34" charset="0"/>
              </a:rPr>
              <a:t>examples:</a:t>
            </a:r>
          </a:p>
          <a:p>
            <a:r>
              <a:rPr lang="en-US" sz="2800" dirty="0">
                <a:solidFill>
                  <a:srgbClr val="000000"/>
                </a:solidFill>
                <a:latin typeface="Arial" pitchFamily="34" charset="0"/>
                <a:cs typeface="Arial" pitchFamily="34" charset="0"/>
              </a:rPr>
              <a:t>	</a:t>
            </a:r>
            <a:r>
              <a:rPr lang="en-US" sz="2800" i="1" dirty="0" smtClean="0">
                <a:solidFill>
                  <a:srgbClr val="000000"/>
                </a:solidFill>
                <a:latin typeface="Arial" pitchFamily="34" charset="0"/>
                <a:cs typeface="Arial" pitchFamily="34" charset="0"/>
              </a:rPr>
              <a:t>salaries of top management</a:t>
            </a:r>
          </a:p>
          <a:p>
            <a:r>
              <a:rPr lang="en-US" sz="2800" i="1" dirty="0">
                <a:solidFill>
                  <a:srgbClr val="000000"/>
                </a:solidFill>
                <a:latin typeface="Arial" pitchFamily="34" charset="0"/>
                <a:cs typeface="Arial" pitchFamily="34" charset="0"/>
              </a:rPr>
              <a:t>	</a:t>
            </a:r>
            <a:r>
              <a:rPr lang="en-US" sz="2800" i="1" dirty="0" smtClean="0">
                <a:solidFill>
                  <a:srgbClr val="000000"/>
                </a:solidFill>
                <a:latin typeface="Arial" pitchFamily="34" charset="0"/>
                <a:cs typeface="Arial" pitchFamily="34" charset="0"/>
              </a:rPr>
              <a:t>rent expenses </a:t>
            </a:r>
          </a:p>
          <a:p>
            <a:r>
              <a:rPr lang="en-US" sz="2800" i="1" dirty="0">
                <a:solidFill>
                  <a:srgbClr val="000000"/>
                </a:solidFill>
                <a:latin typeface="Arial" pitchFamily="34" charset="0"/>
                <a:cs typeface="Arial" pitchFamily="34" charset="0"/>
              </a:rPr>
              <a:t>	</a:t>
            </a:r>
            <a:r>
              <a:rPr lang="en-US" sz="2800" i="1" dirty="0" smtClean="0">
                <a:solidFill>
                  <a:srgbClr val="000000"/>
                </a:solidFill>
                <a:latin typeface="Arial" pitchFamily="34" charset="0"/>
                <a:cs typeface="Arial" pitchFamily="34" charset="0"/>
              </a:rPr>
              <a:t>interest payments on borrowed capital </a:t>
            </a:r>
          </a:p>
          <a:p>
            <a:pPr marL="514350" indent="-514350"/>
            <a:endParaRPr lang="en-US" sz="2800" b="1" dirty="0" smtClean="0">
              <a:solidFill>
                <a:srgbClr val="000000"/>
              </a:solidFill>
              <a:latin typeface="Arial" pitchFamily="34" charset="0"/>
              <a:cs typeface="Arial" pitchFamily="34" charset="0"/>
            </a:endParaRPr>
          </a:p>
          <a:p>
            <a:pPr marL="514350" indent="-514350"/>
            <a:endParaRPr lang="en-US" sz="28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5949497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915400" cy="830997"/>
          </a:xfrm>
          <a:prstGeom prst="rect">
            <a:avLst/>
          </a:prstGeom>
          <a:noFill/>
        </p:spPr>
        <p:txBody>
          <a:bodyPr wrap="square" lIns="91440" tIns="45720" rIns="91440" bIns="45720">
            <a:spAutoFit/>
          </a:bodyPr>
          <a:lstStyle/>
          <a:p>
            <a:pPr algn="ct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139700">
                    <a:srgbClr val="E48312">
                      <a:satMod val="175000"/>
                      <a:alpha val="40000"/>
                    </a:srgbClr>
                  </a:glow>
                  <a:outerShdw blurRad="50800" algn="tl" rotWithShape="0">
                    <a:srgbClr val="000000"/>
                  </a:outerShdw>
                </a:effectLst>
                <a:latin typeface="Algerian" pitchFamily="82" charset="0"/>
              </a:rPr>
              <a:t>Types of Short-run Costs</a:t>
            </a:r>
            <a:r>
              <a:rPr lang="en-US" sz="4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39700">
                    <a:srgbClr val="E48312">
                      <a:satMod val="175000"/>
                      <a:alpha val="40000"/>
                    </a:srgbClr>
                  </a:glow>
                </a:effectLst>
                <a:latin typeface="Algerian" pitchFamily="82" charset="0"/>
              </a:rPr>
              <a:t>:</a:t>
            </a:r>
            <a:endParaRPr lang="en-US"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39700">
                  <a:srgbClr val="E48312">
                    <a:satMod val="175000"/>
                    <a:alpha val="40000"/>
                  </a:srgbClr>
                </a:glow>
              </a:effectLst>
            </a:endParaRPr>
          </a:p>
        </p:txBody>
      </p:sp>
      <p:sp>
        <p:nvSpPr>
          <p:cNvPr id="4" name="TextBox 3"/>
          <p:cNvSpPr txBox="1"/>
          <p:nvPr/>
        </p:nvSpPr>
        <p:spPr>
          <a:xfrm>
            <a:off x="0" y="457200"/>
            <a:ext cx="9144000" cy="3908762"/>
          </a:xfrm>
          <a:prstGeom prst="rect">
            <a:avLst/>
          </a:prstGeom>
          <a:noFill/>
        </p:spPr>
        <p:txBody>
          <a:bodyPr wrap="square" rtlCol="0">
            <a:spAutoFit/>
          </a:bodyPr>
          <a:lstStyle/>
          <a:p>
            <a:pPr marL="514350" indent="-514350"/>
            <a:endParaRPr lang="en-US" sz="2800" b="1" dirty="0" smtClean="0">
              <a:solidFill>
                <a:srgbClr val="000000"/>
              </a:solidFill>
            </a:endParaRPr>
          </a:p>
          <a:p>
            <a:pPr marL="514350" indent="-514350"/>
            <a:endParaRPr lang="en-US" sz="2400" b="1" dirty="0" smtClean="0">
              <a:solidFill>
                <a:srgbClr val="000000"/>
              </a:solidFill>
            </a:endParaRPr>
          </a:p>
          <a:p>
            <a:pPr marL="514350" indent="-514350"/>
            <a:endParaRPr lang="en-US" sz="2800" b="1" dirty="0" smtClean="0">
              <a:solidFill>
                <a:srgbClr val="000000"/>
              </a:solidFill>
              <a:latin typeface="Arial" pitchFamily="34" charset="0"/>
              <a:cs typeface="Arial" pitchFamily="34" charset="0"/>
            </a:endParaRPr>
          </a:p>
          <a:p>
            <a:pPr marL="514350" indent="-514350"/>
            <a:r>
              <a:rPr lang="en-US" sz="2800" b="1" dirty="0" smtClean="0">
                <a:solidFill>
                  <a:srgbClr val="000000"/>
                </a:solidFill>
                <a:latin typeface="Arial" pitchFamily="34" charset="0"/>
                <a:cs typeface="Arial" pitchFamily="34" charset="0"/>
              </a:rPr>
              <a:t>2. Total Variable Costs</a:t>
            </a:r>
            <a:r>
              <a:rPr lang="en-US" sz="2800" dirty="0" smtClean="0">
                <a:solidFill>
                  <a:srgbClr val="000000"/>
                </a:solidFill>
                <a:latin typeface="Arial" pitchFamily="34" charset="0"/>
                <a:cs typeface="Arial" pitchFamily="34" charset="0"/>
              </a:rPr>
              <a:t>( TVC) – These are costs that vary with output.</a:t>
            </a:r>
          </a:p>
          <a:p>
            <a:pPr marL="514350" indent="-514350"/>
            <a:r>
              <a:rPr lang="en-US" sz="2800" dirty="0">
                <a:solidFill>
                  <a:srgbClr val="000000"/>
                </a:solidFill>
                <a:latin typeface="Arial" pitchFamily="34" charset="0"/>
                <a:cs typeface="Arial" pitchFamily="34" charset="0"/>
              </a:rPr>
              <a:t>	</a:t>
            </a:r>
            <a:r>
              <a:rPr lang="en-US" sz="2800" dirty="0" smtClean="0">
                <a:solidFill>
                  <a:srgbClr val="000000"/>
                </a:solidFill>
                <a:latin typeface="Arial" pitchFamily="34" charset="0"/>
                <a:cs typeface="Arial" pitchFamily="34" charset="0"/>
              </a:rPr>
              <a:t>examples:</a:t>
            </a:r>
          </a:p>
          <a:p>
            <a:pPr marL="514350" indent="-514350"/>
            <a:r>
              <a:rPr lang="en-US" sz="2800" dirty="0">
                <a:solidFill>
                  <a:srgbClr val="000000"/>
                </a:solidFill>
                <a:latin typeface="Arial" pitchFamily="34" charset="0"/>
                <a:cs typeface="Arial" pitchFamily="34" charset="0"/>
              </a:rPr>
              <a:t>	</a:t>
            </a:r>
            <a:r>
              <a:rPr lang="en-US" sz="2800" i="1" dirty="0" smtClean="0">
                <a:solidFill>
                  <a:srgbClr val="000000"/>
                </a:solidFill>
                <a:latin typeface="Arial" pitchFamily="34" charset="0"/>
                <a:cs typeface="Arial" pitchFamily="34" charset="0"/>
              </a:rPr>
              <a:t>wages, tax payments, payment for raw materials,</a:t>
            </a:r>
          </a:p>
          <a:p>
            <a:pPr marL="514350" indent="-514350"/>
            <a:r>
              <a:rPr lang="en-US" sz="2800" i="1" dirty="0">
                <a:solidFill>
                  <a:srgbClr val="000000"/>
                </a:solidFill>
                <a:latin typeface="Arial" pitchFamily="34" charset="0"/>
                <a:cs typeface="Arial" pitchFamily="34" charset="0"/>
              </a:rPr>
              <a:t> </a:t>
            </a:r>
            <a:r>
              <a:rPr lang="en-US" sz="2800" i="1" dirty="0" smtClean="0">
                <a:solidFill>
                  <a:srgbClr val="000000"/>
                </a:solidFill>
                <a:latin typeface="Arial" pitchFamily="34" charset="0"/>
                <a:cs typeface="Arial" pitchFamily="34" charset="0"/>
              </a:rPr>
              <a:t>     operating expenses </a:t>
            </a:r>
          </a:p>
          <a:p>
            <a:pPr marL="514350" indent="-514350">
              <a:buFontTx/>
              <a:buAutoNum type="arabicPeriod"/>
            </a:pPr>
            <a:endParaRPr lang="en-US" sz="28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497939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6000" r="-26000"/>
          </a:stretch>
        </a:blipFill>
        <a:effectLst/>
      </p:bgPr>
    </p:bg>
    <p:spTree>
      <p:nvGrpSpPr>
        <p:cNvPr id="1" name=""/>
        <p:cNvGrpSpPr/>
        <p:nvPr/>
      </p:nvGrpSpPr>
      <p:grpSpPr>
        <a:xfrm>
          <a:off x="0" y="0"/>
          <a:ext cx="0" cy="0"/>
          <a:chOff x="0" y="0"/>
          <a:chExt cx="0" cy="0"/>
        </a:xfrm>
      </p:grpSpPr>
      <p:sp>
        <p:nvSpPr>
          <p:cNvPr id="3" name="Rectangle 2"/>
          <p:cNvSpPr/>
          <p:nvPr/>
        </p:nvSpPr>
        <p:spPr>
          <a:xfrm>
            <a:off x="228600" y="228600"/>
            <a:ext cx="8915400" cy="830997"/>
          </a:xfrm>
          <a:prstGeom prst="rect">
            <a:avLst/>
          </a:prstGeom>
          <a:noFill/>
        </p:spPr>
        <p:txBody>
          <a:bodyPr wrap="square" lIns="91440" tIns="45720" rIns="91440" bIns="45720">
            <a:spAutoFit/>
          </a:bodyPr>
          <a:lstStyle/>
          <a:p>
            <a:pPr algn="ct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139700">
                    <a:schemeClr val="accent1">
                      <a:satMod val="175000"/>
                      <a:alpha val="40000"/>
                    </a:schemeClr>
                  </a:glow>
                  <a:outerShdw blurRad="50800" algn="tl" rotWithShape="0">
                    <a:srgbClr val="000000"/>
                  </a:outerShdw>
                </a:effectLst>
                <a:latin typeface="Algerian" pitchFamily="82" charset="0"/>
              </a:rPr>
              <a:t>Types of Short-run Costs</a:t>
            </a:r>
            <a:r>
              <a:rPr lang="en-US" sz="48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39700">
                    <a:schemeClr val="accent1">
                      <a:satMod val="175000"/>
                      <a:alpha val="40000"/>
                    </a:schemeClr>
                  </a:glow>
                </a:effectLst>
                <a:latin typeface="Algerian" pitchFamily="82" charset="0"/>
              </a:rPr>
              <a:t>:</a:t>
            </a:r>
            <a:endParaRPr lang="en-US" sz="48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139700">
                  <a:schemeClr val="accent1">
                    <a:satMod val="175000"/>
                    <a:alpha val="40000"/>
                  </a:schemeClr>
                </a:glow>
              </a:effectLst>
            </a:endParaRPr>
          </a:p>
        </p:txBody>
      </p:sp>
      <p:sp>
        <p:nvSpPr>
          <p:cNvPr id="4" name="TextBox 3"/>
          <p:cNvSpPr txBox="1"/>
          <p:nvPr/>
        </p:nvSpPr>
        <p:spPr>
          <a:xfrm>
            <a:off x="0" y="457200"/>
            <a:ext cx="9144000" cy="5693866"/>
          </a:xfrm>
          <a:prstGeom prst="rect">
            <a:avLst/>
          </a:prstGeom>
          <a:noFill/>
        </p:spPr>
        <p:txBody>
          <a:bodyPr wrap="square" rtlCol="0">
            <a:spAutoFit/>
          </a:bodyPr>
          <a:lstStyle/>
          <a:p>
            <a:pPr marL="514350" indent="-514350"/>
            <a:endParaRPr lang="en-US" sz="2800" b="1" dirty="0" smtClean="0"/>
          </a:p>
          <a:p>
            <a:pPr marL="514350" indent="-514350"/>
            <a:endParaRPr lang="en-US" sz="2800" dirty="0" smtClean="0">
              <a:latin typeface="Arial" pitchFamily="34" charset="0"/>
              <a:cs typeface="Arial" pitchFamily="34" charset="0"/>
            </a:endParaRPr>
          </a:p>
          <a:p>
            <a:pPr marL="514350" indent="-514350"/>
            <a:r>
              <a:rPr lang="en-US" sz="2800" dirty="0" smtClean="0">
                <a:latin typeface="Arial" pitchFamily="34" charset="0"/>
                <a:cs typeface="Arial" pitchFamily="34" charset="0"/>
              </a:rPr>
              <a:t>3. </a:t>
            </a:r>
            <a:r>
              <a:rPr lang="en-US" sz="2800" b="1" dirty="0" smtClean="0">
                <a:latin typeface="Arial" pitchFamily="34" charset="0"/>
                <a:cs typeface="Arial" pitchFamily="34" charset="0"/>
              </a:rPr>
              <a:t>Total Costs </a:t>
            </a:r>
            <a:r>
              <a:rPr lang="en-US" sz="2800" dirty="0" smtClean="0">
                <a:latin typeface="Arial" pitchFamily="34" charset="0"/>
                <a:cs typeface="Arial" pitchFamily="34" charset="0"/>
              </a:rPr>
              <a:t>(TC) – It is the sum of total fixed costs and total variable costs. </a:t>
            </a:r>
          </a:p>
          <a:p>
            <a:pPr marL="514350" indent="-514350"/>
            <a:r>
              <a:rPr lang="en-US" sz="2800" dirty="0" smtClean="0">
                <a:latin typeface="Arial" pitchFamily="34" charset="0"/>
                <a:cs typeface="Arial" pitchFamily="34" charset="0"/>
              </a:rPr>
              <a:t>		 	   Formula: </a:t>
            </a:r>
            <a:r>
              <a:rPr lang="en-US" sz="2800" b="1" dirty="0" smtClean="0">
                <a:latin typeface="Arial" pitchFamily="34" charset="0"/>
                <a:cs typeface="Arial" pitchFamily="34" charset="0"/>
              </a:rPr>
              <a:t>TC =TFC + TVC</a:t>
            </a:r>
          </a:p>
          <a:p>
            <a:pPr marL="514350" indent="-514350"/>
            <a:endParaRPr lang="en-US" sz="2800" b="1" dirty="0" smtClean="0">
              <a:latin typeface="Arial" pitchFamily="34" charset="0"/>
              <a:cs typeface="Arial" pitchFamily="34" charset="0"/>
            </a:endParaRPr>
          </a:p>
          <a:p>
            <a:pPr marL="514350" indent="-514350"/>
            <a:endParaRPr lang="en-US" sz="2800" b="1" dirty="0" smtClean="0">
              <a:latin typeface="Arial" pitchFamily="34" charset="0"/>
              <a:cs typeface="Arial" pitchFamily="34" charset="0"/>
            </a:endParaRPr>
          </a:p>
          <a:p>
            <a:pPr marL="514350" indent="-514350"/>
            <a:r>
              <a:rPr lang="en-US" sz="2800" b="1" dirty="0" smtClean="0">
                <a:latin typeface="Arial" pitchFamily="34" charset="0"/>
                <a:cs typeface="Arial" pitchFamily="34" charset="0"/>
              </a:rPr>
              <a:t>4. Average Fixed Cost (AFC) </a:t>
            </a:r>
            <a:r>
              <a:rPr lang="en-US" sz="2800" dirty="0" smtClean="0">
                <a:latin typeface="Arial" pitchFamily="34" charset="0"/>
                <a:cs typeface="Arial" pitchFamily="34" charset="0"/>
              </a:rPr>
              <a:t>– The total Fixed Costs divided by the number of output produced (Q).</a:t>
            </a:r>
          </a:p>
          <a:p>
            <a:pPr marL="514350" indent="-514350"/>
            <a:r>
              <a:rPr lang="en-US" sz="2800" dirty="0" smtClean="0">
                <a:latin typeface="Arial" pitchFamily="34" charset="0"/>
                <a:cs typeface="Arial" pitchFamily="34" charset="0"/>
              </a:rPr>
              <a:t>			</a:t>
            </a:r>
          </a:p>
          <a:p>
            <a:pPr marL="514350" indent="-514350"/>
            <a:r>
              <a:rPr lang="en-US" sz="2800" dirty="0" smtClean="0">
                <a:latin typeface="Arial" pitchFamily="34" charset="0"/>
                <a:cs typeface="Arial" pitchFamily="34" charset="0"/>
              </a:rPr>
              <a:t>			Formula</a:t>
            </a:r>
            <a:r>
              <a:rPr lang="en-US" sz="2800" b="1" dirty="0" smtClean="0">
                <a:latin typeface="Arial" pitchFamily="34" charset="0"/>
                <a:cs typeface="Arial" pitchFamily="34" charset="0"/>
              </a:rPr>
              <a:t>: AFC=TFC/Q</a:t>
            </a:r>
            <a:endParaRPr lang="en-US" sz="2800" dirty="0" smtClean="0">
              <a:latin typeface="Arial" pitchFamily="34" charset="0"/>
              <a:cs typeface="Arial" pitchFamily="34" charset="0"/>
            </a:endParaRPr>
          </a:p>
          <a:p>
            <a:pPr marL="514350" indent="-514350"/>
            <a:endParaRPr lang="en-US" sz="2800" b="1" dirty="0" smtClean="0">
              <a:latin typeface="Arial" pitchFamily="34" charset="0"/>
              <a:cs typeface="Arial" pitchFamily="34" charset="0"/>
            </a:endParaRPr>
          </a:p>
          <a:p>
            <a:pPr marL="514350" indent="-514350">
              <a:buAutoNum type="arabicPeriod"/>
            </a:pPr>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228600"/>
            <a:ext cx="8991600" cy="4093428"/>
          </a:xfrm>
          <a:prstGeom prst="rect">
            <a:avLst/>
          </a:prstGeom>
        </p:spPr>
        <p:txBody>
          <a:bodyPr wrap="square">
            <a:spAutoFit/>
          </a:bodyPr>
          <a:lstStyle/>
          <a:p>
            <a:pPr marL="514350" indent="-514350"/>
            <a:r>
              <a:rPr lang="en-US" sz="2600" dirty="0" smtClean="0">
                <a:latin typeface="Arial" pitchFamily="34" charset="0"/>
                <a:cs typeface="Arial" pitchFamily="34" charset="0"/>
              </a:rPr>
              <a:t>5. </a:t>
            </a:r>
            <a:r>
              <a:rPr lang="en-US" sz="2600" b="1" dirty="0" smtClean="0">
                <a:latin typeface="Arial" pitchFamily="34" charset="0"/>
                <a:cs typeface="Arial" pitchFamily="34" charset="0"/>
              </a:rPr>
              <a:t>Average Variable Cost (AVC</a:t>
            </a:r>
            <a:r>
              <a:rPr lang="en-US" sz="2600" dirty="0" smtClean="0">
                <a:latin typeface="Arial" pitchFamily="34" charset="0"/>
                <a:cs typeface="Arial" pitchFamily="34" charset="0"/>
              </a:rPr>
              <a:t>) – The total Variable costs divided by the number of output produced (Q).</a:t>
            </a:r>
          </a:p>
          <a:p>
            <a:pPr marL="514350" indent="-514350"/>
            <a:r>
              <a:rPr lang="en-US" sz="2600" dirty="0" smtClean="0">
                <a:latin typeface="Arial" pitchFamily="34" charset="0"/>
                <a:cs typeface="Arial" pitchFamily="34" charset="0"/>
              </a:rPr>
              <a:t>			</a:t>
            </a:r>
          </a:p>
          <a:p>
            <a:pPr marL="514350" indent="-514350"/>
            <a:r>
              <a:rPr lang="en-US" sz="2600" dirty="0" smtClean="0">
                <a:latin typeface="Arial" pitchFamily="34" charset="0"/>
                <a:cs typeface="Arial" pitchFamily="34" charset="0"/>
              </a:rPr>
              <a:t>			Formula: </a:t>
            </a:r>
            <a:r>
              <a:rPr lang="en-US" sz="2600" b="1" dirty="0" smtClean="0">
                <a:latin typeface="Arial" pitchFamily="34" charset="0"/>
                <a:cs typeface="Arial" pitchFamily="34" charset="0"/>
              </a:rPr>
              <a:t>AVC = TVC/ Q </a:t>
            </a:r>
          </a:p>
          <a:p>
            <a:pPr marL="514350" indent="-514350"/>
            <a:endParaRPr lang="en-US" sz="2600" b="1" dirty="0" smtClean="0">
              <a:latin typeface="Arial" pitchFamily="34" charset="0"/>
              <a:cs typeface="Arial" pitchFamily="34" charset="0"/>
            </a:endParaRPr>
          </a:p>
          <a:p>
            <a:pPr marL="514350" indent="-514350"/>
            <a:r>
              <a:rPr lang="en-US" sz="2600" b="1" dirty="0" smtClean="0">
                <a:latin typeface="Arial" pitchFamily="34" charset="0"/>
                <a:cs typeface="Arial" pitchFamily="34" charset="0"/>
              </a:rPr>
              <a:t> </a:t>
            </a:r>
            <a:r>
              <a:rPr lang="en-US" sz="2600" dirty="0" smtClean="0">
                <a:latin typeface="Arial" pitchFamily="34" charset="0"/>
                <a:cs typeface="Arial" pitchFamily="34" charset="0"/>
              </a:rPr>
              <a:t>6</a:t>
            </a:r>
            <a:r>
              <a:rPr lang="en-US" sz="2600" b="1" dirty="0" smtClean="0">
                <a:latin typeface="Arial" pitchFamily="34" charset="0"/>
                <a:cs typeface="Arial" pitchFamily="34" charset="0"/>
              </a:rPr>
              <a:t>. Average Total Cost (ATC) </a:t>
            </a:r>
            <a:r>
              <a:rPr lang="en-US" sz="2600" dirty="0" smtClean="0">
                <a:latin typeface="Arial" pitchFamily="34" charset="0"/>
                <a:cs typeface="Arial" pitchFamily="34" charset="0"/>
              </a:rPr>
              <a:t>– The total cost divided by the number of output produced (Q). It is also defined as the cost per unit of output. </a:t>
            </a:r>
          </a:p>
          <a:p>
            <a:pPr marL="514350" indent="-514350"/>
            <a:r>
              <a:rPr lang="en-US" sz="2600" dirty="0" smtClean="0">
                <a:latin typeface="Arial" pitchFamily="34" charset="0"/>
                <a:cs typeface="Arial" pitchFamily="34" charset="0"/>
              </a:rPr>
              <a:t>  				</a:t>
            </a:r>
          </a:p>
          <a:p>
            <a:pPr marL="514350" indent="-514350"/>
            <a:r>
              <a:rPr lang="en-US" sz="2600" dirty="0" smtClean="0">
                <a:latin typeface="Arial" pitchFamily="34" charset="0"/>
                <a:cs typeface="Arial" pitchFamily="34" charset="0"/>
              </a:rPr>
              <a:t>			          Formula: </a:t>
            </a:r>
            <a:r>
              <a:rPr lang="en-US" sz="2600" b="1" dirty="0" smtClean="0">
                <a:latin typeface="Arial" pitchFamily="34" charset="0"/>
                <a:cs typeface="Arial" pitchFamily="34" charset="0"/>
              </a:rPr>
              <a:t>ATC=TC/Q</a:t>
            </a:r>
            <a:endParaRPr lang="en-US" sz="2600" dirty="0" smtClean="0">
              <a:latin typeface="Arial" pitchFamily="34" charset="0"/>
              <a:cs typeface="Arial" pitchFamily="34" charset="0"/>
            </a:endParaRPr>
          </a:p>
        </p:txBody>
      </p:sp>
      <p:graphicFrame>
        <p:nvGraphicFramePr>
          <p:cNvPr id="4" name="Object 3"/>
          <p:cNvGraphicFramePr>
            <a:graphicFrameLocks noChangeAspect="1"/>
          </p:cNvGraphicFramePr>
          <p:nvPr/>
        </p:nvGraphicFramePr>
        <p:xfrm>
          <a:off x="4502150" y="3092450"/>
          <a:ext cx="139700" cy="673100"/>
        </p:xfrm>
        <a:graphic>
          <a:graphicData uri="http://schemas.openxmlformats.org/presentationml/2006/ole">
            <mc:AlternateContent xmlns:mc="http://schemas.openxmlformats.org/markup-compatibility/2006">
              <mc:Choice xmlns:v="urn:schemas-microsoft-com:vml" Requires="v">
                <p:oleObj spid="_x0000_s1167" name="Equation" r:id="rId4" imgW="139680" imgH="672840" progId="Equation.3">
                  <p:embed/>
                </p:oleObj>
              </mc:Choice>
              <mc:Fallback>
                <p:oleObj name="Equation" r:id="rId4" imgW="139680" imgH="6728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150" y="3092450"/>
                        <a:ext cx="1397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228600"/>
            <a:ext cx="8991600" cy="3477875"/>
          </a:xfrm>
          <a:prstGeom prst="rect">
            <a:avLst/>
          </a:prstGeom>
        </p:spPr>
        <p:txBody>
          <a:bodyPr wrap="square">
            <a:spAutoFit/>
          </a:bodyPr>
          <a:lstStyle/>
          <a:p>
            <a:pPr marL="514350" indent="-514350"/>
            <a:r>
              <a:rPr lang="en-US" sz="2400" dirty="0" smtClean="0">
                <a:solidFill>
                  <a:srgbClr val="000000"/>
                </a:solidFill>
                <a:latin typeface="Arial" pitchFamily="34" charset="0"/>
                <a:cs typeface="Arial" pitchFamily="34" charset="0"/>
              </a:rPr>
              <a:t>		</a:t>
            </a:r>
          </a:p>
          <a:p>
            <a:pPr marL="514350" indent="-514350" algn="just"/>
            <a:r>
              <a:rPr lang="en-US" sz="2800" dirty="0" smtClean="0">
                <a:solidFill>
                  <a:srgbClr val="000000"/>
                </a:solidFill>
                <a:latin typeface="Arial" pitchFamily="34" charset="0"/>
                <a:cs typeface="Arial" pitchFamily="34" charset="0"/>
              </a:rPr>
              <a:t>7</a:t>
            </a:r>
            <a:r>
              <a:rPr lang="en-US" sz="2800" b="1" dirty="0" smtClean="0">
                <a:solidFill>
                  <a:srgbClr val="000000"/>
                </a:solidFill>
                <a:latin typeface="Arial" pitchFamily="34" charset="0"/>
                <a:cs typeface="Arial" pitchFamily="34" charset="0"/>
              </a:rPr>
              <a:t>. Marginal Cost (MC) </a:t>
            </a:r>
            <a:r>
              <a:rPr lang="en-US" sz="2800" dirty="0" smtClean="0">
                <a:solidFill>
                  <a:srgbClr val="000000"/>
                </a:solidFill>
                <a:latin typeface="Arial" pitchFamily="34" charset="0"/>
                <a:cs typeface="Arial" pitchFamily="34" charset="0"/>
              </a:rPr>
              <a:t>– To Changes in total cost divided by the change in output produced (Q). It is also the additional cost incurred from producing additional unit of output. </a:t>
            </a:r>
          </a:p>
          <a:p>
            <a:pPr marL="514350" indent="-514350"/>
            <a:r>
              <a:rPr lang="en-US" sz="2800" dirty="0" smtClean="0">
                <a:solidFill>
                  <a:srgbClr val="000000"/>
                </a:solidFill>
                <a:latin typeface="Arial" pitchFamily="34" charset="0"/>
                <a:cs typeface="Arial" pitchFamily="34" charset="0"/>
              </a:rPr>
              <a:t>				</a:t>
            </a:r>
          </a:p>
          <a:p>
            <a:pPr marL="514350" indent="-514350"/>
            <a:r>
              <a:rPr lang="en-US" sz="2800" dirty="0" smtClean="0">
                <a:solidFill>
                  <a:srgbClr val="000000"/>
                </a:solidFill>
                <a:latin typeface="Arial" pitchFamily="34" charset="0"/>
                <a:cs typeface="Arial" pitchFamily="34" charset="0"/>
              </a:rPr>
              <a:t>			Formula</a:t>
            </a:r>
            <a:r>
              <a:rPr lang="en-US" sz="2800" b="1" dirty="0" smtClean="0">
                <a:solidFill>
                  <a:srgbClr val="000000"/>
                </a:solidFill>
                <a:latin typeface="Arial" pitchFamily="34" charset="0"/>
                <a:cs typeface="Arial" pitchFamily="34" charset="0"/>
              </a:rPr>
              <a:t>: MC= ∆ TC/ ∆Q</a:t>
            </a:r>
          </a:p>
          <a:p>
            <a:pPr marL="514350" indent="-514350"/>
            <a:endParaRPr lang="en-US" sz="2800" dirty="0" smtClean="0">
              <a:solidFill>
                <a:srgbClr val="000000"/>
              </a:solidFill>
              <a:latin typeface="Arial" pitchFamily="34" charset="0"/>
              <a:cs typeface="Arial" pitchFamily="34" charset="0"/>
            </a:endParaRPr>
          </a:p>
        </p:txBody>
      </p:sp>
      <p:graphicFrame>
        <p:nvGraphicFramePr>
          <p:cNvPr id="4" name="Object 3"/>
          <p:cNvGraphicFramePr>
            <a:graphicFrameLocks noChangeAspect="1"/>
          </p:cNvGraphicFramePr>
          <p:nvPr/>
        </p:nvGraphicFramePr>
        <p:xfrm>
          <a:off x="4502150" y="3092450"/>
          <a:ext cx="139700" cy="673100"/>
        </p:xfrm>
        <a:graphic>
          <a:graphicData uri="http://schemas.openxmlformats.org/presentationml/2006/ole">
            <mc:AlternateContent xmlns:mc="http://schemas.openxmlformats.org/markup-compatibility/2006">
              <mc:Choice xmlns:v="urn:schemas-microsoft-com:vml" Requires="v">
                <p:oleObj spid="_x0000_s2171" name="Equation" r:id="rId4" imgW="139680" imgH="672840" progId="Equation.3">
                  <p:embed/>
                </p:oleObj>
              </mc:Choice>
              <mc:Fallback>
                <p:oleObj name="Equation" r:id="rId4" imgW="139680" imgH="672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150" y="3092450"/>
                        <a:ext cx="1397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4448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b="1" dirty="0" smtClean="0"/>
              <a:t>Costs</a:t>
            </a:r>
            <a:endParaRPr lang="en-US" b="1" dirty="0"/>
          </a:p>
        </p:txBody>
      </p:sp>
      <p:sp>
        <p:nvSpPr>
          <p:cNvPr id="3" name="Content Placeholder 2"/>
          <p:cNvSpPr>
            <a:spLocks noGrp="1"/>
          </p:cNvSpPr>
          <p:nvPr>
            <p:ph idx="1"/>
          </p:nvPr>
        </p:nvSpPr>
        <p:spPr>
          <a:xfrm>
            <a:off x="457200" y="1143000"/>
            <a:ext cx="8229600" cy="5287963"/>
          </a:xfrm>
        </p:spPr>
        <p:txBody>
          <a:bodyPr>
            <a:normAutofit/>
          </a:bodyPr>
          <a:lstStyle/>
          <a:p>
            <a:pPr marL="0" indent="0">
              <a:buNone/>
            </a:pPr>
            <a:r>
              <a:rPr lang="en-US" sz="3600" b="1" dirty="0" smtClean="0"/>
              <a:t>Situation </a:t>
            </a:r>
          </a:p>
          <a:p>
            <a:pPr marL="0" indent="0">
              <a:buNone/>
            </a:pPr>
            <a:r>
              <a:rPr lang="en-US" sz="3600" dirty="0" smtClean="0"/>
              <a:t>Flour, Sugar,  flavoring, and other cookie ingredients. </a:t>
            </a:r>
          </a:p>
          <a:p>
            <a:pPr marL="0" indent="0">
              <a:buNone/>
            </a:pPr>
            <a:endParaRPr lang="en-US" sz="3600" dirty="0" smtClean="0"/>
          </a:p>
          <a:p>
            <a:pPr marL="0" indent="0">
              <a:buNone/>
            </a:pPr>
            <a:r>
              <a:rPr lang="en-US" sz="3600" dirty="0" smtClean="0"/>
              <a:t>Mixers and ovens</a:t>
            </a:r>
          </a:p>
          <a:p>
            <a:pPr marL="0" indent="0">
              <a:buNone/>
            </a:pPr>
            <a:endParaRPr lang="en-US" sz="3600" dirty="0" smtClean="0"/>
          </a:p>
          <a:p>
            <a:pPr marL="0" indent="0">
              <a:buNone/>
            </a:pPr>
            <a:r>
              <a:rPr lang="en-US" sz="3600" dirty="0" smtClean="0"/>
              <a:t>Workers </a:t>
            </a:r>
            <a:endParaRPr lang="en-US" sz="3600" dirty="0"/>
          </a:p>
        </p:txBody>
      </p:sp>
    </p:spTree>
    <p:extLst>
      <p:ext uri="{BB962C8B-B14F-4D97-AF65-F5344CB8AC3E}">
        <p14:creationId xmlns:p14="http://schemas.microsoft.com/office/powerpoint/2010/main" val="737496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04112822"/>
              </p:ext>
            </p:extLst>
          </p:nvPr>
        </p:nvGraphicFramePr>
        <p:xfrm>
          <a:off x="533399" y="609600"/>
          <a:ext cx="7620000" cy="5181599"/>
        </p:xfrm>
        <a:graphic>
          <a:graphicData uri="http://schemas.openxmlformats.org/drawingml/2006/table">
            <a:tbl>
              <a:tblPr/>
              <a:tblGrid>
                <a:gridCol w="952500"/>
                <a:gridCol w="952500"/>
                <a:gridCol w="952500"/>
                <a:gridCol w="952500"/>
                <a:gridCol w="952500"/>
                <a:gridCol w="952500"/>
                <a:gridCol w="952500"/>
                <a:gridCol w="952500"/>
              </a:tblGrid>
              <a:tr h="588447">
                <a:tc gridSpan="8">
                  <a:txBody>
                    <a:bodyPr/>
                    <a:lstStyle/>
                    <a:p>
                      <a:pPr algn="ctr" fontAlgn="b"/>
                      <a:r>
                        <a:rPr lang="en-PH" sz="2000" b="1" i="0" u="none" strike="noStrike" dirty="0">
                          <a:solidFill>
                            <a:srgbClr val="000000"/>
                          </a:solidFill>
                          <a:effectLst/>
                          <a:latin typeface="Calibri" panose="020F0502020204030204" pitchFamily="34" charset="0"/>
                        </a:rPr>
                        <a:t>TABLE 1 -  HYPOTHETICAL COSTS SCHEDULES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r>
              <a:tr h="506718">
                <a:tc>
                  <a:txBody>
                    <a:bodyPr/>
                    <a:lstStyle/>
                    <a:p>
                      <a:pPr algn="ctr" fontAlgn="b"/>
                      <a:r>
                        <a:rPr lang="en-PH" sz="18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r>
              <a:tr h="523063">
                <a:tc>
                  <a:txBody>
                    <a:bodyPr/>
                    <a:lstStyle/>
                    <a:p>
                      <a:pPr algn="ctr" fontAlgn="b"/>
                      <a:r>
                        <a:rPr lang="en-PH" sz="1800" b="0" i="0" u="none" strike="noStrike">
                          <a:solidFill>
                            <a:srgbClr val="000000"/>
                          </a:solidFill>
                          <a:effectLst/>
                          <a:latin typeface="Calibri" panose="020F0502020204030204" pitchFamily="34" charset="0"/>
                        </a:rPr>
                        <a:t>Q</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TFC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TVC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AFC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AVC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MC</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r>
              <a:tr h="506718">
                <a:tc>
                  <a:txBody>
                    <a:bodyPr/>
                    <a:lstStyle/>
                    <a:p>
                      <a:pPr algn="ctr" fontAlgn="b"/>
                      <a:r>
                        <a:rPr lang="en-PH" sz="18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PH" sz="18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PH" sz="18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PH" sz="18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PH" sz="18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PH" sz="18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PH" sz="18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PH" sz="18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506718">
                <a:tc>
                  <a:txBody>
                    <a:bodyPr/>
                    <a:lstStyle/>
                    <a:p>
                      <a:pPr algn="ctr" fontAlgn="b"/>
                      <a:r>
                        <a:rPr lang="en-PH" sz="18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dirty="0">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45.0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06718">
                <a:tc>
                  <a:txBody>
                    <a:bodyPr/>
                    <a:lstStyle/>
                    <a:p>
                      <a:pPr algn="ctr" fontAlgn="b"/>
                      <a:r>
                        <a:rPr lang="en-PH" sz="18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06718">
                <a:tc>
                  <a:txBody>
                    <a:bodyPr/>
                    <a:lstStyle/>
                    <a:p>
                      <a:pPr algn="ctr" fontAlgn="b"/>
                      <a:r>
                        <a:rPr lang="en-PH" sz="1800" b="0" i="0" u="none" strike="noStrike">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22.5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52.5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17.5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06718">
                <a:tc>
                  <a:txBody>
                    <a:bodyPr/>
                    <a:lstStyle/>
                    <a:p>
                      <a:pPr algn="ctr" fontAlgn="b"/>
                      <a:r>
                        <a:rPr lang="en-PH" sz="1800" b="0" i="0" u="none" strike="noStrike">
                          <a:solidFill>
                            <a:srgbClr val="000000"/>
                          </a:solidFill>
                          <a:effectLst/>
                          <a:latin typeface="Calibri" panose="020F0502020204030204" pitchFamily="34" charset="0"/>
                        </a:rPr>
                        <a:t>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27.5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57.5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06718">
                <a:tc>
                  <a:txBody>
                    <a:bodyPr/>
                    <a:lstStyle/>
                    <a:p>
                      <a:pPr algn="ctr" fontAlgn="b"/>
                      <a:r>
                        <a:rPr lang="en-PH" sz="1800" b="0" i="0" u="none" strike="noStrike">
                          <a:solidFill>
                            <a:srgbClr val="000000"/>
                          </a:solidFill>
                          <a:effectLst/>
                          <a:latin typeface="Calibri" panose="020F0502020204030204" pitchFamily="34" charset="0"/>
                        </a:rPr>
                        <a:t>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37.5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67.5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13.5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23063">
                <a:tc>
                  <a:txBody>
                    <a:bodyPr/>
                    <a:lstStyle/>
                    <a:p>
                      <a:pPr algn="ctr" fontAlgn="b"/>
                      <a:r>
                        <a:rPr lang="en-PH" sz="1800" b="0" i="0" u="none" strike="noStrike">
                          <a:solidFill>
                            <a:srgbClr val="000000"/>
                          </a:solidFill>
                          <a:effectLst/>
                          <a:latin typeface="Calibri" panose="020F0502020204030204" pitchFamily="34" charset="0"/>
                        </a:rPr>
                        <a:t>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PH" sz="1800" b="0"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PH" sz="18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PH" sz="1800" b="0" i="0" u="none" strike="noStrike">
                          <a:solidFill>
                            <a:srgbClr val="000000"/>
                          </a:solidFill>
                          <a:effectLst/>
                          <a:latin typeface="Calibri" panose="020F0502020204030204" pitchFamily="34"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PH" sz="18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PH" sz="18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PH" sz="1800" b="0" i="0" u="none" strike="noStrike">
                          <a:solidFill>
                            <a:srgbClr val="000000"/>
                          </a:solidFill>
                          <a:effectLst/>
                          <a:latin typeface="Calibri" panose="020F0502020204030204" pitchFamily="34" charset="0"/>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PH" sz="1800" b="0" i="0" u="none" strike="noStrike" dirty="0">
                          <a:solidFill>
                            <a:srgbClr val="000000"/>
                          </a:solidFill>
                          <a:effectLst/>
                          <a:latin typeface="Calibri" panose="020F0502020204030204" pitchFamily="34" charset="0"/>
                        </a:rPr>
                        <a:t>22.5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468188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52401" y="457201"/>
            <a:ext cx="3505199" cy="2585323"/>
          </a:xfrm>
          <a:prstGeom prst="rect">
            <a:avLst/>
          </a:prstGeom>
          <a:noFill/>
        </p:spPr>
        <p:txBody>
          <a:bodyPr wrap="square" lIns="91440" tIns="45720" rIns="91440" bIns="45720">
            <a:spAutoFit/>
          </a:bodyPr>
          <a:lstStyle/>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LONG-RUN COST ANALYSIS</a:t>
            </a:r>
            <a:endParaRPr 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
        <p:nvSpPr>
          <p:cNvPr id="5" name="TextBox 4"/>
          <p:cNvSpPr txBox="1"/>
          <p:nvPr/>
        </p:nvSpPr>
        <p:spPr>
          <a:xfrm>
            <a:off x="3657600" y="1752600"/>
            <a:ext cx="5486400" cy="4031873"/>
          </a:xfrm>
          <a:prstGeom prst="rect">
            <a:avLst/>
          </a:prstGeom>
          <a:noFill/>
        </p:spPr>
        <p:txBody>
          <a:bodyPr wrap="square" rtlCol="0">
            <a:spAutoFit/>
          </a:bodyPr>
          <a:lstStyle/>
          <a:p>
            <a:pPr marL="342900" indent="-342900">
              <a:buFont typeface="Wingdings" pitchFamily="2" charset="2"/>
              <a:buChar char="Ø"/>
            </a:pPr>
            <a:r>
              <a:rPr lang="en-US" sz="3200" dirty="0"/>
              <a:t>a</a:t>
            </a:r>
            <a:r>
              <a:rPr lang="en-US" sz="3200" dirty="0" smtClean="0"/>
              <a:t> time period wherein all fixed factors can be variable. The long run average total cost  (LAC) of producing a given level of output is always the lowest points of the short run average total cost of producing the output. </a:t>
            </a:r>
            <a:endParaRPr 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03676875"/>
              </p:ext>
            </p:extLst>
          </p:nvPr>
        </p:nvGraphicFramePr>
        <p:xfrm>
          <a:off x="1143000" y="76206"/>
          <a:ext cx="6096000" cy="5867394"/>
        </p:xfrm>
        <a:graphic>
          <a:graphicData uri="http://schemas.openxmlformats.org/drawingml/2006/table">
            <a:tbl>
              <a:tblPr/>
              <a:tblGrid>
                <a:gridCol w="881609"/>
                <a:gridCol w="1214899"/>
                <a:gridCol w="1408424"/>
                <a:gridCol w="1763216"/>
                <a:gridCol w="827852"/>
              </a:tblGrid>
              <a:tr h="451338">
                <a:tc gridSpan="5">
                  <a:txBody>
                    <a:bodyPr/>
                    <a:lstStyle/>
                    <a:p>
                      <a:pPr algn="ctr" fontAlgn="b"/>
                      <a:r>
                        <a:rPr lang="en-PH" sz="1100" b="1" i="0" u="none" strike="noStrike">
                          <a:solidFill>
                            <a:srgbClr val="000000"/>
                          </a:solidFill>
                          <a:effectLst/>
                          <a:latin typeface="Calibri" panose="020F0502020204030204" pitchFamily="34" charset="0"/>
                        </a:rPr>
                        <a:t>TABLE 2</a:t>
                      </a:r>
                    </a:p>
                  </a:txBody>
                  <a:tcPr marL="7736" marR="7736" marT="7736" marB="0" anchor="b">
                    <a:lnL>
                      <a:noFill/>
                    </a:lnL>
                    <a:lnR>
                      <a:noFill/>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r>
              <a:tr h="451338">
                <a:tc gridSpan="5">
                  <a:txBody>
                    <a:bodyPr/>
                    <a:lstStyle/>
                    <a:p>
                      <a:pPr algn="l" fontAlgn="b"/>
                      <a:r>
                        <a:rPr lang="en-PH" sz="1100" b="1" i="0" u="none" strike="noStrike">
                          <a:solidFill>
                            <a:srgbClr val="000000"/>
                          </a:solidFill>
                          <a:effectLst/>
                          <a:latin typeface="Arial Narrow" panose="020B0606020202030204" pitchFamily="34" charset="0"/>
                        </a:rPr>
                        <a:t> HYPOTHETICAL  DATA OF THE FIRMS TOTAL COST AND TOTAL REVENUE</a:t>
                      </a:r>
                    </a:p>
                  </a:txBody>
                  <a:tcPr marL="7736" marR="7736" marT="7736"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r>
              <a:tr h="451338">
                <a:tc>
                  <a:txBody>
                    <a:bodyPr/>
                    <a:lstStyle/>
                    <a:p>
                      <a:pPr algn="ctr" fontAlgn="b"/>
                      <a:r>
                        <a:rPr lang="en-PH" sz="1500" b="0" i="0" u="none" strike="noStrike">
                          <a:solidFill>
                            <a:srgbClr val="000000"/>
                          </a:solidFill>
                          <a:effectLst/>
                          <a:latin typeface="Calibri" panose="020F0502020204030204" pitchFamily="34" charset="0"/>
                        </a:rPr>
                        <a:t>POINTS</a:t>
                      </a:r>
                    </a:p>
                  </a:txBody>
                  <a:tcPr marL="7736" marR="7736" marT="773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500" b="0" i="0" u="none" strike="noStrike">
                          <a:solidFill>
                            <a:srgbClr val="000000"/>
                          </a:solidFill>
                          <a:effectLst/>
                          <a:latin typeface="Calibri" panose="020F0502020204030204" pitchFamily="34" charset="0"/>
                        </a:rPr>
                        <a:t>QUANTITY</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500" b="0" i="0" u="none" strike="noStrike">
                          <a:solidFill>
                            <a:srgbClr val="000000"/>
                          </a:solidFill>
                          <a:effectLst/>
                          <a:latin typeface="Calibri" panose="020F0502020204030204" pitchFamily="34" charset="0"/>
                        </a:rPr>
                        <a:t>TOTAL COST</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500" b="0" i="0" u="none" strike="noStrike">
                          <a:solidFill>
                            <a:srgbClr val="000000"/>
                          </a:solidFill>
                          <a:effectLst/>
                          <a:latin typeface="Calibri" panose="020F0502020204030204" pitchFamily="34" charset="0"/>
                        </a:rPr>
                        <a:t>TOTAL REVENUE</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500" b="0" i="0" u="none" strike="noStrike">
                          <a:solidFill>
                            <a:srgbClr val="000000"/>
                          </a:solidFill>
                          <a:effectLst/>
                          <a:latin typeface="Calibri" panose="020F0502020204030204" pitchFamily="34" charset="0"/>
                        </a:rPr>
                        <a:t>PROFIT</a:t>
                      </a:r>
                    </a:p>
                  </a:txBody>
                  <a:tcPr marL="7736" marR="7736" marT="77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r>
              <a:tr h="451338">
                <a:tc>
                  <a:txBody>
                    <a:bodyPr/>
                    <a:lstStyle/>
                    <a:p>
                      <a:pPr algn="ctr" fontAlgn="b"/>
                      <a:r>
                        <a:rPr lang="en-PH" sz="1500" b="0" i="0" u="none" strike="noStrike">
                          <a:solidFill>
                            <a:srgbClr val="000000"/>
                          </a:solidFill>
                          <a:effectLst/>
                          <a:latin typeface="Calibri" panose="020F0502020204030204" pitchFamily="34" charset="0"/>
                        </a:rPr>
                        <a:t> </a:t>
                      </a:r>
                    </a:p>
                  </a:txBody>
                  <a:tcPr marL="7736" marR="7736" marT="773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500" b="0" i="0" u="none" strike="noStrike">
                          <a:solidFill>
                            <a:srgbClr val="000000"/>
                          </a:solidFill>
                          <a:effectLst/>
                          <a:latin typeface="Calibri" panose="020F0502020204030204" pitchFamily="34" charset="0"/>
                        </a:rPr>
                        <a:t>(Q)</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500" b="0" i="0" u="none" strike="noStrike">
                          <a:solidFill>
                            <a:srgbClr val="000000"/>
                          </a:solidFill>
                          <a:effectLst/>
                          <a:latin typeface="Calibri" panose="020F0502020204030204" pitchFamily="34" charset="0"/>
                        </a:rPr>
                        <a:t>(TC)</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500" b="0" i="0" u="none" strike="noStrike">
                          <a:solidFill>
                            <a:srgbClr val="000000"/>
                          </a:solidFill>
                          <a:effectLst/>
                          <a:latin typeface="Calibri" panose="020F0502020204030204" pitchFamily="34" charset="0"/>
                        </a:rPr>
                        <a:t>(TR)</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500" b="0" i="0" u="none" strike="noStrike">
                          <a:solidFill>
                            <a:srgbClr val="000000"/>
                          </a:solidFill>
                          <a:effectLst/>
                          <a:latin typeface="Calibri" panose="020F0502020204030204" pitchFamily="34" charset="0"/>
                        </a:rPr>
                        <a:t>(X)</a:t>
                      </a:r>
                    </a:p>
                  </a:txBody>
                  <a:tcPr marL="7736" marR="7736" marT="77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r>
              <a:tr h="451338">
                <a:tc>
                  <a:txBody>
                    <a:bodyPr/>
                    <a:lstStyle/>
                    <a:p>
                      <a:pPr algn="ctr" fontAlgn="b"/>
                      <a:r>
                        <a:rPr lang="en-PH" sz="1500" b="0" i="0" u="none" strike="noStrike">
                          <a:solidFill>
                            <a:srgbClr val="000000"/>
                          </a:solidFill>
                          <a:effectLst/>
                          <a:latin typeface="Calibri" panose="020F0502020204030204" pitchFamily="34" charset="0"/>
                        </a:rPr>
                        <a:t>A</a:t>
                      </a:r>
                    </a:p>
                  </a:txBody>
                  <a:tcPr marL="7736" marR="7736" marT="773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PH" sz="1500" b="0" i="0" u="none" strike="noStrike">
                          <a:solidFill>
                            <a:srgbClr val="000000"/>
                          </a:solidFill>
                          <a:effectLst/>
                          <a:latin typeface="Calibri" panose="020F0502020204030204" pitchFamily="34" charset="0"/>
                        </a:rPr>
                        <a:t>0</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PH" sz="1500" b="0" i="0" u="none" strike="noStrike">
                          <a:solidFill>
                            <a:srgbClr val="000000"/>
                          </a:solidFill>
                          <a:effectLst/>
                          <a:latin typeface="Calibri" panose="020F0502020204030204" pitchFamily="34" charset="0"/>
                        </a:rPr>
                        <a:t>             1,600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PH" sz="1500" b="0" i="0" u="none" strike="noStrike">
                          <a:solidFill>
                            <a:srgbClr val="000000"/>
                          </a:solidFill>
                          <a:effectLst/>
                          <a:latin typeface="Calibri" panose="020F0502020204030204" pitchFamily="34" charset="0"/>
                        </a:rPr>
                        <a:t>                           -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PH" sz="1500" b="0" i="0" u="none" strike="noStrike">
                          <a:solidFill>
                            <a:srgbClr val="000000"/>
                          </a:solidFill>
                          <a:effectLst/>
                          <a:latin typeface="Calibri" panose="020F0502020204030204" pitchFamily="34" charset="0"/>
                        </a:rPr>
                        <a:t>-1,600 </a:t>
                      </a:r>
                    </a:p>
                  </a:txBody>
                  <a:tcPr marL="7736" marR="7736" marT="77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451338">
                <a:tc>
                  <a:txBody>
                    <a:bodyPr/>
                    <a:lstStyle/>
                    <a:p>
                      <a:pPr algn="ctr" fontAlgn="b"/>
                      <a:r>
                        <a:rPr lang="en-PH" sz="1500" b="0" i="0" u="none" strike="noStrike">
                          <a:solidFill>
                            <a:srgbClr val="000000"/>
                          </a:solidFill>
                          <a:effectLst/>
                          <a:latin typeface="Calibri" panose="020F0502020204030204" pitchFamily="34" charset="0"/>
                        </a:rPr>
                        <a:t>B</a:t>
                      </a:r>
                    </a:p>
                  </a:txBody>
                  <a:tcPr marL="7736" marR="7736" marT="773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100</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             4,000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500" b="0" i="0" u="none" strike="noStrike">
                          <a:solidFill>
                            <a:srgbClr val="000000"/>
                          </a:solidFill>
                          <a:effectLst/>
                          <a:latin typeface="Calibri" panose="020F0502020204030204" pitchFamily="34" charset="0"/>
                        </a:rPr>
                        <a:t>                   1,600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-2,400 </a:t>
                      </a:r>
                    </a:p>
                  </a:txBody>
                  <a:tcPr marL="7736" marR="7736" marT="77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51338">
                <a:tc>
                  <a:txBody>
                    <a:bodyPr/>
                    <a:lstStyle/>
                    <a:p>
                      <a:pPr algn="ctr" fontAlgn="b"/>
                      <a:r>
                        <a:rPr lang="en-PH" sz="1500" b="0" i="0" u="none" strike="noStrike">
                          <a:solidFill>
                            <a:srgbClr val="000000"/>
                          </a:solidFill>
                          <a:effectLst/>
                          <a:latin typeface="Calibri" panose="020F0502020204030204" pitchFamily="34" charset="0"/>
                        </a:rPr>
                        <a:t>C</a:t>
                      </a:r>
                    </a:p>
                  </a:txBody>
                  <a:tcPr marL="7736" marR="7736" marT="773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200</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             4,600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500" b="0" i="0" u="none" strike="noStrike">
                          <a:solidFill>
                            <a:srgbClr val="000000"/>
                          </a:solidFill>
                          <a:effectLst/>
                          <a:latin typeface="Calibri" panose="020F0502020204030204" pitchFamily="34" charset="0"/>
                        </a:rPr>
                        <a:t>                   3,200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-1,400 </a:t>
                      </a:r>
                    </a:p>
                  </a:txBody>
                  <a:tcPr marL="7736" marR="7736" marT="77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51338">
                <a:tc>
                  <a:txBody>
                    <a:bodyPr/>
                    <a:lstStyle/>
                    <a:p>
                      <a:pPr algn="ctr" fontAlgn="b"/>
                      <a:r>
                        <a:rPr lang="en-PH" sz="1500" b="0" i="0" u="none" strike="noStrike">
                          <a:solidFill>
                            <a:srgbClr val="000000"/>
                          </a:solidFill>
                          <a:effectLst/>
                          <a:latin typeface="Calibri" panose="020F0502020204030204" pitchFamily="34" charset="0"/>
                        </a:rPr>
                        <a:t>D</a:t>
                      </a:r>
                    </a:p>
                  </a:txBody>
                  <a:tcPr marL="7736" marR="7736" marT="773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300</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             4,800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500" b="0" i="0" u="none" strike="noStrike">
                          <a:solidFill>
                            <a:srgbClr val="000000"/>
                          </a:solidFill>
                          <a:effectLst/>
                          <a:latin typeface="Calibri" panose="020F0502020204030204" pitchFamily="34" charset="0"/>
                        </a:rPr>
                        <a:t>                   4,800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         -   </a:t>
                      </a:r>
                    </a:p>
                  </a:txBody>
                  <a:tcPr marL="7736" marR="7736" marT="77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51338">
                <a:tc>
                  <a:txBody>
                    <a:bodyPr/>
                    <a:lstStyle/>
                    <a:p>
                      <a:pPr algn="ctr" fontAlgn="b"/>
                      <a:r>
                        <a:rPr lang="en-PH" sz="1500" b="0" i="0" u="none" strike="noStrike">
                          <a:solidFill>
                            <a:srgbClr val="000000"/>
                          </a:solidFill>
                          <a:effectLst/>
                          <a:latin typeface="Calibri" panose="020F0502020204030204" pitchFamily="34" charset="0"/>
                        </a:rPr>
                        <a:t>E</a:t>
                      </a:r>
                    </a:p>
                  </a:txBody>
                  <a:tcPr marL="7736" marR="7736" marT="773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400</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             5,048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500" b="0" i="0" u="none" strike="noStrike">
                          <a:solidFill>
                            <a:srgbClr val="000000"/>
                          </a:solidFill>
                          <a:effectLst/>
                          <a:latin typeface="Calibri" panose="020F0502020204030204" pitchFamily="34" charset="0"/>
                        </a:rPr>
                        <a:t>                   6,400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  1,352 </a:t>
                      </a:r>
                    </a:p>
                  </a:txBody>
                  <a:tcPr marL="7736" marR="7736" marT="77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51338">
                <a:tc>
                  <a:txBody>
                    <a:bodyPr/>
                    <a:lstStyle/>
                    <a:p>
                      <a:pPr algn="ctr" fontAlgn="b"/>
                      <a:r>
                        <a:rPr lang="en-PH" sz="1500" b="0" i="0" u="none" strike="noStrike">
                          <a:solidFill>
                            <a:srgbClr val="000000"/>
                          </a:solidFill>
                          <a:effectLst/>
                          <a:latin typeface="Calibri" panose="020F0502020204030204" pitchFamily="34" charset="0"/>
                        </a:rPr>
                        <a:t>F</a:t>
                      </a:r>
                    </a:p>
                  </a:txBody>
                  <a:tcPr marL="7736" marR="7736" marT="773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500</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             5,550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500" b="0" i="0" u="none" strike="noStrike">
                          <a:solidFill>
                            <a:srgbClr val="000000"/>
                          </a:solidFill>
                          <a:effectLst/>
                          <a:latin typeface="Calibri" panose="020F0502020204030204" pitchFamily="34" charset="0"/>
                        </a:rPr>
                        <a:t>                   8,000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  2,450 </a:t>
                      </a:r>
                    </a:p>
                  </a:txBody>
                  <a:tcPr marL="7736" marR="7736" marT="77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51338">
                <a:tc>
                  <a:txBody>
                    <a:bodyPr/>
                    <a:lstStyle/>
                    <a:p>
                      <a:pPr algn="ctr" fontAlgn="b"/>
                      <a:r>
                        <a:rPr lang="en-PH" sz="1500" b="0" i="0" u="none" strike="noStrike">
                          <a:solidFill>
                            <a:srgbClr val="000000"/>
                          </a:solidFill>
                          <a:effectLst/>
                          <a:latin typeface="Calibri" panose="020F0502020204030204" pitchFamily="34" charset="0"/>
                        </a:rPr>
                        <a:t>G</a:t>
                      </a:r>
                    </a:p>
                  </a:txBody>
                  <a:tcPr marL="7736" marR="7736" marT="773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600</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             6,400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500" b="0" i="0" u="none" strike="noStrike">
                          <a:solidFill>
                            <a:srgbClr val="000000"/>
                          </a:solidFill>
                          <a:effectLst/>
                          <a:latin typeface="Calibri" panose="020F0502020204030204" pitchFamily="34" charset="0"/>
                        </a:rPr>
                        <a:t>                   9,600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  3,200 </a:t>
                      </a:r>
                    </a:p>
                  </a:txBody>
                  <a:tcPr marL="7736" marR="7736" marT="77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51338">
                <a:tc>
                  <a:txBody>
                    <a:bodyPr/>
                    <a:lstStyle/>
                    <a:p>
                      <a:pPr algn="ctr" fontAlgn="b"/>
                      <a:r>
                        <a:rPr lang="en-PH" sz="1500" b="0" i="0" u="none" strike="noStrike">
                          <a:solidFill>
                            <a:srgbClr val="000000"/>
                          </a:solidFill>
                          <a:effectLst/>
                          <a:latin typeface="Calibri" panose="020F0502020204030204" pitchFamily="34" charset="0"/>
                        </a:rPr>
                        <a:t>H</a:t>
                      </a:r>
                    </a:p>
                  </a:txBody>
                  <a:tcPr marL="7736" marR="7736" marT="773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700</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             8,000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500" b="0" i="0" u="none" strike="noStrike">
                          <a:solidFill>
                            <a:srgbClr val="000000"/>
                          </a:solidFill>
                          <a:effectLst/>
                          <a:latin typeface="Calibri" panose="020F0502020204030204" pitchFamily="34" charset="0"/>
                        </a:rPr>
                        <a:t>                 11,200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500" b="0" i="0" u="none" strike="noStrike">
                          <a:solidFill>
                            <a:srgbClr val="000000"/>
                          </a:solidFill>
                          <a:effectLst/>
                          <a:latin typeface="Calibri" panose="020F0502020204030204" pitchFamily="34" charset="0"/>
                        </a:rPr>
                        <a:t>  3,200 </a:t>
                      </a:r>
                    </a:p>
                  </a:txBody>
                  <a:tcPr marL="7736" marR="7736" marT="77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51338">
                <a:tc>
                  <a:txBody>
                    <a:bodyPr/>
                    <a:lstStyle/>
                    <a:p>
                      <a:pPr algn="ctr" fontAlgn="b"/>
                      <a:r>
                        <a:rPr lang="en-PH" sz="1500" b="0" i="0" u="none" strike="noStrike">
                          <a:solidFill>
                            <a:srgbClr val="000000"/>
                          </a:solidFill>
                          <a:effectLst/>
                          <a:latin typeface="Calibri" panose="020F0502020204030204" pitchFamily="34" charset="0"/>
                        </a:rPr>
                        <a:t>I</a:t>
                      </a:r>
                    </a:p>
                  </a:txBody>
                  <a:tcPr marL="7736" marR="7736" marT="773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PH" sz="1500" b="0" i="0" u="none" strike="noStrike">
                          <a:solidFill>
                            <a:srgbClr val="000000"/>
                          </a:solidFill>
                          <a:effectLst/>
                          <a:latin typeface="Calibri" panose="020F0502020204030204" pitchFamily="34" charset="0"/>
                        </a:rPr>
                        <a:t>800</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PH" sz="1500" b="0" i="0" u="none" strike="noStrike">
                          <a:solidFill>
                            <a:srgbClr val="000000"/>
                          </a:solidFill>
                          <a:effectLst/>
                          <a:latin typeface="Calibri" panose="020F0502020204030204" pitchFamily="34" charset="0"/>
                        </a:rPr>
                        <a:t>          12,800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PH" sz="1500" b="0" i="0" u="none" strike="noStrike">
                          <a:solidFill>
                            <a:srgbClr val="000000"/>
                          </a:solidFill>
                          <a:effectLst/>
                          <a:latin typeface="Calibri" panose="020F0502020204030204" pitchFamily="34" charset="0"/>
                        </a:rPr>
                        <a:t>                 12,800 </a:t>
                      </a:r>
                    </a:p>
                  </a:txBody>
                  <a:tcPr marL="7736" marR="7736" marT="773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PH" sz="1500" b="0" i="0" u="none" strike="noStrike" dirty="0">
                          <a:solidFill>
                            <a:srgbClr val="000000"/>
                          </a:solidFill>
                          <a:effectLst/>
                          <a:latin typeface="Calibri" panose="020F0502020204030204" pitchFamily="34" charset="0"/>
                        </a:rPr>
                        <a:t>         -   </a:t>
                      </a:r>
                    </a:p>
                  </a:txBody>
                  <a:tcPr marL="7736" marR="7736" marT="773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7543800" y="914400"/>
            <a:ext cx="1083438" cy="1200329"/>
          </a:xfrm>
          <a:prstGeom prst="rect">
            <a:avLst/>
          </a:prstGeom>
          <a:noFill/>
        </p:spPr>
        <p:txBody>
          <a:bodyPr wrap="none" rtlCol="0">
            <a:spAutoFit/>
          </a:bodyPr>
          <a:lstStyle/>
          <a:p>
            <a:r>
              <a:rPr lang="en-PH" b="1" dirty="0" err="1" smtClean="0"/>
              <a:t>Php</a:t>
            </a:r>
            <a:r>
              <a:rPr lang="en-PH" b="1" dirty="0" smtClean="0"/>
              <a:t>   16</a:t>
            </a:r>
          </a:p>
          <a:p>
            <a:r>
              <a:rPr lang="en-PH" b="1" dirty="0"/>
              <a:t> </a:t>
            </a:r>
            <a:r>
              <a:rPr lang="en-PH" b="1" dirty="0" smtClean="0"/>
              <a:t>Each </a:t>
            </a:r>
          </a:p>
          <a:p>
            <a:r>
              <a:rPr lang="en-PH" b="1" dirty="0" smtClean="0"/>
              <a:t>Quantity</a:t>
            </a:r>
          </a:p>
          <a:p>
            <a:r>
              <a:rPr lang="en-PH" b="1" dirty="0" smtClean="0"/>
              <a:t>produced</a:t>
            </a:r>
            <a:endParaRPr lang="en-PH" b="1" dirty="0"/>
          </a:p>
        </p:txBody>
      </p:sp>
    </p:spTree>
    <p:extLst>
      <p:ext uri="{BB962C8B-B14F-4D97-AF65-F5344CB8AC3E}">
        <p14:creationId xmlns:p14="http://schemas.microsoft.com/office/powerpoint/2010/main" val="1680321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9000" r="-39000"/>
          </a:stretch>
        </a:blipFill>
        <a:effectLst/>
      </p:bgPr>
    </p:bg>
    <p:spTree>
      <p:nvGrpSpPr>
        <p:cNvPr id="1" name=""/>
        <p:cNvGrpSpPr/>
        <p:nvPr/>
      </p:nvGrpSpPr>
      <p:grpSpPr>
        <a:xfrm>
          <a:off x="0" y="0"/>
          <a:ext cx="0" cy="0"/>
          <a:chOff x="0" y="0"/>
          <a:chExt cx="0" cy="0"/>
        </a:xfrm>
      </p:grpSpPr>
      <p:sp>
        <p:nvSpPr>
          <p:cNvPr id="4" name="Rectangle 3"/>
          <p:cNvSpPr/>
          <p:nvPr/>
        </p:nvSpPr>
        <p:spPr>
          <a:xfrm>
            <a:off x="0" y="228600"/>
            <a:ext cx="4953000" cy="1938992"/>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pitchFamily="34" charset="0"/>
                <a:cs typeface="Arial" pitchFamily="34" charset="0"/>
              </a:rPr>
              <a:t>LONG RUN MARGINAL COST (LMC)</a:t>
            </a:r>
            <a:endPar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152400" y="2057400"/>
            <a:ext cx="5181600" cy="2862322"/>
          </a:xfrm>
          <a:prstGeom prst="rect">
            <a:avLst/>
          </a:prstGeom>
          <a:noFill/>
        </p:spPr>
        <p:txBody>
          <a:bodyPr wrap="square" rtlCol="0">
            <a:spAutoFit/>
          </a:bodyPr>
          <a:lstStyle/>
          <a:p>
            <a:pPr>
              <a:buFont typeface="Wingdings" pitchFamily="2" charset="2"/>
              <a:buChar char="Ø"/>
            </a:pPr>
            <a:r>
              <a:rPr lang="en-US" sz="3600" b="1" dirty="0" smtClean="0">
                <a:latin typeface="Batang" pitchFamily="18" charset="-127"/>
                <a:ea typeface="Batang" pitchFamily="18" charset="-127"/>
              </a:rPr>
              <a:t>measures the change in long run total cost from a given change in output</a:t>
            </a:r>
            <a:r>
              <a:rPr lang="en-US" sz="3600" b="1" dirty="0" smtClean="0"/>
              <a:t>. </a:t>
            </a:r>
            <a:endParaRPr lang="en-US" sz="36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
        <p:nvSpPr>
          <p:cNvPr id="5" name="Rectangle 4"/>
          <p:cNvSpPr/>
          <p:nvPr/>
        </p:nvSpPr>
        <p:spPr>
          <a:xfrm>
            <a:off x="914400" y="1066800"/>
            <a:ext cx="7162800" cy="923330"/>
          </a:xfrm>
          <a:prstGeom prst="rect">
            <a:avLst/>
          </a:prstGeom>
          <a:solidFill>
            <a:srgbClr val="FFFF00"/>
          </a:solidFill>
        </p:spPr>
        <p:txBody>
          <a:bodyPr wrap="square" lIns="91440" tIns="45720" rIns="91440" bIns="45720">
            <a:spAutoFit/>
          </a:bodyPr>
          <a:lstStyle/>
          <a:p>
            <a:pPr algn="ctr"/>
            <a:r>
              <a:rPr lang="en-US"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reflection blurRad="6350" stA="60000" endA="900" endPos="60000" dist="29997" dir="5400000" sy="-100000" algn="bl" rotWithShape="0"/>
                </a:effectLst>
                <a:latin typeface="Batang" pitchFamily="18" charset="-127"/>
                <a:ea typeface="Batang" pitchFamily="18" charset="-127"/>
              </a:rPr>
              <a:t>Profit Analysis: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1027322"/>
              </p:ext>
            </p:extLst>
          </p:nvPr>
        </p:nvGraphicFramePr>
        <p:xfrm>
          <a:off x="609600" y="528808"/>
          <a:ext cx="7162800" cy="5276850"/>
        </p:xfrm>
        <a:graphic>
          <a:graphicData uri="http://schemas.openxmlformats.org/drawingml/2006/table">
            <a:tbl>
              <a:tblPr/>
              <a:tblGrid>
                <a:gridCol w="1035890"/>
                <a:gridCol w="1427506"/>
                <a:gridCol w="1654898"/>
                <a:gridCol w="2071779"/>
                <a:gridCol w="972727"/>
              </a:tblGrid>
              <a:tr h="334823">
                <a:tc gridSpan="5">
                  <a:txBody>
                    <a:bodyPr/>
                    <a:lstStyle/>
                    <a:p>
                      <a:pPr algn="ctr" fontAlgn="b"/>
                      <a:r>
                        <a:rPr lang="en-PH" sz="1400" b="1" i="0" u="none" strike="noStrike">
                          <a:solidFill>
                            <a:srgbClr val="000000"/>
                          </a:solidFill>
                          <a:effectLst/>
                          <a:latin typeface="Calibri" panose="020F0502020204030204" pitchFamily="34" charset="0"/>
                        </a:rPr>
                        <a:t>TABLE 2</a:t>
                      </a:r>
                    </a:p>
                  </a:txBody>
                  <a:tcPr marL="9525" marR="9525" marT="9525" marB="0" anchor="b">
                    <a:lnL>
                      <a:noFill/>
                    </a:lnL>
                    <a:lnR>
                      <a:noFill/>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r>
              <a:tr h="348219">
                <a:tc gridSpan="5">
                  <a:txBody>
                    <a:bodyPr/>
                    <a:lstStyle/>
                    <a:p>
                      <a:pPr algn="l" fontAlgn="b"/>
                      <a:r>
                        <a:rPr lang="en-PH" sz="1400" b="1" i="0" u="none" strike="noStrike">
                          <a:solidFill>
                            <a:srgbClr val="000000"/>
                          </a:solidFill>
                          <a:effectLst/>
                          <a:latin typeface="Arial Narrow" panose="020B0606020202030204" pitchFamily="34" charset="0"/>
                        </a:rPr>
                        <a:t> HYPOTHETICAL  DATA OF THE FIRMS TOTAL COST AND TOTAL REVENUE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r>
              <a:tr h="415184">
                <a:tc>
                  <a:txBody>
                    <a:bodyPr/>
                    <a:lstStyle/>
                    <a:p>
                      <a:pPr algn="ctr" fontAlgn="b"/>
                      <a:r>
                        <a:rPr lang="en-PH" sz="1800" b="0" i="0" u="none" strike="noStrike">
                          <a:solidFill>
                            <a:srgbClr val="000000"/>
                          </a:solidFill>
                          <a:effectLst/>
                          <a:latin typeface="Calibri" panose="020F0502020204030204" pitchFamily="34" charset="0"/>
                        </a:rPr>
                        <a:t>POINTS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QUANTITY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TOTAL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TOTAL REVENUE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tr>
              <a:tr h="428576">
                <a:tc>
                  <a:txBody>
                    <a:bodyPr/>
                    <a:lstStyle/>
                    <a:p>
                      <a:pPr algn="ctr" fontAlgn="b"/>
                      <a:r>
                        <a:rPr lang="en-PH" sz="18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(Q)</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(TR)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PH" sz="1800" b="0"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r>
              <a:tr h="415184">
                <a:tc>
                  <a:txBody>
                    <a:bodyPr/>
                    <a:lstStyle/>
                    <a:p>
                      <a:pPr algn="ctr" fontAlgn="b"/>
                      <a:r>
                        <a:rPr lang="en-PH" sz="1800" b="0" i="0" u="none" strike="noStrike">
                          <a:solidFill>
                            <a:srgbClr val="000000"/>
                          </a:solidFill>
                          <a:effectLst/>
                          <a:latin typeface="Calibri" panose="020F0502020204030204" pitchFamily="34" charset="0"/>
                        </a:rPr>
                        <a:t>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PH" sz="18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PH" sz="1800" b="0" i="0" u="none" strike="noStrike">
                          <a:solidFill>
                            <a:srgbClr val="000000"/>
                          </a:solidFill>
                          <a:effectLst/>
                          <a:latin typeface="Calibri" panose="020F0502020204030204" pitchFamily="34" charset="0"/>
                        </a:rPr>
                        <a:t>             1,600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PH" sz="18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PH" sz="1800" b="0" i="0" u="none" strike="noStrike">
                          <a:solidFill>
                            <a:srgbClr val="000000"/>
                          </a:solidFill>
                          <a:effectLst/>
                          <a:latin typeface="Calibri" panose="020F0502020204030204" pitchFamily="34" charset="0"/>
                        </a:rPr>
                        <a:t>-1,600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415184">
                <a:tc>
                  <a:txBody>
                    <a:bodyPr/>
                    <a:lstStyle/>
                    <a:p>
                      <a:pPr algn="ctr" fontAlgn="b"/>
                      <a:r>
                        <a:rPr lang="en-PH" sz="1800" b="0" i="0" u="none" strike="noStrike">
                          <a:solidFill>
                            <a:srgbClr val="000000"/>
                          </a:solidFill>
                          <a:effectLst/>
                          <a:latin typeface="Calibri" panose="020F0502020204030204" pitchFamily="34" charset="0"/>
                        </a:rPr>
                        <a:t>B</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             4,000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800" b="0" i="0" u="none" strike="noStrike">
                          <a:solidFill>
                            <a:srgbClr val="000000"/>
                          </a:solidFill>
                          <a:effectLst/>
                          <a:latin typeface="Calibri" panose="020F0502020204030204" pitchFamily="34" charset="0"/>
                        </a:rPr>
                        <a:t>                   1,600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-2,400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15184">
                <a:tc>
                  <a:txBody>
                    <a:bodyPr/>
                    <a:lstStyle/>
                    <a:p>
                      <a:pPr algn="ctr" fontAlgn="b"/>
                      <a:r>
                        <a:rPr lang="en-PH" sz="1800" b="0" i="0" u="none" strike="noStrike">
                          <a:solidFill>
                            <a:srgbClr val="000000"/>
                          </a:solidFill>
                          <a:effectLst/>
                          <a:latin typeface="Calibri" panose="020F0502020204030204" pitchFamily="34" charset="0"/>
                        </a:rPr>
                        <a:t>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             4,600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800" b="0" i="0" u="none" strike="noStrike">
                          <a:solidFill>
                            <a:srgbClr val="000000"/>
                          </a:solidFill>
                          <a:effectLst/>
                          <a:latin typeface="Calibri" panose="020F0502020204030204" pitchFamily="34" charset="0"/>
                        </a:rPr>
                        <a:t>                   3,200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-1,400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15184">
                <a:tc>
                  <a:txBody>
                    <a:bodyPr/>
                    <a:lstStyle/>
                    <a:p>
                      <a:pPr algn="ctr" fontAlgn="b"/>
                      <a:r>
                        <a:rPr lang="en-PH" sz="1800" b="0" i="0" u="none" strike="noStrike">
                          <a:solidFill>
                            <a:srgbClr val="000000"/>
                          </a:solidFill>
                          <a:effectLst/>
                          <a:latin typeface="Calibri" panose="020F0502020204030204" pitchFamily="34" charset="0"/>
                        </a:rPr>
                        <a:t>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             4,800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800" b="0" i="0" u="none" strike="noStrike">
                          <a:solidFill>
                            <a:srgbClr val="000000"/>
                          </a:solidFill>
                          <a:effectLst/>
                          <a:latin typeface="Calibri" panose="020F0502020204030204" pitchFamily="34" charset="0"/>
                        </a:rPr>
                        <a:t>                   4,800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15184">
                <a:tc>
                  <a:txBody>
                    <a:bodyPr/>
                    <a:lstStyle/>
                    <a:p>
                      <a:pPr algn="ctr" fontAlgn="b"/>
                      <a:r>
                        <a:rPr lang="en-PH" sz="1800" b="0" i="0" u="none" strike="noStrike">
                          <a:solidFill>
                            <a:srgbClr val="000000"/>
                          </a:solidFill>
                          <a:effectLst/>
                          <a:latin typeface="Calibri" panose="020F0502020204030204" pitchFamily="34" charset="0"/>
                        </a:rPr>
                        <a:t>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             5,048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800" b="0" i="0" u="none" strike="noStrike">
                          <a:solidFill>
                            <a:srgbClr val="000000"/>
                          </a:solidFill>
                          <a:effectLst/>
                          <a:latin typeface="Calibri" panose="020F0502020204030204" pitchFamily="34" charset="0"/>
                        </a:rPr>
                        <a:t>                   6,400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  1,352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15184">
                <a:tc>
                  <a:txBody>
                    <a:bodyPr/>
                    <a:lstStyle/>
                    <a:p>
                      <a:pPr algn="ctr" fontAlgn="b"/>
                      <a:r>
                        <a:rPr lang="en-PH" sz="1800" b="0" i="0" u="none" strike="noStrike">
                          <a:solidFill>
                            <a:srgbClr val="000000"/>
                          </a:solidFill>
                          <a:effectLst/>
                          <a:latin typeface="Calibri" panose="020F0502020204030204" pitchFamily="34" charset="0"/>
                        </a:rPr>
                        <a:t>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             5,550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800" b="0" i="0" u="none" strike="noStrike">
                          <a:solidFill>
                            <a:srgbClr val="000000"/>
                          </a:solidFill>
                          <a:effectLst/>
                          <a:latin typeface="Calibri" panose="020F0502020204030204" pitchFamily="34" charset="0"/>
                        </a:rPr>
                        <a:t>                   8,000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  2,450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15184">
                <a:tc>
                  <a:txBody>
                    <a:bodyPr/>
                    <a:lstStyle/>
                    <a:p>
                      <a:pPr algn="ctr" fontAlgn="b"/>
                      <a:r>
                        <a:rPr lang="en-PH" sz="1800" b="0" i="0" u="none" strike="noStrike">
                          <a:solidFill>
                            <a:srgbClr val="000000"/>
                          </a:solidFill>
                          <a:effectLst/>
                          <a:latin typeface="Calibri" panose="020F0502020204030204" pitchFamily="34" charset="0"/>
                        </a:rPr>
                        <a:t>G</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             6,400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800" b="0" i="0" u="none" strike="noStrike">
                          <a:solidFill>
                            <a:srgbClr val="000000"/>
                          </a:solidFill>
                          <a:effectLst/>
                          <a:latin typeface="Calibri" panose="020F0502020204030204" pitchFamily="34" charset="0"/>
                        </a:rPr>
                        <a:t>                   9,600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  3,200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15184">
                <a:tc>
                  <a:txBody>
                    <a:bodyPr/>
                    <a:lstStyle/>
                    <a:p>
                      <a:pPr algn="ctr" fontAlgn="b"/>
                      <a:r>
                        <a:rPr lang="en-PH" sz="1800" b="0" i="0" u="none" strike="noStrike">
                          <a:solidFill>
                            <a:srgbClr val="000000"/>
                          </a:solidFill>
                          <a:effectLst/>
                          <a:latin typeface="Calibri" panose="020F0502020204030204" pitchFamily="34" charset="0"/>
                        </a:rPr>
                        <a:t>H</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             8,000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PH" sz="1800" b="0" i="0" u="none" strike="noStrike">
                          <a:solidFill>
                            <a:srgbClr val="000000"/>
                          </a:solidFill>
                          <a:effectLst/>
                          <a:latin typeface="Calibri" panose="020F0502020204030204" pitchFamily="34" charset="0"/>
                        </a:rPr>
                        <a:t>                 11,200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PH" sz="1800" b="0" i="0" u="none" strike="noStrike">
                          <a:solidFill>
                            <a:srgbClr val="000000"/>
                          </a:solidFill>
                          <a:effectLst/>
                          <a:latin typeface="Calibri" panose="020F0502020204030204" pitchFamily="34" charset="0"/>
                        </a:rPr>
                        <a:t>  3,200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28576">
                <a:tc>
                  <a:txBody>
                    <a:bodyPr/>
                    <a:lstStyle/>
                    <a:p>
                      <a:pPr algn="ctr" fontAlgn="b"/>
                      <a:r>
                        <a:rPr lang="en-PH" sz="1800" b="0" i="0" u="none" strike="noStrike">
                          <a:solidFill>
                            <a:srgbClr val="000000"/>
                          </a:solidFill>
                          <a:effectLst/>
                          <a:latin typeface="Calibri" panose="020F0502020204030204" pitchFamily="34" charset="0"/>
                        </a:rPr>
                        <a:t>I</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PH" sz="1800" b="0" i="0" u="none" strike="noStrike">
                          <a:solidFill>
                            <a:srgbClr val="000000"/>
                          </a:solidFill>
                          <a:effectLst/>
                          <a:latin typeface="Calibri" panose="020F0502020204030204" pitchFamily="34" charset="0"/>
                        </a:rPr>
                        <a:t>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PH" sz="1800" b="0" i="0" u="none" strike="noStrike">
                          <a:solidFill>
                            <a:srgbClr val="000000"/>
                          </a:solidFill>
                          <a:effectLst/>
                          <a:latin typeface="Calibri" panose="020F0502020204030204" pitchFamily="34" charset="0"/>
                        </a:rPr>
                        <a:t>          12,800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PH" sz="1800" b="0" i="0" u="none" strike="noStrike">
                          <a:solidFill>
                            <a:srgbClr val="000000"/>
                          </a:solidFill>
                          <a:effectLst/>
                          <a:latin typeface="Calibri" panose="020F0502020204030204" pitchFamily="34" charset="0"/>
                        </a:rPr>
                        <a:t>                 12,800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PH" sz="1800" b="0" i="0" u="none" strike="noStrike" dirty="0">
                          <a:solidFill>
                            <a:srgbClr val="000000"/>
                          </a:solidFill>
                          <a:effectLst/>
                          <a:latin typeface="Calibri" panose="020F0502020204030204" pitchFamily="34" charset="0"/>
                        </a:rPr>
                        <a:t>         -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5334000" y="381000"/>
            <a:ext cx="3622595" cy="461665"/>
          </a:xfrm>
          <a:prstGeom prst="rect">
            <a:avLst/>
          </a:prstGeom>
          <a:noFill/>
        </p:spPr>
        <p:txBody>
          <a:bodyPr wrap="none" rtlCol="0">
            <a:spAutoFit/>
          </a:bodyPr>
          <a:lstStyle/>
          <a:p>
            <a:r>
              <a:rPr lang="en-PH" sz="2400" i="1" dirty="0" smtClean="0">
                <a:solidFill>
                  <a:srgbClr val="FF0000"/>
                </a:solidFill>
              </a:rPr>
              <a:t>Price of a good is </a:t>
            </a:r>
            <a:r>
              <a:rPr lang="en-PH" sz="2400" i="1" dirty="0" err="1" smtClean="0">
                <a:solidFill>
                  <a:srgbClr val="FF0000"/>
                </a:solidFill>
              </a:rPr>
              <a:t>Php</a:t>
            </a:r>
            <a:r>
              <a:rPr lang="en-PH" sz="2400" i="1" dirty="0" smtClean="0">
                <a:solidFill>
                  <a:srgbClr val="FF0000"/>
                </a:solidFill>
              </a:rPr>
              <a:t> 16.00</a:t>
            </a:r>
            <a:endParaRPr lang="en-PH" sz="2400" i="1" dirty="0">
              <a:solidFill>
                <a:srgbClr val="FF0000"/>
              </a:solidFill>
            </a:endParaRPr>
          </a:p>
        </p:txBody>
      </p:sp>
    </p:spTree>
    <p:extLst>
      <p:ext uri="{BB962C8B-B14F-4D97-AF65-F5344CB8AC3E}">
        <p14:creationId xmlns:p14="http://schemas.microsoft.com/office/powerpoint/2010/main" val="14657901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2000"/>
            <a:ext cx="8153400" cy="4801314"/>
          </a:xfrm>
          <a:prstGeom prst="rect">
            <a:avLst/>
          </a:prstGeom>
          <a:noFill/>
        </p:spPr>
        <p:txBody>
          <a:bodyPr wrap="square" rtlCol="0">
            <a:spAutoFit/>
          </a:bodyPr>
          <a:lstStyle/>
          <a:p>
            <a:r>
              <a:rPr lang="en-PH" sz="3600" dirty="0" smtClean="0">
                <a:latin typeface="Baskerville Old Face" panose="02020602080505020303" pitchFamily="18" charset="0"/>
              </a:rPr>
              <a:t>Points of Maximum Profit</a:t>
            </a:r>
          </a:p>
          <a:p>
            <a:endParaRPr lang="en-PH" sz="3000" dirty="0" smtClean="0">
              <a:latin typeface="Baskerville Old Face" panose="02020602080505020303" pitchFamily="18" charset="0"/>
            </a:endParaRPr>
          </a:p>
          <a:p>
            <a:r>
              <a:rPr lang="en-PH" sz="3000" dirty="0" smtClean="0">
                <a:latin typeface="Baskerville Old Face" panose="02020602080505020303" pitchFamily="18" charset="0"/>
              </a:rPr>
              <a:t> Profit  = TR – TC             TR = P  x Q</a:t>
            </a:r>
          </a:p>
          <a:p>
            <a:endParaRPr lang="en-PH" sz="3000" dirty="0">
              <a:latin typeface="Baskerville Old Face" panose="02020602080505020303" pitchFamily="18" charset="0"/>
            </a:endParaRPr>
          </a:p>
          <a:p>
            <a:r>
              <a:rPr lang="en-PH" sz="3000" dirty="0" smtClean="0">
                <a:latin typeface="Baskerville Old Face" panose="02020602080505020303" pitchFamily="18" charset="0"/>
              </a:rPr>
              <a:t>To maximize profits, the firm must find the equilibrium price and quantity that give the  largest profit on the largest difference between  TR and TC.  </a:t>
            </a:r>
          </a:p>
          <a:p>
            <a:r>
              <a:rPr lang="en-PH" sz="3000" b="1" dirty="0" smtClean="0">
                <a:latin typeface="Taffy" pitchFamily="2" charset="0"/>
              </a:rPr>
              <a:t>If TR &gt; TC, firm incurs profit</a:t>
            </a:r>
          </a:p>
          <a:p>
            <a:r>
              <a:rPr lang="en-PH" sz="3000" b="1" dirty="0" smtClean="0">
                <a:latin typeface="Taffy" pitchFamily="2" charset="0"/>
              </a:rPr>
              <a:t>If TR &lt; TC, firm incurs loss</a:t>
            </a:r>
          </a:p>
          <a:p>
            <a:r>
              <a:rPr lang="en-PH" sz="3000" b="1" dirty="0" smtClean="0">
                <a:latin typeface="Taffy" pitchFamily="2" charset="0"/>
              </a:rPr>
              <a:t>If  TR = TC  firm experiences break-even conditions </a:t>
            </a:r>
            <a:endParaRPr lang="en-PH" sz="3000" b="1" dirty="0">
              <a:latin typeface="Taffy" pitchFamily="2" charset="0"/>
            </a:endParaRPr>
          </a:p>
        </p:txBody>
      </p:sp>
    </p:spTree>
    <p:extLst>
      <p:ext uri="{BB962C8B-B14F-4D97-AF65-F5344CB8AC3E}">
        <p14:creationId xmlns:p14="http://schemas.microsoft.com/office/powerpoint/2010/main" val="1704618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extBox 1"/>
          <p:cNvSpPr txBox="1"/>
          <p:nvPr/>
        </p:nvSpPr>
        <p:spPr>
          <a:xfrm>
            <a:off x="304800" y="1569184"/>
            <a:ext cx="7162800" cy="1631216"/>
          </a:xfrm>
          <a:prstGeom prst="rect">
            <a:avLst/>
          </a:prstGeom>
          <a:noFill/>
        </p:spPr>
        <p:txBody>
          <a:bodyPr wrap="square" rtlCol="0">
            <a:spAutoFit/>
          </a:bodyPr>
          <a:lstStyle/>
          <a:p>
            <a:r>
              <a:rPr lang="en-US" sz="3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8900000" algn="bl" rotWithShape="0">
                    <a:prstClr val="black">
                      <a:alpha val="40000"/>
                    </a:prstClr>
                  </a:outerShdw>
                  <a:reflection blurRad="12700" stA="28000" endPos="45000" dist="1000" dir="5400000" sy="-100000" algn="bl" rotWithShape="0"/>
                </a:effectLst>
                <a:latin typeface="Batang" pitchFamily="18" charset="-127"/>
                <a:ea typeface="Batang" pitchFamily="18" charset="-127"/>
              </a:rPr>
              <a:t>THE PROFIT OF THE FIRM IN THE SHORT –RUN</a:t>
            </a:r>
          </a:p>
          <a:p>
            <a:endParaRPr lang="en-US" sz="4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50800" dist="38100" dir="18900000" algn="bl" rotWithShape="0">
                  <a:prstClr val="black">
                    <a:alpha val="40000"/>
                  </a:prstClr>
                </a:outerShdw>
                <a:reflection blurRad="12700" stA="28000" endPos="45000" dist="1000" dir="5400000" sy="-100000" algn="bl" rotWithShape="0"/>
              </a:effectLst>
              <a:latin typeface="Batang" pitchFamily="18" charset="-127"/>
              <a:ea typeface="Batang" pitchFamily="18" charset="-127"/>
            </a:endParaRPr>
          </a:p>
        </p:txBody>
      </p:sp>
      <p:sp>
        <p:nvSpPr>
          <p:cNvPr id="4" name="TextBox 3"/>
          <p:cNvSpPr txBox="1"/>
          <p:nvPr/>
        </p:nvSpPr>
        <p:spPr>
          <a:xfrm>
            <a:off x="3277737" y="2514600"/>
            <a:ext cx="5867400" cy="2677656"/>
          </a:xfrm>
          <a:prstGeom prst="rect">
            <a:avLst/>
          </a:prstGeom>
          <a:noFill/>
        </p:spPr>
        <p:txBody>
          <a:bodyPr wrap="square" rtlCol="0">
            <a:spAutoFit/>
          </a:bodyPr>
          <a:lstStyle/>
          <a:p>
            <a:r>
              <a:rPr lang="en-US" sz="2800" dirty="0" smtClean="0">
                <a:latin typeface="Arial" pitchFamily="34" charset="0"/>
                <a:cs typeface="Arial" pitchFamily="34" charset="0"/>
              </a:rPr>
              <a:t>A Competitive firm takes the market price as constant. If it wants to maximize profits, the optimum level of production in the short run is when its marginal cost is equal to its price . </a:t>
            </a:r>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7315199" cy="4801314"/>
          </a:xfrm>
          <a:prstGeom prst="rect">
            <a:avLst/>
          </a:prstGeom>
          <a:noFill/>
        </p:spPr>
        <p:txBody>
          <a:bodyPr wrap="square" rtlCol="0">
            <a:spAutoFit/>
          </a:bodyPr>
          <a:lstStyle/>
          <a:p>
            <a:r>
              <a:rPr lang="en-PH" sz="2400" b="1" dirty="0" smtClean="0">
                <a:latin typeface="Baskerville Old Face" panose="02020602080505020303" pitchFamily="18" charset="0"/>
              </a:rPr>
              <a:t>The Shutdown Point</a:t>
            </a:r>
          </a:p>
          <a:p>
            <a:endParaRPr lang="en-PH" sz="2400" dirty="0">
              <a:latin typeface="Baskerville Old Face" panose="02020602080505020303" pitchFamily="18" charset="0"/>
            </a:endParaRPr>
          </a:p>
          <a:p>
            <a:r>
              <a:rPr lang="en-PH" sz="2400" dirty="0" smtClean="0">
                <a:latin typeface="Baskerville Old Face" panose="02020602080505020303" pitchFamily="18" charset="0"/>
              </a:rPr>
              <a:t>The firm should shut down if any of the following occurs :</a:t>
            </a:r>
          </a:p>
          <a:p>
            <a:endParaRPr lang="en-PH" sz="2400" dirty="0">
              <a:latin typeface="Baskerville Old Face" panose="02020602080505020303" pitchFamily="18" charset="0"/>
            </a:endParaRPr>
          </a:p>
          <a:p>
            <a:r>
              <a:rPr lang="en-PH" sz="2400" dirty="0" smtClean="0">
                <a:latin typeface="Baskerville Old Face" panose="02020602080505020303" pitchFamily="18" charset="0"/>
              </a:rPr>
              <a:t>P = AVC            or           P &lt;AVC.</a:t>
            </a:r>
          </a:p>
          <a:p>
            <a:r>
              <a:rPr lang="en-PH" sz="2400" dirty="0" smtClean="0">
                <a:latin typeface="Baskerville Old Face" panose="02020602080505020303" pitchFamily="18" charset="0"/>
              </a:rPr>
              <a:t>No longer practical to continue to do business because revenue is just enough</a:t>
            </a:r>
          </a:p>
          <a:p>
            <a:r>
              <a:rPr lang="en-PH" sz="2400" dirty="0" smtClean="0">
                <a:latin typeface="Baskerville Old Face" panose="02020602080505020303" pitchFamily="18" charset="0"/>
              </a:rPr>
              <a:t>To cover the variable costs of the firm, and there is no excess revenue to cover fixed </a:t>
            </a:r>
          </a:p>
          <a:p>
            <a:r>
              <a:rPr lang="en-PH" sz="2400" dirty="0" smtClean="0">
                <a:latin typeface="Baskerville Old Face" panose="02020602080505020303" pitchFamily="18" charset="0"/>
              </a:rPr>
              <a:t>Costs.</a:t>
            </a:r>
          </a:p>
          <a:p>
            <a:endParaRPr lang="en-PH" sz="2400" dirty="0">
              <a:latin typeface="Baskerville Old Face" panose="02020602080505020303" pitchFamily="18" charset="0"/>
            </a:endParaRPr>
          </a:p>
          <a:p>
            <a:r>
              <a:rPr lang="en-PH" sz="2400" dirty="0" smtClean="0">
                <a:latin typeface="Baskerville Old Face" panose="02020602080505020303" pitchFamily="18" charset="0"/>
              </a:rPr>
              <a:t>If P &lt;AVC, because TR is insufficient to pay variable  costs</a:t>
            </a:r>
          </a:p>
          <a:p>
            <a:endParaRPr lang="en-PH" dirty="0"/>
          </a:p>
        </p:txBody>
      </p:sp>
    </p:spTree>
    <p:extLst>
      <p:ext uri="{BB962C8B-B14F-4D97-AF65-F5344CB8AC3E}">
        <p14:creationId xmlns:p14="http://schemas.microsoft.com/office/powerpoint/2010/main" val="2843692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40020" y="1011982"/>
            <a:ext cx="8229600" cy="5440363"/>
          </a:xfrm>
        </p:spPr>
        <p:txBody>
          <a:bodyPr/>
          <a:lstStyle/>
          <a:p>
            <a:pPr marL="0" indent="0">
              <a:buNone/>
            </a:pPr>
            <a:r>
              <a:rPr lang="en-US" dirty="0" smtClean="0"/>
              <a:t>	</a:t>
            </a:r>
          </a:p>
          <a:p>
            <a:pPr marL="0" indent="0" algn="ctr">
              <a:buNone/>
            </a:pPr>
            <a:endParaRPr lang="en-US" dirty="0" smtClean="0"/>
          </a:p>
          <a:p>
            <a:pPr marL="0" indent="0">
              <a:buNone/>
            </a:pPr>
            <a:r>
              <a:rPr lang="en-US" sz="4400" dirty="0" smtClean="0"/>
              <a:t>If </a:t>
            </a:r>
            <a:r>
              <a:rPr lang="en-US" sz="4400" dirty="0" err="1" smtClean="0"/>
              <a:t>Piolo</a:t>
            </a:r>
            <a:r>
              <a:rPr lang="en-US" sz="4400" dirty="0" smtClean="0"/>
              <a:t> produces 10,000 cookies and sell them    at Php2  a cookie, his total revenue is </a:t>
            </a:r>
            <a:r>
              <a:rPr lang="en-US" sz="4400" dirty="0" err="1" smtClean="0"/>
              <a:t>Php</a:t>
            </a:r>
            <a:r>
              <a:rPr lang="en-US" sz="4400" dirty="0" smtClean="0"/>
              <a:t> 20,000 .</a:t>
            </a:r>
          </a:p>
          <a:p>
            <a:pPr marL="0" indent="0">
              <a:buNone/>
            </a:pPr>
            <a:endParaRPr lang="en-US" sz="4400" dirty="0" smtClean="0"/>
          </a:p>
        </p:txBody>
      </p:sp>
    </p:spTree>
    <p:extLst>
      <p:ext uri="{BB962C8B-B14F-4D97-AF65-F5344CB8AC3E}">
        <p14:creationId xmlns:p14="http://schemas.microsoft.com/office/powerpoint/2010/main" val="980336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467600" cy="5211763"/>
          </a:xfrm>
        </p:spPr>
        <p:txBody>
          <a:bodyPr/>
          <a:lstStyle/>
          <a:p>
            <a:r>
              <a:rPr lang="en-US" sz="2600" b="1" dirty="0" smtClean="0">
                <a:latin typeface="Baskerville Old Face" panose="02020602080505020303" pitchFamily="18" charset="0"/>
              </a:rPr>
              <a:t>Total Revenue </a:t>
            </a:r>
          </a:p>
          <a:p>
            <a:pPr marL="457200" lvl="1" indent="0">
              <a:buNone/>
            </a:pPr>
            <a:r>
              <a:rPr lang="en-US" sz="2600" dirty="0">
                <a:latin typeface="Baskerville Old Face" panose="02020602080505020303" pitchFamily="18" charset="0"/>
              </a:rPr>
              <a:t>	</a:t>
            </a:r>
            <a:r>
              <a:rPr lang="en-US" sz="2600" dirty="0" smtClean="0">
                <a:latin typeface="Baskerville Old Face" panose="02020602080505020303" pitchFamily="18" charset="0"/>
              </a:rPr>
              <a:t>the amount a firm receives for the sale of its 	output</a:t>
            </a:r>
          </a:p>
          <a:p>
            <a:pPr marL="457200" lvl="1" indent="0">
              <a:buNone/>
            </a:pPr>
            <a:endParaRPr lang="en-US" sz="2600" dirty="0" smtClean="0">
              <a:latin typeface="Baskerville Old Face" panose="02020602080505020303" pitchFamily="18" charset="0"/>
            </a:endParaRPr>
          </a:p>
          <a:p>
            <a:r>
              <a:rPr lang="en-US" sz="2600" dirty="0" smtClean="0">
                <a:latin typeface="Baskerville Old Face" panose="02020602080505020303" pitchFamily="18" charset="0"/>
              </a:rPr>
              <a:t>  </a:t>
            </a:r>
            <a:r>
              <a:rPr lang="en-US" sz="2600" b="1" dirty="0" smtClean="0">
                <a:latin typeface="Baskerville Old Face" panose="02020602080505020303" pitchFamily="18" charset="0"/>
              </a:rPr>
              <a:t>Total Cost and  Profit</a:t>
            </a:r>
          </a:p>
          <a:p>
            <a:pPr marL="457200" lvl="1" indent="0">
              <a:buNone/>
            </a:pPr>
            <a:r>
              <a:rPr lang="en-US" sz="2600" dirty="0">
                <a:latin typeface="Baskerville Old Face" panose="02020602080505020303" pitchFamily="18" charset="0"/>
              </a:rPr>
              <a:t>	</a:t>
            </a:r>
            <a:r>
              <a:rPr lang="en-US" sz="2600" dirty="0" smtClean="0">
                <a:latin typeface="Baskerville Old Face" panose="02020602080505020303" pitchFamily="18" charset="0"/>
              </a:rPr>
              <a:t>the market value  of the inputs a firm uses in 	production</a:t>
            </a:r>
          </a:p>
          <a:p>
            <a:pPr marL="457200" lvl="1" indent="0">
              <a:buNone/>
            </a:pPr>
            <a:endParaRPr lang="en-US" sz="2600" dirty="0" smtClean="0">
              <a:latin typeface="Baskerville Old Face" panose="02020602080505020303" pitchFamily="18" charset="0"/>
            </a:endParaRPr>
          </a:p>
          <a:p>
            <a:pPr marL="457200" lvl="1" indent="0">
              <a:buNone/>
            </a:pPr>
            <a:r>
              <a:rPr lang="en-US" sz="2600" b="1" dirty="0" smtClean="0">
                <a:latin typeface="Baskerville Old Face" panose="02020602080505020303" pitchFamily="18" charset="0"/>
              </a:rPr>
              <a:t>Profit </a:t>
            </a:r>
          </a:p>
          <a:p>
            <a:pPr marL="457200" lvl="1" indent="0">
              <a:buNone/>
            </a:pPr>
            <a:r>
              <a:rPr lang="en-US" sz="2600" dirty="0">
                <a:latin typeface="Baskerville Old Face" panose="02020602080505020303" pitchFamily="18" charset="0"/>
              </a:rPr>
              <a:t>	</a:t>
            </a:r>
            <a:r>
              <a:rPr lang="en-US" sz="2600" dirty="0" smtClean="0">
                <a:latin typeface="Baskerville Old Face" panose="02020602080505020303" pitchFamily="18" charset="0"/>
              </a:rPr>
              <a:t>total revenue minus total cost </a:t>
            </a:r>
          </a:p>
          <a:p>
            <a:pPr marL="0" indent="0">
              <a:buNone/>
            </a:pPr>
            <a:endParaRPr lang="en-US" dirty="0"/>
          </a:p>
        </p:txBody>
      </p:sp>
    </p:spTree>
    <p:extLst>
      <p:ext uri="{BB962C8B-B14F-4D97-AF65-F5344CB8AC3E}">
        <p14:creationId xmlns:p14="http://schemas.microsoft.com/office/powerpoint/2010/main" val="3512003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772400" cy="5516563"/>
          </a:xfrm>
        </p:spPr>
        <p:txBody>
          <a:bodyPr/>
          <a:lstStyle/>
          <a:p>
            <a:pPr marL="0" indent="0">
              <a:buNone/>
            </a:pPr>
            <a:r>
              <a:rPr lang="en-US" sz="2600" b="1" dirty="0" smtClean="0">
                <a:latin typeface="Baskerville Old Face" panose="02020602080505020303" pitchFamily="18" charset="0"/>
              </a:rPr>
              <a:t>COSTS AS OPPORTUNITY COSTS</a:t>
            </a:r>
          </a:p>
          <a:p>
            <a:pPr marL="0" indent="0" algn="just">
              <a:buNone/>
            </a:pPr>
            <a:r>
              <a:rPr lang="en-US" sz="2600" dirty="0" smtClean="0">
                <a:latin typeface="Baskerville Old Face" panose="02020602080505020303" pitchFamily="18" charset="0"/>
              </a:rPr>
              <a:t>When economists speak of a firms’ cost of production, they include all the opportunity costs of making its output of goods and services.</a:t>
            </a:r>
          </a:p>
          <a:p>
            <a:pPr marL="0" indent="0" algn="just">
              <a:buNone/>
            </a:pPr>
            <a:endParaRPr lang="en-US" sz="2600" dirty="0" smtClean="0">
              <a:latin typeface="Baskerville Old Face" panose="02020602080505020303" pitchFamily="18" charset="0"/>
            </a:endParaRPr>
          </a:p>
          <a:p>
            <a:pPr marL="0" indent="0" algn="just">
              <a:buNone/>
            </a:pPr>
            <a:r>
              <a:rPr lang="en-US" sz="2600" dirty="0" smtClean="0">
                <a:latin typeface="Baskerville Old Face" panose="02020602080505020303" pitchFamily="18" charset="0"/>
              </a:rPr>
              <a:t>When </a:t>
            </a:r>
            <a:r>
              <a:rPr lang="en-US" sz="2600" dirty="0" err="1" smtClean="0">
                <a:latin typeface="Baskerville Old Face" panose="02020602080505020303" pitchFamily="18" charset="0"/>
              </a:rPr>
              <a:t>Piolo</a:t>
            </a:r>
            <a:r>
              <a:rPr lang="en-US" sz="2600" dirty="0" smtClean="0">
                <a:latin typeface="Baskerville Old Face" panose="02020602080505020303" pitchFamily="18" charset="0"/>
              </a:rPr>
              <a:t> pays Php1,000 for flour, that Php1,000 is an opportunity cost because he can no longer use that amount to buy something else.</a:t>
            </a:r>
          </a:p>
          <a:p>
            <a:pPr marL="0" indent="0" algn="just">
              <a:buNone/>
            </a:pPr>
            <a:endParaRPr lang="en-US" dirty="0"/>
          </a:p>
        </p:txBody>
      </p:sp>
    </p:spTree>
    <p:extLst>
      <p:ext uri="{BB962C8B-B14F-4D97-AF65-F5344CB8AC3E}">
        <p14:creationId xmlns:p14="http://schemas.microsoft.com/office/powerpoint/2010/main" val="364593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1905000"/>
            <a:ext cx="6629400" cy="2893100"/>
          </a:xfrm>
          <a:prstGeom prst="rect">
            <a:avLst/>
          </a:prstGeom>
        </p:spPr>
        <p:txBody>
          <a:bodyPr wrap="square">
            <a:spAutoFit/>
          </a:bodyPr>
          <a:lstStyle/>
          <a:p>
            <a:pPr algn="just"/>
            <a:r>
              <a:rPr lang="en-PH" sz="2600" dirty="0">
                <a:latin typeface="Baskerville Old Face" panose="02020602080505020303" pitchFamily="18" charset="0"/>
              </a:rPr>
              <a:t>When  Carlo gives up the opportunity to earn money as an IT  professional, his accountant will not count this as a cost of his cookie business </a:t>
            </a:r>
          </a:p>
          <a:p>
            <a:pPr algn="just"/>
            <a:endParaRPr lang="en-PH" sz="2600" dirty="0">
              <a:latin typeface="Baskerville Old Face" panose="02020602080505020303" pitchFamily="18" charset="0"/>
            </a:endParaRPr>
          </a:p>
          <a:p>
            <a:pPr algn="just"/>
            <a:r>
              <a:rPr lang="en-PH" sz="2600" dirty="0">
                <a:latin typeface="Baskerville Old Face" panose="02020602080505020303" pitchFamily="18" charset="0"/>
              </a:rPr>
              <a:t>Economist counts the forgone income as a cost, because it will affect the decisions that Carlo  makes in his cookie business. </a:t>
            </a:r>
          </a:p>
        </p:txBody>
      </p:sp>
    </p:spTree>
    <p:extLst>
      <p:ext uri="{BB962C8B-B14F-4D97-AF65-F5344CB8AC3E}">
        <p14:creationId xmlns:p14="http://schemas.microsoft.com/office/powerpoint/2010/main" val="2181486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endParaRPr lang="en-PH"/>
          </a:p>
        </p:txBody>
      </p:sp>
    </p:spTree>
    <p:extLst>
      <p:ext uri="{BB962C8B-B14F-4D97-AF65-F5344CB8AC3E}">
        <p14:creationId xmlns:p14="http://schemas.microsoft.com/office/powerpoint/2010/main" val="1470311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533400" y="914400"/>
            <a:ext cx="5029199" cy="4524315"/>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Cost is the most important consideration in production.</a:t>
            </a:r>
          </a:p>
          <a:p>
            <a:r>
              <a:rPr lang="en-US" sz="3600" dirty="0" smtClean="0">
                <a:latin typeface="Times New Roman" panose="02020603050405020304" pitchFamily="18" charset="0"/>
                <a:cs typeface="Times New Roman" panose="02020603050405020304" pitchFamily="18" charset="0"/>
              </a:rPr>
              <a:t>A producer will not just jump into a particular investment  by simply looking at the potential revenue of the business. </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581</TotalTime>
  <Words>1387</Words>
  <Application>Microsoft Office PowerPoint</Application>
  <PresentationFormat>On-screen Show (4:3)</PresentationFormat>
  <Paragraphs>360</Paragraphs>
  <Slides>38</Slides>
  <Notes>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3" baseType="lpstr">
      <vt:lpstr>Algerian</vt:lpstr>
      <vt:lpstr>Arial</vt:lpstr>
      <vt:lpstr>Arial Black</vt:lpstr>
      <vt:lpstr>Arial Narrow</vt:lpstr>
      <vt:lpstr>Baskerville Old Face</vt:lpstr>
      <vt:lpstr>Batang</vt:lpstr>
      <vt:lpstr>Berlin Sans FB Demi</vt:lpstr>
      <vt:lpstr>Calibri</vt:lpstr>
      <vt:lpstr>Calibri Light</vt:lpstr>
      <vt:lpstr>Taffy</vt:lpstr>
      <vt:lpstr>Times New Roman</vt:lpstr>
      <vt:lpstr>Verdana</vt:lpstr>
      <vt:lpstr>Wingdings</vt:lpstr>
      <vt:lpstr>Retrospect</vt:lpstr>
      <vt:lpstr>Equation</vt:lpstr>
      <vt:lpstr>PowerPoint Presentation</vt:lpstr>
      <vt:lpstr>PowerPoint Presentation</vt:lpstr>
      <vt:lpstr>Costs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Cost, Profit, and Total Revenue</dc:title>
  <dc:creator>UCC</dc:creator>
  <cp:lastModifiedBy>shiela compendio</cp:lastModifiedBy>
  <cp:revision>106</cp:revision>
  <dcterms:created xsi:type="dcterms:W3CDTF">2015-02-03T03:57:00Z</dcterms:created>
  <dcterms:modified xsi:type="dcterms:W3CDTF">2016-10-25T07:03:41Z</dcterms:modified>
</cp:coreProperties>
</file>