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14"/>
  </p:notesMasterIdLst>
  <p:handoutMasterIdLst>
    <p:handoutMasterId r:id="rId15"/>
  </p:handoutMasterIdLst>
  <p:sldIdLst>
    <p:sldId id="259" r:id="rId3"/>
    <p:sldId id="260" r:id="rId4"/>
    <p:sldId id="264" r:id="rId5"/>
    <p:sldId id="262" r:id="rId6"/>
    <p:sldId id="263" r:id="rId7"/>
    <p:sldId id="265" r:id="rId8"/>
    <p:sldId id="266" r:id="rId9"/>
    <p:sldId id="270" r:id="rId10"/>
    <p:sldId id="267" r:id="rId11"/>
    <p:sldId id="269"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notesViewPr>
    <p:cSldViewPr snapToGrid="0">
      <p:cViewPr varScale="1">
        <p:scale>
          <a:sx n="76" d="100"/>
          <a:sy n="76" d="100"/>
        </p:scale>
        <p:origin x="326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5CF323-270F-40CB-AF7A-2CC26EA6359D}" type="datetimeFigureOut">
              <a:rPr lang="en-US" smtClean="0"/>
              <a:t>10/24/2016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18FF5F-08C6-42CE-9569-5553047FA3B0}" type="slidenum">
              <a:rPr lang="en-US" smtClean="0"/>
              <a:t>‹#›</a:t>
            </a:fld>
            <a:endParaRPr lang="en-US"/>
          </a:p>
        </p:txBody>
      </p:sp>
    </p:spTree>
    <p:extLst>
      <p:ext uri="{BB962C8B-B14F-4D97-AF65-F5344CB8AC3E}">
        <p14:creationId xmlns:p14="http://schemas.microsoft.com/office/powerpoint/2010/main" val="3078342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BAAEB5-4261-4237-8ADA-E8D5149DBCDC}" type="datetimeFigureOut">
              <a:rPr lang="en-US" smtClean="0"/>
              <a:t>10/24/2016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6D280D-8141-4FE3-84FA-10127734B4AA}" type="slidenum">
              <a:rPr lang="en-US" smtClean="0"/>
              <a:t>‹#›</a:t>
            </a:fld>
            <a:endParaRPr lang="en-US"/>
          </a:p>
        </p:txBody>
      </p:sp>
    </p:spTree>
    <p:extLst>
      <p:ext uri="{BB962C8B-B14F-4D97-AF65-F5344CB8AC3E}">
        <p14:creationId xmlns:p14="http://schemas.microsoft.com/office/powerpoint/2010/main" val="1616734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6D280D-8141-4FE3-84FA-10127734B4AA}" type="slidenum">
              <a:rPr lang="en-US" smtClean="0"/>
              <a:t>1</a:t>
            </a:fld>
            <a:endParaRPr lang="en-US"/>
          </a:p>
        </p:txBody>
      </p:sp>
    </p:spTree>
    <p:extLst>
      <p:ext uri="{BB962C8B-B14F-4D97-AF65-F5344CB8AC3E}">
        <p14:creationId xmlns:p14="http://schemas.microsoft.com/office/powerpoint/2010/main" val="1268176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8" name="Date Placeholder 27"/>
          <p:cNvSpPr>
            <a:spLocks noGrp="1"/>
          </p:cNvSpPr>
          <p:nvPr>
            <p:ph type="dt" sz="half" idx="10"/>
          </p:nvPr>
        </p:nvSpPr>
        <p:spPr>
          <a:xfrm>
            <a:off x="9804383" y="2931219"/>
            <a:ext cx="1280160" cy="457200"/>
          </a:xfrm>
        </p:spPr>
        <p:txBody>
          <a:bodyPr/>
          <a:lstStyle>
            <a:lvl1pPr>
              <a:defRPr>
                <a:solidFill>
                  <a:schemeClr val="bg1"/>
                </a:solidFill>
              </a:defRPr>
            </a:lvl1pPr>
          </a:lstStyle>
          <a:p>
            <a:fld id="{533BCB2B-1AF8-4FC0-8A17-C0E6D40426BF}" type="datetime1">
              <a:rPr lang="en-US" smtClean="0"/>
              <a:t>10/24/2016</a:t>
            </a:fld>
            <a:endParaRPr lang="en-US"/>
          </a:p>
        </p:txBody>
      </p:sp>
      <p:sp>
        <p:nvSpPr>
          <p:cNvPr id="17" name="Footer Placeholder 16"/>
          <p:cNvSpPr>
            <a:spLocks noGrp="1"/>
          </p:cNvSpPr>
          <p:nvPr>
            <p:ph type="ftr" sz="quarter" idx="11"/>
          </p:nvPr>
        </p:nvSpPr>
        <p:spPr>
          <a:xfrm>
            <a:off x="8077183" y="2930267"/>
            <a:ext cx="1727200" cy="457200"/>
          </a:xfrm>
        </p:spPr>
        <p:txBody>
          <a:bodyPr/>
          <a:lstStyle>
            <a:lvl1pPr>
              <a:defRPr>
                <a:solidFill>
                  <a:schemeClr val="bg1"/>
                </a:solidFill>
              </a:defRPr>
            </a:lvl1pPr>
          </a:lstStyle>
          <a:p>
            <a:endParaRPr lang="en-US"/>
          </a:p>
        </p:txBody>
      </p:sp>
      <p:sp>
        <p:nvSpPr>
          <p:cNvPr id="29" name="Slide Number Placeholder 28"/>
          <p:cNvSpPr>
            <a:spLocks noGrp="1"/>
          </p:cNvSpPr>
          <p:nvPr>
            <p:ph type="sldNum" sz="quarter" idx="12"/>
          </p:nvPr>
        </p:nvSpPr>
        <p:spPr>
          <a:xfrm>
            <a:off x="11093451" y="361748"/>
            <a:ext cx="996949" cy="365760"/>
          </a:xfrm>
        </p:spPr>
        <p:txBody>
          <a:bodyPr/>
          <a:lstStyle>
            <a:lvl1pPr algn="r">
              <a:defRPr sz="1800">
                <a:solidFill>
                  <a:schemeClr val="bg1"/>
                </a:solidFill>
              </a:defRPr>
            </a:lvl1pPr>
          </a:lstStyle>
          <a:p>
            <a:fld id="{401CF334-2D5C-4859-84A6-CA7E6E43FAEB}" type="slidenum">
              <a:rPr lang="en-US" smtClean="0"/>
              <a:pPr/>
              <a:t>‹#›</a:t>
            </a:fld>
            <a:endParaRPr lang="en-US"/>
          </a:p>
        </p:txBody>
      </p:sp>
      <p:sp>
        <p:nvSpPr>
          <p:cNvPr id="9" name="Subtitle 8"/>
          <p:cNvSpPr>
            <a:spLocks noGrp="1"/>
          </p:cNvSpPr>
          <p:nvPr>
            <p:ph type="subTitle" idx="1"/>
          </p:nvPr>
        </p:nvSpPr>
        <p:spPr>
          <a:xfrm>
            <a:off x="609599" y="2624917"/>
            <a:ext cx="7247467" cy="1752600"/>
          </a:xfrm>
        </p:spPr>
        <p:txBody>
          <a:bodyPr/>
          <a:lstStyle>
            <a:lvl1pPr marL="64008" indent="0" algn="l">
              <a:buNone/>
              <a:defRPr sz="2400">
                <a:solidFill>
                  <a:schemeClr val="accent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8" name="Title 7"/>
          <p:cNvSpPr>
            <a:spLocks noGrp="1"/>
          </p:cNvSpPr>
          <p:nvPr>
            <p:ph type="ctrTitle"/>
          </p:nvPr>
        </p:nvSpPr>
        <p:spPr>
          <a:xfrm>
            <a:off x="609600" y="1126867"/>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1360237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56C92A-CAD7-4B96-8A25-64B92E050815}" type="datetime1">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524232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E134F62-EA7E-4D70-AF22-BD86757D3155}" type="datetime1">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1143000"/>
            <a:ext cx="8331200" cy="519042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Vertical Title 1"/>
          <p:cNvSpPr>
            <a:spLocks noGrp="1"/>
          </p:cNvSpPr>
          <p:nvPr>
            <p:ph type="title" orient="vert"/>
          </p:nvPr>
        </p:nvSpPr>
        <p:spPr>
          <a:xfrm>
            <a:off x="9042400" y="1143000"/>
            <a:ext cx="2540000" cy="5190423"/>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2048637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Date Placeholder 13"/>
          <p:cNvSpPr>
            <a:spLocks noGrp="1"/>
          </p:cNvSpPr>
          <p:nvPr>
            <p:ph type="dt" sz="half" idx="2"/>
          </p:nvPr>
        </p:nvSpPr>
        <p:spPr>
          <a:xfrm>
            <a:off x="8782048" y="432590"/>
            <a:ext cx="1276352" cy="457200"/>
          </a:xfrm>
          <a:prstGeom prst="rect">
            <a:avLst/>
          </a:prstGeom>
        </p:spPr>
        <p:txBody>
          <a:bodyPr vert="horz"/>
          <a:lstStyle>
            <a:lvl1pPr algn="l" eaLnBrk="1" latinLnBrk="0" hangingPunct="1">
              <a:defRPr kumimoji="0" sz="800">
                <a:solidFill>
                  <a:schemeClr val="tx1"/>
                </a:solidFill>
              </a:defRPr>
            </a:lvl1pPr>
          </a:lstStyle>
          <a:p>
            <a:fld id="{AEF53E84-C9AC-42E6-BCCB-90EC2A56B8E3}" type="datetime1">
              <a:rPr lang="en-US" smtClean="0"/>
              <a:t>10/24/2016</a:t>
            </a:fld>
            <a:endParaRPr lang="en-US"/>
          </a:p>
        </p:txBody>
      </p:sp>
      <p:sp>
        <p:nvSpPr>
          <p:cNvPr id="8" name="Footer Placeholder 2"/>
          <p:cNvSpPr>
            <a:spLocks noGrp="1"/>
          </p:cNvSpPr>
          <p:nvPr>
            <p:ph type="ftr" sz="quarter" idx="3"/>
          </p:nvPr>
        </p:nvSpPr>
        <p:spPr>
          <a:xfrm>
            <a:off x="7010400" y="432590"/>
            <a:ext cx="1767840" cy="457200"/>
          </a:xfrm>
          <a:prstGeom prst="rect">
            <a:avLst/>
          </a:prstGeom>
        </p:spPr>
        <p:txBody>
          <a:bodyPr vert="horz"/>
          <a:lstStyle>
            <a:lvl1pPr algn="r" eaLnBrk="1" latinLnBrk="0" hangingPunct="1">
              <a:defRPr kumimoji="0" sz="800">
                <a:solidFill>
                  <a:schemeClr val="tx1"/>
                </a:solidFill>
              </a:defRPr>
            </a:lvl1pPr>
          </a:lstStyle>
          <a:p>
            <a:endParaRPr lang="en-US" dirty="0"/>
          </a:p>
        </p:txBody>
      </p:sp>
      <p:sp>
        <p:nvSpPr>
          <p:cNvPr id="9" name="Slide Number Placeholder 22"/>
          <p:cNvSpPr>
            <a:spLocks noGrp="1"/>
          </p:cNvSpPr>
          <p:nvPr>
            <p:ph type="sldNum" sz="quarter" idx="4"/>
          </p:nvPr>
        </p:nvSpPr>
        <p:spPr>
          <a:xfrm>
            <a:off x="10899648" y="329018"/>
            <a:ext cx="1016000" cy="365760"/>
          </a:xfrm>
          <a:prstGeom prst="rect">
            <a:avLst/>
          </a:prstGeom>
        </p:spPr>
        <p:txBody>
          <a:bodyPr vert="horz" anchor="b"/>
          <a:lstStyle>
            <a:lvl1pPr algn="r" eaLnBrk="1" latinLnBrk="0" hangingPunct="1">
              <a:defRPr kumimoji="0" sz="1800">
                <a:solidFill>
                  <a:schemeClr val="bg1"/>
                </a:solidFill>
              </a:defRPr>
            </a:lvl1pPr>
          </a:lstStyle>
          <a:p>
            <a:fld id="{401CF334-2D5C-4859-84A6-CA7E6E43FAEB}" type="slidenum">
              <a:rPr lang="en-US" smtClean="0"/>
              <a:pPr/>
              <a:t>‹#›</a:t>
            </a:fld>
            <a:endParaRPr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lvl1pPr>
              <a:defRPr>
                <a:solidFill>
                  <a:schemeClr val="bg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088238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F3FA8F-E4AE-4BCB-ADE0-9DECA7A16747}" type="datetime1">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accent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bg1"/>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440285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11EA8D5-A1EF-4995-BB5E-D278733DC501}" type="datetime1">
              <a:rPr lang="en-US" smtClean="0"/>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2249425"/>
            <a:ext cx="5384800" cy="39989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Content Placeholder 2"/>
          <p:cNvSpPr>
            <a:spLocks noGrp="1"/>
          </p:cNvSpPr>
          <p:nvPr>
            <p:ph sz="half" idx="1"/>
          </p:nvPr>
        </p:nvSpPr>
        <p:spPr>
          <a:xfrm>
            <a:off x="609600" y="2249425"/>
            <a:ext cx="5384800" cy="39989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90258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6" name="Date Placeholder 25"/>
          <p:cNvSpPr>
            <a:spLocks noGrp="1"/>
          </p:cNvSpPr>
          <p:nvPr>
            <p:ph type="dt" sz="half" idx="10"/>
          </p:nvPr>
        </p:nvSpPr>
        <p:spPr>
          <a:xfrm>
            <a:off x="8782048" y="466456"/>
            <a:ext cx="1276352" cy="457200"/>
          </a:xfrm>
        </p:spPr>
        <p:txBody>
          <a:bodyPr rtlCol="0"/>
          <a:lstStyle/>
          <a:p>
            <a:fld id="{1EA8C313-C41C-438F-9ABA-0F5C940ADB13}" type="datetime1">
              <a:rPr lang="en-US" smtClean="0"/>
              <a:t>10/24/2016</a:t>
            </a:fld>
            <a:endParaRPr lang="en-US"/>
          </a:p>
        </p:txBody>
      </p:sp>
      <p:sp>
        <p:nvSpPr>
          <p:cNvPr id="27" name="Slide Number Placeholder 26"/>
          <p:cNvSpPr>
            <a:spLocks noGrp="1"/>
          </p:cNvSpPr>
          <p:nvPr>
            <p:ph type="sldNum" sz="quarter" idx="11"/>
          </p:nvPr>
        </p:nvSpPr>
        <p:spPr>
          <a:xfrm>
            <a:off x="10899648" y="362884"/>
            <a:ext cx="1016000" cy="365760"/>
          </a:xfrm>
        </p:spPr>
        <p:txBody>
          <a:bodyPr rtlCol="0"/>
          <a:lstStyle/>
          <a:p>
            <a:fld id="{401CF334-2D5C-4859-84A6-CA7E6E43FAEB}" type="slidenum">
              <a:rPr lang="en-US" smtClean="0"/>
              <a:t>‹#›</a:t>
            </a:fld>
            <a:endParaRPr lang="en-US"/>
          </a:p>
        </p:txBody>
      </p:sp>
      <p:sp>
        <p:nvSpPr>
          <p:cNvPr id="28" name="Footer Placeholder 27"/>
          <p:cNvSpPr>
            <a:spLocks noGrp="1"/>
          </p:cNvSpPr>
          <p:nvPr>
            <p:ph type="ftr" sz="quarter" idx="12"/>
          </p:nvPr>
        </p:nvSpPr>
        <p:spPr>
          <a:xfrm>
            <a:off x="7010400" y="466456"/>
            <a:ext cx="1767840" cy="457200"/>
          </a:xfrm>
        </p:spPr>
        <p:txBody>
          <a:bodyPr rtlCol="0"/>
          <a:lstStyle/>
          <a:p>
            <a:endParaRPr lang="en-US"/>
          </a:p>
        </p:txBody>
      </p:sp>
      <p:sp>
        <p:nvSpPr>
          <p:cNvPr id="6" name="Content Placeholder 5"/>
          <p:cNvSpPr>
            <a:spLocks noGrp="1"/>
          </p:cNvSpPr>
          <p:nvPr>
            <p:ph sz="quarter" idx="4"/>
          </p:nvPr>
        </p:nvSpPr>
        <p:spPr>
          <a:xfrm>
            <a:off x="6291073" y="236985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294968" y="1906310"/>
            <a:ext cx="5389033" cy="457200"/>
          </a:xfrm>
          <a:solidFill>
            <a:schemeClr val="bg1">
              <a:alpha val="25000"/>
            </a:schemeClr>
          </a:solidFill>
          <a:ln w="12700">
            <a:noFill/>
          </a:ln>
        </p:spPr>
        <p:txBody>
          <a:bodyPr anchor="ctr">
            <a:noAutofit/>
          </a:bodyPr>
          <a:lstStyle>
            <a:lvl1pPr marL="45720" indent="0">
              <a:buNone/>
              <a:defRPr sz="1900" b="0">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36985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1"/>
          </p:nvPr>
        </p:nvSpPr>
        <p:spPr>
          <a:xfrm>
            <a:off x="508000" y="1906310"/>
            <a:ext cx="5388864" cy="457200"/>
          </a:xfrm>
          <a:solidFill>
            <a:schemeClr val="bg1">
              <a:alpha val="25000"/>
            </a:schemeClr>
          </a:solidFill>
          <a:ln w="12700">
            <a:noFill/>
          </a:ln>
        </p:spPr>
        <p:txBody>
          <a:bodyPr anchor="ctr">
            <a:noAutofit/>
          </a:bodyPr>
          <a:lstStyle>
            <a:lvl1pPr marL="45720" indent="0">
              <a:buNone/>
              <a:defRPr sz="1900" b="0">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508000" y="804340"/>
            <a:ext cx="11176000" cy="1069848"/>
          </a:xfrm>
        </p:spPr>
        <p:txBody>
          <a:bodyPr anchor="ctr"/>
          <a:lstStyle>
            <a:lvl1pPr>
              <a:defRPr sz="4000" b="0" i="0" cap="none" baseline="0"/>
            </a:lvl1pPr>
          </a:lstStyle>
          <a:p>
            <a:r>
              <a:rPr kumimoji="0" lang="en-US" smtClean="0"/>
              <a:t>Click to edit Master title style</a:t>
            </a:r>
            <a:endParaRPr kumimoji="0" lang="en-US"/>
          </a:p>
        </p:txBody>
      </p:sp>
    </p:spTree>
    <p:extLst>
      <p:ext uri="{BB962C8B-B14F-4D97-AF65-F5344CB8AC3E}">
        <p14:creationId xmlns:p14="http://schemas.microsoft.com/office/powerpoint/2010/main" val="4052893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Date Placeholder 13"/>
          <p:cNvSpPr>
            <a:spLocks noGrp="1"/>
          </p:cNvSpPr>
          <p:nvPr>
            <p:ph type="dt" sz="half" idx="2"/>
          </p:nvPr>
        </p:nvSpPr>
        <p:spPr>
          <a:xfrm>
            <a:off x="8782048" y="432590"/>
            <a:ext cx="1276352" cy="457200"/>
          </a:xfrm>
          <a:prstGeom prst="rect">
            <a:avLst/>
          </a:prstGeom>
        </p:spPr>
        <p:txBody>
          <a:bodyPr vert="horz"/>
          <a:lstStyle>
            <a:lvl1pPr algn="l" eaLnBrk="1" latinLnBrk="0" hangingPunct="1">
              <a:defRPr kumimoji="0" sz="800">
                <a:solidFill>
                  <a:schemeClr val="tx2"/>
                </a:solidFill>
              </a:defRPr>
            </a:lvl1pPr>
          </a:lstStyle>
          <a:p>
            <a:fld id="{BCD7CAB1-3B26-4557-B57F-DA3E294B9278}" type="datetime1">
              <a:rPr lang="en-US" smtClean="0"/>
              <a:t>10/24/2016</a:t>
            </a:fld>
            <a:endParaRPr lang="en-US"/>
          </a:p>
        </p:txBody>
      </p:sp>
      <p:sp>
        <p:nvSpPr>
          <p:cNvPr id="7" name="Footer Placeholder 2"/>
          <p:cNvSpPr>
            <a:spLocks noGrp="1"/>
          </p:cNvSpPr>
          <p:nvPr>
            <p:ph type="ftr" sz="quarter" idx="3"/>
          </p:nvPr>
        </p:nvSpPr>
        <p:spPr>
          <a:xfrm>
            <a:off x="7010400" y="432590"/>
            <a:ext cx="1767840" cy="457200"/>
          </a:xfrm>
          <a:prstGeom prst="rect">
            <a:avLst/>
          </a:prstGeom>
        </p:spPr>
        <p:txBody>
          <a:bodyPr vert="horz"/>
          <a:lstStyle>
            <a:lvl1pPr algn="r" eaLnBrk="1" latinLnBrk="0" hangingPunct="1">
              <a:defRPr kumimoji="0" sz="800">
                <a:solidFill>
                  <a:schemeClr val="tx2"/>
                </a:solidFill>
              </a:defRPr>
            </a:lvl1pPr>
          </a:lstStyle>
          <a:p>
            <a:endParaRPr lang="en-US" dirty="0"/>
          </a:p>
        </p:txBody>
      </p:sp>
      <p:sp>
        <p:nvSpPr>
          <p:cNvPr id="8" name="Slide Number Placeholder 22"/>
          <p:cNvSpPr>
            <a:spLocks noGrp="1"/>
          </p:cNvSpPr>
          <p:nvPr>
            <p:ph type="sldNum" sz="quarter" idx="4"/>
          </p:nvPr>
        </p:nvSpPr>
        <p:spPr>
          <a:xfrm>
            <a:off x="10899648" y="329018"/>
            <a:ext cx="1016000" cy="365760"/>
          </a:xfrm>
          <a:prstGeom prst="rect">
            <a:avLst/>
          </a:prstGeom>
        </p:spPr>
        <p:txBody>
          <a:bodyPr vert="horz" anchor="b"/>
          <a:lstStyle>
            <a:lvl1pPr algn="r" eaLnBrk="1" latinLnBrk="0" hangingPunct="1">
              <a:defRPr kumimoji="0" sz="1800">
                <a:solidFill>
                  <a:schemeClr val="bg2"/>
                </a:solidFill>
              </a:defRPr>
            </a:lvl1pPr>
          </a:lstStyle>
          <a:p>
            <a:fld id="{401CF334-2D5C-4859-84A6-CA7E6E43FAEB}" type="slidenum">
              <a:rPr lang="en-US" smtClean="0"/>
              <a:pPr/>
              <a:t>‹#›</a:t>
            </a:fld>
            <a:endParaRPr lang="en-US"/>
          </a:p>
        </p:txBody>
      </p:sp>
      <p:sp>
        <p:nvSpPr>
          <p:cNvPr id="2" name="Title 1"/>
          <p:cNvSpPr>
            <a:spLocks noGrp="1"/>
          </p:cNvSpPr>
          <p:nvPr>
            <p:ph type="title"/>
          </p:nvPr>
        </p:nvSpPr>
        <p:spPr>
          <a:xfrm>
            <a:off x="609600" y="1143000"/>
            <a:ext cx="10972800" cy="1069848"/>
          </a:xfrm>
        </p:spPr>
        <p:txBody>
          <a:bodyPr anchor="ctr"/>
          <a:lstStyle>
            <a:lvl1pPr>
              <a:defRPr sz="4000">
                <a:solidFill>
                  <a:schemeClr val="bg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03935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F941E0-B930-4E4F-B101-1077B3800E20}" type="datetime1">
              <a:rPr lang="en-US" smtClean="0"/>
              <a:t>10/24/2016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77734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1540AC2-8591-468F-9A21-0A84DF454DEF}" type="datetime1">
              <a:rPr lang="en-US" smtClean="0"/>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3" name="Text Placeholder 2"/>
          <p:cNvSpPr>
            <a:spLocks noGrp="1"/>
          </p:cNvSpPr>
          <p:nvPr>
            <p:ph type="body" idx="2"/>
          </p:nvPr>
        </p:nvSpPr>
        <p:spPr>
          <a:xfrm>
            <a:off x="7137995" y="2010727"/>
            <a:ext cx="4511040" cy="4617720"/>
          </a:xfrm>
        </p:spPr>
        <p:txBody>
          <a:bodyPr/>
          <a:lstStyle>
            <a:lvl1pPr marL="9144" indent="0">
              <a:buNone/>
              <a:defRPr sz="1400">
                <a:solidFill>
                  <a:schemeClr val="tx1"/>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6473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ECA9968-A8E7-4C22-B7AC-58FCBCCC98E9}" type="datetime1">
              <a:rPr lang="en-US" smtClean="0"/>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1744780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4" name="Date Placeholder 13"/>
          <p:cNvSpPr>
            <a:spLocks noGrp="1"/>
          </p:cNvSpPr>
          <p:nvPr>
            <p:ph type="dt" sz="half" idx="2"/>
          </p:nvPr>
        </p:nvSpPr>
        <p:spPr>
          <a:xfrm>
            <a:off x="8782048" y="432590"/>
            <a:ext cx="1276352" cy="457200"/>
          </a:xfrm>
          <a:prstGeom prst="rect">
            <a:avLst/>
          </a:prstGeom>
        </p:spPr>
        <p:txBody>
          <a:bodyPr vert="horz"/>
          <a:lstStyle>
            <a:lvl1pPr algn="l" eaLnBrk="1" latinLnBrk="0" hangingPunct="1">
              <a:defRPr kumimoji="0" sz="800">
                <a:solidFill>
                  <a:schemeClr val="tx1"/>
                </a:solidFill>
              </a:defRPr>
            </a:lvl1pPr>
          </a:lstStyle>
          <a:p>
            <a:fld id="{5739D9E8-B0FF-4E40-8A65-1C1B44D4BA58}" type="datetime1">
              <a:rPr lang="en-US" smtClean="0"/>
              <a:t>10/24/2016</a:t>
            </a:fld>
            <a:endParaRPr lang="en-US"/>
          </a:p>
        </p:txBody>
      </p:sp>
      <p:sp>
        <p:nvSpPr>
          <p:cNvPr id="3" name="Footer Placeholder 2"/>
          <p:cNvSpPr>
            <a:spLocks noGrp="1"/>
          </p:cNvSpPr>
          <p:nvPr>
            <p:ph type="ftr" sz="quarter" idx="3"/>
          </p:nvPr>
        </p:nvSpPr>
        <p:spPr>
          <a:xfrm>
            <a:off x="7010400" y="432590"/>
            <a:ext cx="1767840" cy="457200"/>
          </a:xfrm>
          <a:prstGeom prst="rect">
            <a:avLst/>
          </a:prstGeom>
        </p:spPr>
        <p:txBody>
          <a:bodyPr vert="horz"/>
          <a:lstStyle>
            <a:lvl1pPr algn="r" eaLnBrk="1" latinLnBrk="0" hangingPunct="1">
              <a:defRPr kumimoji="0" sz="800">
                <a:solidFill>
                  <a:schemeClr val="tx1"/>
                </a:solidFill>
              </a:defRPr>
            </a:lvl1pPr>
          </a:lstStyle>
          <a:p>
            <a:endParaRPr lang="en-US" dirty="0"/>
          </a:p>
        </p:txBody>
      </p:sp>
      <p:sp>
        <p:nvSpPr>
          <p:cNvPr id="23" name="Slide Number Placeholder 22"/>
          <p:cNvSpPr>
            <a:spLocks noGrp="1"/>
          </p:cNvSpPr>
          <p:nvPr>
            <p:ph type="sldNum" sz="quarter" idx="4"/>
          </p:nvPr>
        </p:nvSpPr>
        <p:spPr>
          <a:xfrm>
            <a:off x="10899648" y="329018"/>
            <a:ext cx="1016000" cy="365760"/>
          </a:xfrm>
          <a:prstGeom prst="rect">
            <a:avLst/>
          </a:prstGeom>
        </p:spPr>
        <p:txBody>
          <a:bodyPr vert="horz" anchor="b"/>
          <a:lstStyle>
            <a:lvl1pPr algn="r" eaLnBrk="1" latinLnBrk="0" hangingPunct="1">
              <a:defRPr kumimoji="0" sz="1800">
                <a:solidFill>
                  <a:schemeClr val="bg2"/>
                </a:solidFill>
              </a:defRPr>
            </a:lvl1pPr>
          </a:lstStyle>
          <a:p>
            <a:fld id="{401CF334-2D5C-4859-84A6-CA7E6E43FAEB}" type="slidenum">
              <a:rPr lang="en-US" smtClean="0"/>
              <a:pPr/>
              <a:t>‹#›</a:t>
            </a:fld>
            <a:endParaRPr lang="en-US"/>
          </a:p>
        </p:txBody>
      </p:sp>
      <p:sp>
        <p:nvSpPr>
          <p:cNvPr id="13" name="Text Placeholder 12"/>
          <p:cNvSpPr>
            <a:spLocks noGrp="1"/>
          </p:cNvSpPr>
          <p:nvPr>
            <p:ph type="body" idx="1"/>
          </p:nvPr>
        </p:nvSpPr>
        <p:spPr>
          <a:xfrm>
            <a:off x="609600" y="1927697"/>
            <a:ext cx="10972800" cy="4325112"/>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Title Placeholder 21"/>
          <p:cNvSpPr>
            <a:spLocks noGrp="1"/>
          </p:cNvSpPr>
          <p:nvPr>
            <p:ph type="title"/>
          </p:nvPr>
        </p:nvSpPr>
        <p:spPr>
          <a:xfrm>
            <a:off x="609600" y="821273"/>
            <a:ext cx="10972800" cy="1066800"/>
          </a:xfrm>
          <a:prstGeom prst="rect">
            <a:avLst/>
          </a:prstGeom>
        </p:spPr>
        <p:txBody>
          <a:bodyPr vert="horz" anchor="ctr">
            <a:normAutofit/>
          </a:bodyPr>
          <a:lstStyle/>
          <a:p>
            <a:r>
              <a:rPr kumimoji="0" lang="en-US" smtClean="0"/>
              <a:t>Click to edit Master title style</a:t>
            </a:r>
            <a:endParaRPr kumimoji="0" lang="en-US" dirty="0"/>
          </a:p>
        </p:txBody>
      </p:sp>
    </p:spTree>
    <p:extLst>
      <p:ext uri="{BB962C8B-B14F-4D97-AF65-F5344CB8AC3E}">
        <p14:creationId xmlns:p14="http://schemas.microsoft.com/office/powerpoint/2010/main" val="355918093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l" rtl="0" eaLnBrk="1" latinLnBrk="0" hangingPunct="1">
        <a:spcBef>
          <a:spcPct val="0"/>
        </a:spcBef>
        <a:buNone/>
        <a:defRPr kumimoji="0" sz="4000" kern="1200">
          <a:solidFill>
            <a:schemeClr val="bg1"/>
          </a:solidFill>
          <a:latin typeface="+mj-lt"/>
          <a:ea typeface="+mj-ea"/>
          <a:cs typeface="+mj-cs"/>
        </a:defRPr>
      </a:lvl1pPr>
    </p:titleStyle>
    <p:bodyStyle>
      <a:lvl1pPr marL="365760" indent="-256032"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384" userDrawn="1">
          <p15:clr>
            <a:srgbClr val="F26B43"/>
          </p15:clr>
        </p15:guide>
        <p15:guide id="3" orient="horz" pos="393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3784016"/>
            <a:ext cx="7247467" cy="1752600"/>
          </a:xfrm>
        </p:spPr>
        <p:txBody>
          <a:bodyPr/>
          <a:lstStyle/>
          <a:p>
            <a:r>
              <a:rPr lang="en-US" dirty="0" smtClean="0">
                <a:solidFill>
                  <a:schemeClr val="tx1"/>
                </a:solidFill>
              </a:rPr>
              <a:t>De Guzman, Joanna</a:t>
            </a:r>
          </a:p>
          <a:p>
            <a:r>
              <a:rPr lang="en-US" dirty="0" smtClean="0">
                <a:solidFill>
                  <a:schemeClr val="tx1"/>
                </a:solidFill>
              </a:rPr>
              <a:t>Mayor, Miguel</a:t>
            </a:r>
          </a:p>
          <a:p>
            <a:r>
              <a:rPr lang="en-US" dirty="0" smtClean="0">
                <a:solidFill>
                  <a:schemeClr val="tx1"/>
                </a:solidFill>
              </a:rPr>
              <a:t>Tobias, Adrian</a:t>
            </a:r>
            <a:endParaRPr lang="en-US" dirty="0">
              <a:solidFill>
                <a:schemeClr val="tx1"/>
              </a:solidFill>
            </a:endParaRPr>
          </a:p>
        </p:txBody>
      </p:sp>
      <p:sp>
        <p:nvSpPr>
          <p:cNvPr id="2" name="Title 1"/>
          <p:cNvSpPr>
            <a:spLocks noGrp="1"/>
          </p:cNvSpPr>
          <p:nvPr>
            <p:ph type="ctrTitle"/>
          </p:nvPr>
        </p:nvSpPr>
        <p:spPr/>
        <p:txBody>
          <a:bodyPr>
            <a:normAutofit fontScale="90000"/>
          </a:bodyPr>
          <a:lstStyle/>
          <a:p>
            <a:pPr algn="ctr"/>
            <a:r>
              <a:rPr lang="en-US" dirty="0" smtClean="0"/>
              <a:t> </a:t>
            </a:r>
            <a:r>
              <a:rPr lang="en-US" dirty="0"/>
              <a:t>Asset Management with Barcode Tagging System for Operations and </a:t>
            </a:r>
            <a:r>
              <a:rPr lang="en-US" dirty="0" smtClean="0"/>
              <a:t>Maintenance</a:t>
            </a:r>
            <a:endParaRPr lang="en-US" dirty="0"/>
          </a:p>
        </p:txBody>
      </p:sp>
    </p:spTree>
    <p:extLst>
      <p:ext uri="{BB962C8B-B14F-4D97-AF65-F5344CB8AC3E}">
        <p14:creationId xmlns:p14="http://schemas.microsoft.com/office/powerpoint/2010/main" val="149766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sp>
        <p:nvSpPr>
          <p:cNvPr id="5" name="Title 4"/>
          <p:cNvSpPr>
            <a:spLocks noGrp="1"/>
          </p:cNvSpPr>
          <p:nvPr>
            <p:ph type="title"/>
          </p:nvPr>
        </p:nvSpPr>
        <p:spPr/>
        <p:txBody>
          <a:bodyPr/>
          <a:lstStyle/>
          <a:p>
            <a:endParaRPr lang="en-PH"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599" y="432589"/>
            <a:ext cx="9526073" cy="5926067"/>
          </a:xfrm>
          <a:prstGeom prst="rect">
            <a:avLst/>
          </a:prstGeom>
        </p:spPr>
      </p:pic>
    </p:spTree>
    <p:extLst>
      <p:ext uri="{BB962C8B-B14F-4D97-AF65-F5344CB8AC3E}">
        <p14:creationId xmlns:p14="http://schemas.microsoft.com/office/powerpoint/2010/main" val="8302648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sp>
        <p:nvSpPr>
          <p:cNvPr id="4" name="Content Placeholder 3"/>
          <p:cNvSpPr>
            <a:spLocks noGrp="1"/>
          </p:cNvSpPr>
          <p:nvPr>
            <p:ph sz="half" idx="1"/>
          </p:nvPr>
        </p:nvSpPr>
        <p:spPr>
          <a:xfrm>
            <a:off x="609600" y="2249425"/>
            <a:ext cx="11277600" cy="3998975"/>
          </a:xfrm>
        </p:spPr>
        <p:txBody>
          <a:bodyPr>
            <a:normAutofit/>
          </a:bodyPr>
          <a:lstStyle/>
          <a:p>
            <a:r>
              <a:rPr lang="en-PH" sz="3200" dirty="0" smtClean="0"/>
              <a:t>Unified data base for files</a:t>
            </a:r>
          </a:p>
          <a:p>
            <a:r>
              <a:rPr lang="en-PH" sz="3200" dirty="0" smtClean="0"/>
              <a:t>Scheduling </a:t>
            </a:r>
            <a:r>
              <a:rPr lang="en-PH" sz="3200" dirty="0" smtClean="0"/>
              <a:t>via calendar</a:t>
            </a:r>
          </a:p>
          <a:p>
            <a:r>
              <a:rPr lang="en-PH" sz="3200" dirty="0" smtClean="0"/>
              <a:t>Notification and Instant </a:t>
            </a:r>
            <a:r>
              <a:rPr lang="en-PH" sz="3200" dirty="0" smtClean="0"/>
              <a:t>Messaging</a:t>
            </a:r>
            <a:endParaRPr lang="en-PH" sz="3200" dirty="0" smtClean="0"/>
          </a:p>
        </p:txBody>
      </p:sp>
      <p:sp>
        <p:nvSpPr>
          <p:cNvPr id="5" name="Title 4"/>
          <p:cNvSpPr>
            <a:spLocks noGrp="1"/>
          </p:cNvSpPr>
          <p:nvPr>
            <p:ph type="title"/>
          </p:nvPr>
        </p:nvSpPr>
        <p:spPr/>
        <p:txBody>
          <a:bodyPr/>
          <a:lstStyle/>
          <a:p>
            <a:r>
              <a:rPr lang="en-PH" dirty="0" smtClean="0"/>
              <a:t>What else to implement</a:t>
            </a:r>
            <a:endParaRPr lang="en-PH" dirty="0"/>
          </a:p>
        </p:txBody>
      </p:sp>
    </p:spTree>
    <p:extLst>
      <p:ext uri="{BB962C8B-B14F-4D97-AF65-F5344CB8AC3E}">
        <p14:creationId xmlns:p14="http://schemas.microsoft.com/office/powerpoint/2010/main" val="2008975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Abstract:</a:t>
            </a:r>
            <a:endParaRPr lang="en-US" dirty="0"/>
          </a:p>
        </p:txBody>
      </p:sp>
      <p:sp>
        <p:nvSpPr>
          <p:cNvPr id="3" name="Footer Placeholder 2"/>
          <p:cNvSpPr>
            <a:spLocks noGrp="1"/>
          </p:cNvSpPr>
          <p:nvPr>
            <p:ph type="ftr" sz="quarter" idx="3"/>
          </p:nvPr>
        </p:nvSpPr>
        <p:spPr/>
        <p:txBody>
          <a:bodyPr/>
          <a:lstStyle/>
          <a:p>
            <a:endParaRPr lang="en-US" dirty="0"/>
          </a:p>
        </p:txBody>
      </p:sp>
      <p:sp>
        <p:nvSpPr>
          <p:cNvPr id="2" name="Content Placeholder 1"/>
          <p:cNvSpPr>
            <a:spLocks noGrp="1"/>
          </p:cNvSpPr>
          <p:nvPr>
            <p:ph idx="1"/>
          </p:nvPr>
        </p:nvSpPr>
        <p:spPr/>
        <p:txBody>
          <a:bodyPr>
            <a:normAutofit fontScale="85000" lnSpcReduction="20000"/>
          </a:bodyPr>
          <a:lstStyle/>
          <a:p>
            <a:pPr marL="109728" indent="0">
              <a:buNone/>
            </a:pPr>
            <a:r>
              <a:rPr lang="en-PH" dirty="0" smtClean="0"/>
              <a:t>	In </a:t>
            </a:r>
            <a:r>
              <a:rPr lang="en-PH" dirty="0"/>
              <a:t>handling bulks of weather stations and their data, effectively organizing and handling data is significantly important to reduce data redundancy and data loss. To achieve efficient organization and handling of data, implementation of an Asset Management System is important to be able to keep information about the weather stations such as ID number, weather station name, location, etc. Also, a Preventive Maintenance System is strictly recommended to be implemented to, as the name implies, prevent the weather station from malfunctioning or having errors occur. This study will explain the benefits of implementing an asset management system, as well as a preventive maintenance system in the Operations and Maintenance Department of Weather.ph to efficiently and effectively handle the data and information about the weather stations of the company around the regions of the Philippines.</a:t>
            </a:r>
          </a:p>
          <a:p>
            <a:pPr marL="109728" indent="0">
              <a:buNone/>
            </a:pPr>
            <a:endParaRPr lang="en-US" dirty="0"/>
          </a:p>
        </p:txBody>
      </p:sp>
    </p:spTree>
    <p:extLst>
      <p:ext uri="{BB962C8B-B14F-4D97-AF65-F5344CB8AC3E}">
        <p14:creationId xmlns:p14="http://schemas.microsoft.com/office/powerpoint/2010/main" val="3444829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Title and Content Layout with Chart"/>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3600" dirty="0" smtClean="0"/>
              <a:t>Creating </a:t>
            </a:r>
            <a:r>
              <a:rPr lang="en-US" sz="3600" dirty="0"/>
              <a:t>a new algorithm that would improve upon the old existing system for the company called </a:t>
            </a:r>
            <a:r>
              <a:rPr lang="en-US" sz="3600" dirty="0" smtClean="0"/>
              <a:t>Weather.ph</a:t>
            </a:r>
          </a:p>
          <a:p>
            <a:r>
              <a:rPr lang="en-PH" sz="3600" dirty="0"/>
              <a:t>What is Weather.ph? </a:t>
            </a:r>
            <a:endParaRPr lang="en-PH" sz="3600" dirty="0" smtClean="0"/>
          </a:p>
          <a:p>
            <a:r>
              <a:rPr lang="en-US" sz="3600" dirty="0" smtClean="0"/>
              <a:t>What do they do?</a:t>
            </a:r>
          </a:p>
        </p:txBody>
      </p:sp>
    </p:spTree>
    <p:extLst>
      <p:ext uri="{BB962C8B-B14F-4D97-AF65-F5344CB8AC3E}">
        <p14:creationId xmlns:p14="http://schemas.microsoft.com/office/powerpoint/2010/main" val="324706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8" name="Content Placeholder 2"/>
          <p:cNvSpPr>
            <a:spLocks noGrp="1"/>
          </p:cNvSpPr>
          <p:nvPr>
            <p:ph idx="1"/>
          </p:nvPr>
        </p:nvSpPr>
        <p:spPr>
          <a:xfrm>
            <a:off x="609600" y="1927697"/>
            <a:ext cx="10972800" cy="4325112"/>
          </a:xfrm>
        </p:spPr>
        <p:txBody>
          <a:bodyPr>
            <a:normAutofit fontScale="70000" lnSpcReduction="20000"/>
          </a:bodyPr>
          <a:lstStyle/>
          <a:p>
            <a:pPr marL="109728" indent="0">
              <a:buNone/>
            </a:pPr>
            <a:r>
              <a:rPr lang="en-PH" sz="3600" dirty="0"/>
              <a:t>The researchers of the study have decided that the following are the main specific objectives of the study:</a:t>
            </a:r>
            <a:endParaRPr lang="en-US" sz="3600" dirty="0"/>
          </a:p>
          <a:p>
            <a:pPr marL="109728" indent="0">
              <a:buNone/>
            </a:pPr>
            <a:endParaRPr lang="en-US" sz="3600" dirty="0"/>
          </a:p>
          <a:p>
            <a:pPr marL="109728" indent="0">
              <a:buNone/>
            </a:pPr>
            <a:r>
              <a:rPr lang="en-PH" sz="3600" dirty="0" smtClean="0"/>
              <a:t>- To </a:t>
            </a:r>
            <a:r>
              <a:rPr lang="en-PH" sz="3600" dirty="0"/>
              <a:t>improve the algorithm to a better and faster way </a:t>
            </a:r>
            <a:r>
              <a:rPr lang="en-PH" sz="3600" dirty="0" smtClean="0"/>
              <a:t>which would minimize the delay of accessing the information.</a:t>
            </a:r>
          </a:p>
          <a:p>
            <a:pPr marL="109728" indent="0">
              <a:buNone/>
            </a:pPr>
            <a:endParaRPr lang="en-PH" sz="3600" dirty="0" smtClean="0"/>
          </a:p>
          <a:p>
            <a:pPr marL="109728" indent="0">
              <a:buNone/>
            </a:pPr>
            <a:r>
              <a:rPr lang="en-PH" sz="3600" dirty="0" smtClean="0"/>
              <a:t>- To come up with a proposal of usable methods that can lead into create a software that will solve the problem of Weather.com.ph completely</a:t>
            </a:r>
          </a:p>
          <a:p>
            <a:pPr marL="109728" indent="0">
              <a:buNone/>
            </a:pPr>
            <a:endParaRPr lang="en-US" sz="3600" dirty="0" smtClean="0"/>
          </a:p>
          <a:p>
            <a:pPr marL="109728" indent="0">
              <a:buNone/>
            </a:pPr>
            <a:r>
              <a:rPr lang="en-PH" sz="3600" dirty="0" smtClean="0"/>
              <a:t>- To </a:t>
            </a:r>
            <a:r>
              <a:rPr lang="en-PH" sz="3600" dirty="0"/>
              <a:t>create a software solution which solves the inefficiency in the Operations and Maintenance department</a:t>
            </a:r>
            <a:endParaRPr lang="en-US" sz="3600" dirty="0"/>
          </a:p>
          <a:p>
            <a:endParaRPr lang="en-US" sz="3600" dirty="0" smtClean="0"/>
          </a:p>
        </p:txBody>
      </p:sp>
    </p:spTree>
    <p:extLst>
      <p:ext uri="{BB962C8B-B14F-4D97-AF65-F5344CB8AC3E}">
        <p14:creationId xmlns:p14="http://schemas.microsoft.com/office/powerpoint/2010/main" val="1150763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t>
            </a:r>
            <a:r>
              <a:rPr lang="en-US" dirty="0"/>
              <a:t>and </a:t>
            </a:r>
            <a:r>
              <a:rPr lang="en-US" dirty="0" smtClean="0"/>
              <a:t>Limitations:</a:t>
            </a:r>
            <a:endParaRPr lang="en-US" dirty="0"/>
          </a:p>
        </p:txBody>
      </p:sp>
      <p:sp>
        <p:nvSpPr>
          <p:cNvPr id="8" name="Rectangle 7"/>
          <p:cNvSpPr/>
          <p:nvPr/>
        </p:nvSpPr>
        <p:spPr>
          <a:xfrm>
            <a:off x="609600" y="1888073"/>
            <a:ext cx="10972800" cy="3354765"/>
          </a:xfrm>
          <a:prstGeom prst="rect">
            <a:avLst/>
          </a:prstGeom>
        </p:spPr>
        <p:txBody>
          <a:bodyPr wrap="square">
            <a:spAutoFit/>
          </a:bodyPr>
          <a:lstStyle/>
          <a:p>
            <a:pPr marL="342900" indent="-342900">
              <a:buFontTx/>
              <a:buChar char="-"/>
            </a:pPr>
            <a:r>
              <a:rPr lang="en-US" sz="2500" dirty="0" smtClean="0"/>
              <a:t>The </a:t>
            </a:r>
            <a:r>
              <a:rPr lang="en-US" sz="2500" dirty="0"/>
              <a:t>study will not cover other departments such as </a:t>
            </a:r>
            <a:r>
              <a:rPr lang="en-US" sz="2500" dirty="0" smtClean="0"/>
              <a:t>Financial </a:t>
            </a:r>
            <a:r>
              <a:rPr lang="en-US" sz="2500" dirty="0"/>
              <a:t>D</a:t>
            </a:r>
            <a:r>
              <a:rPr lang="en-US" sz="2500" dirty="0" smtClean="0"/>
              <a:t>epartment and Human resources </a:t>
            </a:r>
            <a:r>
              <a:rPr lang="en-US" sz="2500" dirty="0"/>
              <a:t>and </a:t>
            </a:r>
            <a:r>
              <a:rPr lang="en-US" sz="2500" dirty="0" smtClean="0"/>
              <a:t>limited </a:t>
            </a:r>
            <a:r>
              <a:rPr lang="en-US" sz="2500" dirty="0"/>
              <a:t>to the </a:t>
            </a:r>
            <a:r>
              <a:rPr lang="en-US" sz="2500" dirty="0" smtClean="0"/>
              <a:t>Operations </a:t>
            </a:r>
            <a:r>
              <a:rPr lang="en-US" sz="2500" dirty="0"/>
              <a:t>&amp; M</a:t>
            </a:r>
            <a:r>
              <a:rPr lang="en-US" sz="2500" dirty="0" smtClean="0"/>
              <a:t>aintenance Department.</a:t>
            </a:r>
          </a:p>
          <a:p>
            <a:pPr marL="342900" indent="-342900">
              <a:buFontTx/>
              <a:buChar char="-"/>
            </a:pPr>
            <a:r>
              <a:rPr lang="en-PH" sz="2800" dirty="0"/>
              <a:t>L</a:t>
            </a:r>
            <a:r>
              <a:rPr lang="en-PH" sz="2800" dirty="0" smtClean="0"/>
              <a:t>imited </a:t>
            </a:r>
            <a:r>
              <a:rPr lang="en-PH" sz="2800" dirty="0"/>
              <a:t>to the improvement of the old system by proposing a new software solution, which provides convenience and increase in productivity in the Operations and Maintenance department of the </a:t>
            </a:r>
            <a:r>
              <a:rPr lang="en-PH" sz="2800" dirty="0" smtClean="0"/>
              <a:t>company</a:t>
            </a:r>
            <a:r>
              <a:rPr lang="en-US" sz="2500" dirty="0"/>
              <a:t>.</a:t>
            </a:r>
            <a:endParaRPr lang="en-US" sz="2500" dirty="0" smtClean="0"/>
          </a:p>
          <a:p>
            <a:pPr marL="342900" indent="-342900">
              <a:buFontTx/>
              <a:buChar char="-"/>
            </a:pPr>
            <a:endParaRPr lang="en-US" sz="2500" dirty="0"/>
          </a:p>
        </p:txBody>
      </p:sp>
    </p:spTree>
    <p:extLst>
      <p:ext uri="{BB962C8B-B14F-4D97-AF65-F5344CB8AC3E}">
        <p14:creationId xmlns:p14="http://schemas.microsoft.com/office/powerpoint/2010/main" val="2981810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sp>
        <p:nvSpPr>
          <p:cNvPr id="5" name="Title 4"/>
          <p:cNvSpPr>
            <a:spLocks noGrp="1"/>
          </p:cNvSpPr>
          <p:nvPr>
            <p:ph type="title"/>
          </p:nvPr>
        </p:nvSpPr>
        <p:spPr/>
        <p:txBody>
          <a:bodyPr/>
          <a:lstStyle/>
          <a:p>
            <a:r>
              <a:rPr lang="en-US" dirty="0" smtClean="0"/>
              <a:t>Technical Background:</a:t>
            </a:r>
            <a:endParaRPr lang="en-US" dirty="0"/>
          </a:p>
        </p:txBody>
      </p:sp>
      <p:sp>
        <p:nvSpPr>
          <p:cNvPr id="6" name="Rectangle 5"/>
          <p:cNvSpPr/>
          <p:nvPr/>
        </p:nvSpPr>
        <p:spPr>
          <a:xfrm>
            <a:off x="609600" y="1888073"/>
            <a:ext cx="10972800" cy="2785378"/>
          </a:xfrm>
          <a:prstGeom prst="rect">
            <a:avLst/>
          </a:prstGeom>
        </p:spPr>
        <p:txBody>
          <a:bodyPr wrap="square">
            <a:spAutoFit/>
          </a:bodyPr>
          <a:lstStyle/>
          <a:p>
            <a:pPr marL="342900" indent="-342900">
              <a:buFontTx/>
              <a:buChar char="-"/>
            </a:pPr>
            <a:r>
              <a:rPr lang="en-US" sz="2500" dirty="0" smtClean="0"/>
              <a:t>Created with the Yii2 Framework</a:t>
            </a:r>
          </a:p>
          <a:p>
            <a:pPr marL="342900" indent="-342900">
              <a:buFontTx/>
              <a:buChar char="-"/>
            </a:pPr>
            <a:r>
              <a:rPr lang="en-US" sz="2500" dirty="0" smtClean="0"/>
              <a:t>PHP Coding as well as some MySQL Database management</a:t>
            </a:r>
          </a:p>
          <a:p>
            <a:pPr marL="342900" indent="-342900">
              <a:buFontTx/>
              <a:buChar char="-"/>
            </a:pPr>
            <a:r>
              <a:rPr lang="en-US" sz="2500" dirty="0" smtClean="0"/>
              <a:t>Consists of Weather Station entry CRUD, Service Report Handling CRUD, Scheduling and Barcode generation for the specific Weather Station</a:t>
            </a:r>
          </a:p>
          <a:p>
            <a:pPr marL="342900" indent="-342900">
              <a:buFontTx/>
              <a:buChar char="-"/>
            </a:pPr>
            <a:r>
              <a:rPr lang="en-US" sz="2500" dirty="0" smtClean="0"/>
              <a:t>Accessible by mobile, computer and tablet devices</a:t>
            </a:r>
          </a:p>
          <a:p>
            <a:pPr marL="342900" indent="-342900">
              <a:buFontTx/>
              <a:buChar char="-"/>
            </a:pPr>
            <a:endParaRPr lang="en-US" sz="2500" dirty="0" smtClean="0"/>
          </a:p>
        </p:txBody>
      </p:sp>
    </p:spTree>
    <p:extLst>
      <p:ext uri="{BB962C8B-B14F-4D97-AF65-F5344CB8AC3E}">
        <p14:creationId xmlns:p14="http://schemas.microsoft.com/office/powerpoint/2010/main" val="3290301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Design and Methodology</a:t>
            </a:r>
            <a:endParaRPr lang="en-US" dirty="0"/>
          </a:p>
        </p:txBody>
      </p:sp>
      <p:sp>
        <p:nvSpPr>
          <p:cNvPr id="6" name="Rectangle 5"/>
          <p:cNvSpPr/>
          <p:nvPr/>
        </p:nvSpPr>
        <p:spPr>
          <a:xfrm>
            <a:off x="609600" y="1888073"/>
            <a:ext cx="10972800" cy="4355038"/>
          </a:xfrm>
          <a:prstGeom prst="rect">
            <a:avLst/>
          </a:prstGeom>
        </p:spPr>
        <p:txBody>
          <a:bodyPr wrap="square">
            <a:spAutoFit/>
          </a:bodyPr>
          <a:lstStyle/>
          <a:p>
            <a:r>
              <a:rPr lang="en-PH" dirty="0"/>
              <a:t>The group of processes or the order of our whole system is the following:</a:t>
            </a:r>
            <a:endParaRPr lang="en-US" dirty="0"/>
          </a:p>
          <a:p>
            <a:r>
              <a:rPr lang="en-PH" dirty="0" smtClean="0"/>
              <a:t>1. Data </a:t>
            </a:r>
            <a:r>
              <a:rPr lang="en-PH" dirty="0"/>
              <a:t>Quality Team checks if a weather station is broken</a:t>
            </a:r>
            <a:endParaRPr lang="en-US" dirty="0"/>
          </a:p>
          <a:p>
            <a:r>
              <a:rPr lang="en-PH" dirty="0" smtClean="0"/>
              <a:t>2. If </a:t>
            </a:r>
            <a:r>
              <a:rPr lang="en-PH" dirty="0"/>
              <a:t>there is a broken weather station, creates a service request</a:t>
            </a:r>
            <a:endParaRPr lang="en-US" dirty="0"/>
          </a:p>
          <a:p>
            <a:r>
              <a:rPr lang="en-PH" dirty="0" smtClean="0"/>
              <a:t>3. The </a:t>
            </a:r>
            <a:r>
              <a:rPr lang="en-PH" dirty="0"/>
              <a:t>service request is sent to the technicians</a:t>
            </a:r>
            <a:endParaRPr lang="en-US" dirty="0"/>
          </a:p>
          <a:p>
            <a:r>
              <a:rPr lang="en-PH" dirty="0" smtClean="0"/>
              <a:t>4. Technicians </a:t>
            </a:r>
            <a:r>
              <a:rPr lang="en-PH" dirty="0"/>
              <a:t>will execute maintenance referring to the service request received</a:t>
            </a:r>
            <a:endParaRPr lang="en-US" dirty="0"/>
          </a:p>
          <a:p>
            <a:r>
              <a:rPr lang="en-PH" dirty="0" smtClean="0"/>
              <a:t>5.</a:t>
            </a:r>
            <a:r>
              <a:rPr lang="en-PH" dirty="0"/>
              <a:t> </a:t>
            </a:r>
            <a:r>
              <a:rPr lang="en-PH" dirty="0" smtClean="0"/>
              <a:t>Technicians </a:t>
            </a:r>
            <a:r>
              <a:rPr lang="en-PH" dirty="0"/>
              <a:t>will do first solution first and if first solution doesn’t work, do second solution</a:t>
            </a:r>
            <a:endParaRPr lang="en-US" dirty="0"/>
          </a:p>
          <a:p>
            <a:r>
              <a:rPr lang="en-PH" dirty="0" smtClean="0"/>
              <a:t>6. First </a:t>
            </a:r>
            <a:r>
              <a:rPr lang="en-PH" dirty="0"/>
              <a:t>solution is contacting site manager for maintenance through phone and the call is recorded</a:t>
            </a:r>
            <a:endParaRPr lang="en-US" dirty="0"/>
          </a:p>
          <a:p>
            <a:r>
              <a:rPr lang="en-PH" dirty="0" smtClean="0"/>
              <a:t>7. If </a:t>
            </a:r>
            <a:r>
              <a:rPr lang="en-PH" dirty="0"/>
              <a:t>it doesn’t work, second solution is mandatory and it is a site visit for physical maintenance</a:t>
            </a:r>
            <a:endParaRPr lang="en-US" dirty="0"/>
          </a:p>
          <a:p>
            <a:r>
              <a:rPr lang="en-PH" dirty="0" smtClean="0"/>
              <a:t>8. Scheduling </a:t>
            </a:r>
            <a:r>
              <a:rPr lang="en-PH" dirty="0"/>
              <a:t>is a first before a site visit</a:t>
            </a:r>
            <a:endParaRPr lang="en-US" dirty="0"/>
          </a:p>
          <a:p>
            <a:r>
              <a:rPr lang="en-PH" dirty="0" smtClean="0"/>
              <a:t>9. After </a:t>
            </a:r>
            <a:r>
              <a:rPr lang="en-PH" dirty="0"/>
              <a:t>maintenance, a service report is created to mark the end of the maintenance process</a:t>
            </a:r>
            <a:endParaRPr lang="en-US" dirty="0"/>
          </a:p>
          <a:p>
            <a:r>
              <a:rPr lang="en-PH" dirty="0" smtClean="0"/>
              <a:t>10. The </a:t>
            </a:r>
            <a:r>
              <a:rPr lang="en-PH" dirty="0"/>
              <a:t>service report is then passed to the Operations and Maintenance Head for review and double checking for error</a:t>
            </a:r>
            <a:endParaRPr lang="en-US" dirty="0"/>
          </a:p>
          <a:p>
            <a:r>
              <a:rPr lang="en-PH" dirty="0" smtClean="0"/>
              <a:t>11. End </a:t>
            </a:r>
            <a:r>
              <a:rPr lang="en-PH" dirty="0"/>
              <a:t>of the process</a:t>
            </a:r>
            <a:endParaRPr lang="en-US" dirty="0"/>
          </a:p>
          <a:p>
            <a:endParaRPr lang="en-US" sz="2500" dirty="0" smtClean="0"/>
          </a:p>
        </p:txBody>
      </p:sp>
    </p:spTree>
    <p:extLst>
      <p:ext uri="{BB962C8B-B14F-4D97-AF65-F5344CB8AC3E}">
        <p14:creationId xmlns:p14="http://schemas.microsoft.com/office/powerpoint/2010/main" val="2897858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sp>
        <p:nvSpPr>
          <p:cNvPr id="4" name="Content Placeholder 3"/>
          <p:cNvSpPr>
            <a:spLocks noGrp="1"/>
          </p:cNvSpPr>
          <p:nvPr>
            <p:ph sz="half" idx="1"/>
          </p:nvPr>
        </p:nvSpPr>
        <p:spPr/>
        <p:txBody>
          <a:bodyPr/>
          <a:lstStyle/>
          <a:p>
            <a:r>
              <a:rPr lang="en-PH" dirty="0" err="1" smtClean="0"/>
              <a:t>Pomodoro</a:t>
            </a:r>
            <a:r>
              <a:rPr lang="en-PH" dirty="0" smtClean="0"/>
              <a:t> Method or Algorithm</a:t>
            </a:r>
          </a:p>
          <a:p>
            <a:pPr lvl="1"/>
            <a:r>
              <a:rPr lang="en-PH" dirty="0"/>
              <a:t>Remove all distractions (email, phone, unnecessary browser tabs, manage colleague interruptions).</a:t>
            </a:r>
          </a:p>
          <a:p>
            <a:pPr lvl="1"/>
            <a:r>
              <a:rPr lang="en-PH" dirty="0"/>
              <a:t>Choose a focus task.</a:t>
            </a:r>
          </a:p>
          <a:p>
            <a:pPr lvl="1"/>
            <a:r>
              <a:rPr lang="en-PH" dirty="0"/>
              <a:t>Set the timer to 25 minutes.</a:t>
            </a:r>
          </a:p>
          <a:p>
            <a:pPr lvl="1"/>
            <a:r>
              <a:rPr lang="en-PH" dirty="0"/>
              <a:t>Work on the task until the timer rings.</a:t>
            </a:r>
          </a:p>
          <a:p>
            <a:pPr lvl="1"/>
            <a:r>
              <a:rPr lang="en-PH" dirty="0"/>
              <a:t>Take a 5 minute break.</a:t>
            </a:r>
          </a:p>
          <a:p>
            <a:pPr lvl="1"/>
            <a:r>
              <a:rPr lang="en-PH" dirty="0"/>
              <a:t>Every 4 sessions take a longer break, perhaps 15 or 20 minutes.</a:t>
            </a:r>
          </a:p>
          <a:p>
            <a:pPr lvl="2"/>
            <a:endParaRPr lang="en-PH" dirty="0"/>
          </a:p>
        </p:txBody>
      </p:sp>
      <p:sp>
        <p:nvSpPr>
          <p:cNvPr id="5" name="Title 4"/>
          <p:cNvSpPr>
            <a:spLocks noGrp="1"/>
          </p:cNvSpPr>
          <p:nvPr>
            <p:ph type="title"/>
          </p:nvPr>
        </p:nvSpPr>
        <p:spPr/>
        <p:txBody>
          <a:bodyPr/>
          <a:lstStyle/>
          <a:p>
            <a:r>
              <a:rPr lang="en-PH" dirty="0" smtClean="0"/>
              <a:t>Algorithm to implement		</a:t>
            </a:r>
            <a:endParaRPr lang="en-PH" dirty="0"/>
          </a:p>
        </p:txBody>
      </p:sp>
    </p:spTree>
    <p:extLst>
      <p:ext uri="{BB962C8B-B14F-4D97-AF65-F5344CB8AC3E}">
        <p14:creationId xmlns:p14="http://schemas.microsoft.com/office/powerpoint/2010/main" val="32846758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Review of Related Literature</a:t>
            </a:r>
            <a:endParaRPr lang="en-US" dirty="0"/>
          </a:p>
        </p:txBody>
      </p:sp>
      <p:sp>
        <p:nvSpPr>
          <p:cNvPr id="6" name="Rectangle 5"/>
          <p:cNvSpPr/>
          <p:nvPr/>
        </p:nvSpPr>
        <p:spPr>
          <a:xfrm>
            <a:off x="609600" y="1888073"/>
            <a:ext cx="10972800" cy="2785378"/>
          </a:xfrm>
          <a:prstGeom prst="rect">
            <a:avLst/>
          </a:prstGeom>
        </p:spPr>
        <p:txBody>
          <a:bodyPr wrap="square">
            <a:spAutoFit/>
          </a:bodyPr>
          <a:lstStyle/>
          <a:p>
            <a:pPr marL="342900" indent="-342900">
              <a:buFont typeface="Arial" panose="020B0604020202020204" pitchFamily="34" charset="0"/>
              <a:buChar char="•"/>
            </a:pPr>
            <a:r>
              <a:rPr lang="en-US" sz="2500" dirty="0" smtClean="0"/>
              <a:t>Weather Station</a:t>
            </a:r>
          </a:p>
          <a:p>
            <a:pPr marL="342900" indent="-342900">
              <a:buFont typeface="Arial" panose="020B0604020202020204" pitchFamily="34" charset="0"/>
              <a:buChar char="•"/>
            </a:pPr>
            <a:r>
              <a:rPr lang="en-US" sz="2500" dirty="0" smtClean="0"/>
              <a:t>Barcode</a:t>
            </a:r>
          </a:p>
          <a:p>
            <a:pPr marL="342900" indent="-342900">
              <a:buFont typeface="Arial" panose="020B0604020202020204" pitchFamily="34" charset="0"/>
              <a:buChar char="•"/>
            </a:pPr>
            <a:r>
              <a:rPr lang="en-US" sz="2500" dirty="0" smtClean="0"/>
              <a:t>RFID vs. Barcode</a:t>
            </a:r>
          </a:p>
          <a:p>
            <a:pPr marL="342900" indent="-342900">
              <a:buFont typeface="Arial" panose="020B0604020202020204" pitchFamily="34" charset="0"/>
              <a:buChar char="•"/>
            </a:pPr>
            <a:r>
              <a:rPr lang="en-US" sz="2500" dirty="0" smtClean="0"/>
              <a:t>Preventive Maintenance</a:t>
            </a:r>
          </a:p>
          <a:p>
            <a:pPr marL="342900" indent="-342900">
              <a:buFont typeface="Arial" panose="020B0604020202020204" pitchFamily="34" charset="0"/>
              <a:buChar char="•"/>
            </a:pPr>
            <a:r>
              <a:rPr lang="en-US" sz="2500" dirty="0" smtClean="0"/>
              <a:t>Asset </a:t>
            </a:r>
            <a:r>
              <a:rPr lang="en-US" sz="2500" dirty="0" smtClean="0"/>
              <a:t>Management</a:t>
            </a:r>
          </a:p>
          <a:p>
            <a:pPr marL="342900" indent="-342900">
              <a:buFont typeface="Arial" panose="020B0604020202020204" pitchFamily="34" charset="0"/>
              <a:buChar char="•"/>
            </a:pPr>
            <a:r>
              <a:rPr lang="en-US" sz="2500" dirty="0" err="1" smtClean="0"/>
              <a:t>Pomodoro</a:t>
            </a:r>
            <a:r>
              <a:rPr lang="en-US" sz="2500" dirty="0" smtClean="0"/>
              <a:t> Technique</a:t>
            </a:r>
            <a:endParaRPr lang="en-US" sz="2500" dirty="0" smtClean="0"/>
          </a:p>
          <a:p>
            <a:pPr marL="342900" indent="-34290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656155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heet lightning design templat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Sheet lightning design template" id="{3C7F4788-DDC0-4920-9533-B71320CCC66E}" vid="{0908A3B0-C8DC-46EA-AE85-02A6416ABACD}"/>
    </a:ext>
  </a:extLst>
</a:theme>
</file>

<file path=ppt/theme/theme2.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D327B88-09D0-470A-ABD6-1E03323FAF8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Sheet lightning design slides</Template>
  <TotalTime>0</TotalTime>
  <Words>513</Words>
  <Application>Microsoft Office PowerPoint</Application>
  <PresentationFormat>Widescreen</PresentationFormat>
  <Paragraphs>59</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Sheet lightning design template</vt:lpstr>
      <vt:lpstr> Asset Management with Barcode Tagging System for Operations and Maintenance</vt:lpstr>
      <vt:lpstr>Abstract:</vt:lpstr>
      <vt:lpstr>Introduction:</vt:lpstr>
      <vt:lpstr>Objectives:</vt:lpstr>
      <vt:lpstr>Scope and Limitations:</vt:lpstr>
      <vt:lpstr>Technical Background:</vt:lpstr>
      <vt:lpstr>Design and Methodology</vt:lpstr>
      <vt:lpstr>Algorithm to implement  </vt:lpstr>
      <vt:lpstr>Review of Related Literature</vt:lpstr>
      <vt:lpstr>PowerPoint Presentation</vt:lpstr>
      <vt:lpstr>What else to implement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2016-08-27T14:35:38Z</dcterms:created>
  <dcterms:modified xsi:type="dcterms:W3CDTF">2016-10-23T23:59:39Z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TC034605759991</vt:lpwstr>
  </property>
</Properties>
</file>