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 SemiBold"/>
      <p:regular r:id="rId28"/>
      <p:bold r:id="rId29"/>
      <p:italic r:id="rId30"/>
      <p:boldItalic r:id="rId31"/>
    </p:embeddedFont>
    <p:embeddedFont>
      <p:font typeface="Proxima Nova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Montserrat Medium"/>
      <p:regular r:id="rId40"/>
      <p:bold r:id="rId41"/>
      <p:italic r:id="rId42"/>
      <p:boldItalic r:id="rId43"/>
    </p:embeddedFont>
    <p:embeddedFont>
      <p:font typeface="Proxima Nova Extrabold"/>
      <p:bold r:id="rId44"/>
    </p:embeddedFont>
    <p:embeddedFont>
      <p:font typeface="Helvetica Neue Light"/>
      <p:regular r:id="rId45"/>
      <p:bold r:id="rId46"/>
      <p:italic r:id="rId47"/>
      <p:boldItalic r:id="rId48"/>
    </p:embeddedFont>
    <p:embeddedFont>
      <p:font typeface="Open Sans Light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regular.fntdata"/><Relationship Id="rId42" Type="http://schemas.openxmlformats.org/officeDocument/2006/relationships/font" Target="fonts/MontserratMedium-italic.fntdata"/><Relationship Id="rId41" Type="http://schemas.openxmlformats.org/officeDocument/2006/relationships/font" Target="fonts/MontserratMedium-bold.fntdata"/><Relationship Id="rId44" Type="http://schemas.openxmlformats.org/officeDocument/2006/relationships/font" Target="fonts/ProximaNovaExtrabold-bold.fntdata"/><Relationship Id="rId43" Type="http://schemas.openxmlformats.org/officeDocument/2006/relationships/font" Target="fonts/MontserratMedium-boldItalic.fntdata"/><Relationship Id="rId46" Type="http://schemas.openxmlformats.org/officeDocument/2006/relationships/font" Target="fonts/HelveticaNeueLight-bold.fntdata"/><Relationship Id="rId45" Type="http://schemas.openxmlformats.org/officeDocument/2006/relationships/font" Target="fonts/HelveticaNeue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Light-boldItalic.fntdata"/><Relationship Id="rId47" Type="http://schemas.openxmlformats.org/officeDocument/2006/relationships/font" Target="fonts/HelveticaNeueLight-italic.fntdata"/><Relationship Id="rId49" Type="http://schemas.openxmlformats.org/officeDocument/2006/relationships/font" Target="fonts/OpenSans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Italic.fntdata"/><Relationship Id="rId30" Type="http://schemas.openxmlformats.org/officeDocument/2006/relationships/font" Target="fonts/MontserratSemiBold-italic.fntdata"/><Relationship Id="rId33" Type="http://schemas.openxmlformats.org/officeDocument/2006/relationships/font" Target="fonts/ProximaNova-bold.fntdata"/><Relationship Id="rId32" Type="http://schemas.openxmlformats.org/officeDocument/2006/relationships/font" Target="fonts/ProximaNova-regular.fntdata"/><Relationship Id="rId35" Type="http://schemas.openxmlformats.org/officeDocument/2006/relationships/font" Target="fonts/ProximaNova-boldItalic.fntdata"/><Relationship Id="rId34" Type="http://schemas.openxmlformats.org/officeDocument/2006/relationships/font" Target="fonts/ProximaNova-italic.fntdata"/><Relationship Id="rId37" Type="http://schemas.openxmlformats.org/officeDocument/2006/relationships/font" Target="fonts/Montserrat-bold.fntdata"/><Relationship Id="rId36" Type="http://schemas.openxmlformats.org/officeDocument/2006/relationships/font" Target="fonts/Montserrat-regular.fntdata"/><Relationship Id="rId39" Type="http://schemas.openxmlformats.org/officeDocument/2006/relationships/font" Target="fonts/Montserrat-boldItalic.fntdata"/><Relationship Id="rId38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SemiBold-regular.fntdata"/><Relationship Id="rId27" Type="http://schemas.openxmlformats.org/officeDocument/2006/relationships/slide" Target="slides/slide22.xml"/><Relationship Id="rId29" Type="http://schemas.openxmlformats.org/officeDocument/2006/relationships/font" Target="fonts/MontserratSemiBold-bold.fntdata"/><Relationship Id="rId51" Type="http://schemas.openxmlformats.org/officeDocument/2006/relationships/font" Target="fonts/OpenSansLight-italic.fntdata"/><Relationship Id="rId50" Type="http://schemas.openxmlformats.org/officeDocument/2006/relationships/font" Target="fonts/OpenSansLight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OpenSansLight-boldItalic.fntdata"/><Relationship Id="rId11" Type="http://schemas.openxmlformats.org/officeDocument/2006/relationships/slide" Target="slides/slide6.xml"/><Relationship Id="rId55" Type="http://schemas.openxmlformats.org/officeDocument/2006/relationships/font" Target="fonts/OpenSans-italic.fntdata"/><Relationship Id="rId10" Type="http://schemas.openxmlformats.org/officeDocument/2006/relationships/slide" Target="slides/slide5.xml"/><Relationship Id="rId54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6cec776fb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f6cec776fb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3a937ea7c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03a937ea7c_0_3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3b39844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3b39844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6cec776f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6cec776f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6cec776f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6cec776f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6cec776f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6cec776f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078356f0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078356f0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078356f0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078356f0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c9a45dd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c9a45dd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c99cb5c71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c99cb5c71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f6cec776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f6cec776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6cec776f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6cec776f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6cec776f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6cec776f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078356f0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078356f0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2d17ddd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102d17ddd6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c99cb5c7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0c99cb5c71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378035e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378035e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078356f0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078356f0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078356f0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1078356f0a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078356f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1078356f0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80d301c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80d301c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" name="Google Shape;3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Knowledge" TargetMode="External"/><Relationship Id="rId4" Type="http://schemas.openxmlformats.org/officeDocument/2006/relationships/hyperlink" Target="https://en.wikipedia.org/wiki/Data_science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s://medium.com/cnk-tech/data-science-with-python-9cf36f957e48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owardsdatascience.com/data-science-minimum-10-essential-skills-you-need-to-know-to-start-doing-data-science-e5a5a9be5991" TargetMode="External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lab.research.google.com/drive/1d56KNxuZpnkIhOO1q3PUMkA_pFnwQ8Xn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Relationship Id="rId4" Type="http://schemas.openxmlformats.org/officeDocument/2006/relationships/hyperlink" Target="https://commons.wikimedia.org/wiki/File:Six-handed_500_playing_cards.jpg" TargetMode="External"/><Relationship Id="rId5" Type="http://schemas.openxmlformats.org/officeDocument/2006/relationships/hyperlink" Target="https://commons.wikimedia.org/wiki/File:Six-handed_500_playing_cards.jp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olab.research.google.com/drive/1O892JgFGt71boedjqUQOv9hnsMzhGKWj?usp=sharing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olab.research.google.com/drive/1d56KNxuZpnkIhOO1q3PUMkA_pFnwQ8Xn?usp=sharing" TargetMode="External"/><Relationship Id="rId4" Type="http://schemas.openxmlformats.org/officeDocument/2006/relationships/hyperlink" Target="https://colab.research.google.com/drive/1O892JgFGt71boedjqUQOv9hnsMzhGKWj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iscord.com/channels/738494436467539968/928381573911412826" TargetMode="External"/><Relationship Id="rId4" Type="http://schemas.openxmlformats.org/officeDocument/2006/relationships/hyperlink" Target="https://login.codingdojo.com/" TargetMode="External"/><Relationship Id="rId5" Type="http://schemas.openxmlformats.org/officeDocument/2006/relationships/hyperlink" Target="https://bit.ly/32k7fw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32k7fwU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it.ly/32k7fwU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43" name="Google Shape;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7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7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1 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1!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6" name="Google Shape;46;p17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" id="47" name="Google Shape;47;p17"/>
          <p:cNvPicPr preferRelativeResize="0"/>
          <p:nvPr/>
        </p:nvPicPr>
        <p:blipFill rotWithShape="1">
          <a:blip r:embed="rId4">
            <a:alphaModFix amt="15000"/>
          </a:blip>
          <a:srcRect b="25003" l="0" r="0" t="0"/>
          <a:stretch/>
        </p:blipFill>
        <p:spPr>
          <a:xfrm>
            <a:off x="4641741" y="2758968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8" name="Google Shape;48;p17"/>
          <p:cNvPicPr preferRelativeResize="0"/>
          <p:nvPr/>
        </p:nvPicPr>
        <p:blipFill rotWithShape="1">
          <a:blip r:embed="rId5">
            <a:alphaModFix amt="15000"/>
          </a:blip>
          <a:srcRect b="0" l="0" r="0" t="0"/>
          <a:stretch/>
        </p:blipFill>
        <p:spPr>
          <a:xfrm>
            <a:off x="5791010" y="-666866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/>
        </p:nvSpPr>
        <p:spPr>
          <a:xfrm>
            <a:off x="838925" y="291025"/>
            <a:ext cx="841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20 Minute Rule - When you begin to struggle:</a:t>
            </a:r>
            <a:endParaRPr sz="13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2D34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9216263" y="528506"/>
            <a:ext cx="3900900" cy="4846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6"/>
          <p:cNvSpPr txBox="1"/>
          <p:nvPr/>
        </p:nvSpPr>
        <p:spPr>
          <a:xfrm>
            <a:off x="7069753" y="-360010"/>
            <a:ext cx="383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B90A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1314423" y="1100906"/>
            <a:ext cx="7468200" cy="27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Try to rely on yourself first.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Spend </a:t>
            </a:r>
            <a:r>
              <a:rPr lang="en" sz="18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20 minutes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trying so solve a problem on your own. </a:t>
            </a:r>
            <a:r>
              <a:rPr lang="en" sz="1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Utilize your wits, notes, internet resources,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etc as your primary resource. 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After 20 minutes, ask at least 2 of your cohort mates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for help---Post your questions to </a:t>
            </a:r>
            <a:r>
              <a:rPr lang="en" sz="18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everyone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on the Discord channel!!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 Extrabold"/>
              <a:buAutoNum type="arabicPeriod"/>
            </a:pPr>
            <a:r>
              <a:rPr lang="en" sz="1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Ask a TA or instructor. </a:t>
            </a:r>
            <a:endParaRPr sz="18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While waiting for assistance,</a:t>
            </a:r>
            <a:r>
              <a:rPr lang="en" sz="1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i="1" lang="en" sz="1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move on to something else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keep moving forward!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A2D3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2A2D34"/>
                </a:solidFill>
                <a:latin typeface="Proxima Nova"/>
                <a:ea typeface="Proxima Nova"/>
                <a:cs typeface="Proxima Nova"/>
                <a:sym typeface="Proxima Nova"/>
              </a:rPr>
              <a:t>The key is to strike the perfect balance between taking it upon yourself to develop strength through struggle and knowing when to get help for the sake of efficiency.</a:t>
            </a:r>
            <a:endParaRPr i="1" sz="1800">
              <a:solidFill>
                <a:srgbClr val="2A2D3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2A2D3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46" y="291018"/>
            <a:ext cx="961575" cy="9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2174850" y="1143000"/>
            <a:ext cx="47943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The minimum required to proceed to your next Coding Dojo course:</a:t>
            </a:r>
            <a:endParaRPr sz="1200"/>
          </a:p>
        </p:txBody>
      </p:sp>
      <p:sp>
        <p:nvSpPr>
          <p:cNvPr id="138" name="Google Shape;138;p27"/>
          <p:cNvSpPr txBox="1"/>
          <p:nvPr>
            <p:ph idx="4294967295" type="title"/>
          </p:nvPr>
        </p:nvSpPr>
        <p:spPr>
          <a:xfrm>
            <a:off x="1537470" y="542925"/>
            <a:ext cx="58533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ontserrat Medium"/>
              <a:buNone/>
            </a:pPr>
            <a:r>
              <a:rPr b="0" lang="en" sz="3000">
                <a:latin typeface="Montserrat Medium"/>
                <a:ea typeface="Montserrat Medium"/>
                <a:cs typeface="Montserrat Medium"/>
                <a:sym typeface="Montserrat Medium"/>
              </a:rPr>
              <a:t>Stack Progression</a:t>
            </a:r>
            <a:endParaRPr sz="500"/>
          </a:p>
        </p:txBody>
      </p:sp>
      <p:sp>
        <p:nvSpPr>
          <p:cNvPr id="139" name="Google Shape;139;p27"/>
          <p:cNvSpPr txBox="1"/>
          <p:nvPr/>
        </p:nvSpPr>
        <p:spPr>
          <a:xfrm>
            <a:off x="670560" y="2132100"/>
            <a:ext cx="1968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 Medium"/>
              <a:buNone/>
            </a:pPr>
            <a:r>
              <a:t/>
            </a:r>
            <a:endParaRPr sz="3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670555" y="2311650"/>
            <a:ext cx="26478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 Medium"/>
              <a:buNone/>
            </a:pPr>
            <a:r>
              <a:rPr b="1" lang="en" sz="1600">
                <a:solidFill>
                  <a:srgbClr val="A64D79"/>
                </a:solidFill>
                <a:latin typeface="Montserrat"/>
                <a:ea typeface="Montserrat"/>
                <a:cs typeface="Montserrat"/>
                <a:sym typeface="Montserrat"/>
              </a:rPr>
              <a:t>80%</a:t>
            </a: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3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Lecture Attendance</a:t>
            </a:r>
            <a:endParaRPr sz="13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 Medium"/>
              <a:buNone/>
            </a:pPr>
            <a:r>
              <a:t/>
            </a:r>
            <a:endParaRPr sz="13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 Medium"/>
              <a:buNone/>
            </a:pPr>
            <a:r>
              <a:rPr lang="en" sz="13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Miss no more than 1 Live Class</a:t>
            </a:r>
            <a:endParaRPr sz="13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3498969" y="2311650"/>
            <a:ext cx="2133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 Medium"/>
              <a:buNone/>
            </a:pPr>
            <a:r>
              <a:rPr b="1" lang="en" sz="16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b="1" i="0" lang="en" sz="1600" u="none" cap="none" strike="noStrike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r>
              <a:rPr b="1" i="0" lang="en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0" lang="en" sz="1300" u="none" cap="none" strike="noStrik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Core Assignment Submission</a:t>
            </a:r>
            <a:endParaRPr i="0" sz="1300" u="none" cap="none" strike="noStrike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 Medium"/>
              <a:buNone/>
            </a:pPr>
            <a:r>
              <a:t/>
            </a:r>
            <a:endParaRPr sz="13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 Medium"/>
              <a:buNone/>
            </a:pPr>
            <a:r>
              <a:rPr lang="en" sz="13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Missing no more than 1 assignment</a:t>
            </a:r>
            <a:endParaRPr sz="13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5813578" y="2311650"/>
            <a:ext cx="2133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 Medium"/>
              <a:buNone/>
            </a:pPr>
            <a:r>
              <a:rPr b="1" lang="en" sz="1600">
                <a:solidFill>
                  <a:srgbClr val="FF6700"/>
                </a:solidFill>
                <a:latin typeface="Montserrat"/>
                <a:ea typeface="Montserrat"/>
                <a:cs typeface="Montserrat"/>
                <a:sym typeface="Montserrat"/>
              </a:rPr>
              <a:t>Passing Score</a:t>
            </a:r>
            <a:r>
              <a:rPr lang="en" sz="13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on Belt Exam</a:t>
            </a:r>
            <a:endParaRPr sz="13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>
          <a:xfrm>
            <a:off x="465575" y="1339813"/>
            <a:ext cx="4058100" cy="26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“</a:t>
            </a:r>
            <a:r>
              <a:rPr b="1" lang="en" sz="1550">
                <a:solidFill>
                  <a:srgbClr val="202122"/>
                </a:solidFill>
                <a:highlight>
                  <a:srgbClr val="FFFFFF"/>
                </a:highlight>
              </a:rPr>
              <a:t>Data science</a:t>
            </a:r>
            <a:r>
              <a:rPr lang="en" sz="1550">
                <a:solidFill>
                  <a:srgbClr val="202122"/>
                </a:solidFill>
                <a:highlight>
                  <a:srgbClr val="FFFFFF"/>
                </a:highlight>
              </a:rPr>
              <a:t> is an i</a:t>
            </a:r>
            <a:r>
              <a:rPr b="1" lang="en" sz="1550">
                <a:solidFill>
                  <a:srgbClr val="202122"/>
                </a:solidFill>
                <a:highlight>
                  <a:srgbClr val="FFFFFF"/>
                </a:highlight>
              </a:rPr>
              <a:t>nterdisciplinary field </a:t>
            </a:r>
            <a:r>
              <a:rPr lang="en" sz="1550">
                <a:solidFill>
                  <a:srgbClr val="202122"/>
                </a:solidFill>
                <a:highlight>
                  <a:srgbClr val="FFFFFF"/>
                </a:highlight>
              </a:rPr>
              <a:t>that uses </a:t>
            </a:r>
            <a:r>
              <a:rPr b="1" lang="en" sz="1550">
                <a:solidFill>
                  <a:srgbClr val="202122"/>
                </a:solidFill>
                <a:highlight>
                  <a:srgbClr val="FFFFFF"/>
                </a:highlight>
              </a:rPr>
              <a:t>scientific methods, processes, </a:t>
            </a:r>
            <a:r>
              <a:rPr lang="en" sz="1550">
                <a:solidFill>
                  <a:srgbClr val="202122"/>
                </a:solidFill>
                <a:highlight>
                  <a:srgbClr val="FFFFFF"/>
                </a:highlight>
              </a:rPr>
              <a:t>algorithms and systems to </a:t>
            </a:r>
            <a:r>
              <a:rPr b="1" lang="en" sz="1550">
                <a:solidFill>
                  <a:srgbClr val="202122"/>
                </a:solidFill>
                <a:highlight>
                  <a:srgbClr val="FFFFFF"/>
                </a:highlight>
              </a:rPr>
              <a:t>extract </a:t>
            </a:r>
            <a:r>
              <a:rPr b="1" lang="en" sz="15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knowledge</a:t>
            </a:r>
            <a:r>
              <a:rPr b="1" lang="en" sz="1550">
                <a:solidFill>
                  <a:srgbClr val="202122"/>
                </a:solidFill>
                <a:highlight>
                  <a:srgbClr val="FFFFFF"/>
                </a:highlight>
              </a:rPr>
              <a:t> and insights </a:t>
            </a:r>
            <a:r>
              <a:rPr lang="en" sz="1550">
                <a:solidFill>
                  <a:srgbClr val="202122"/>
                </a:solidFill>
                <a:highlight>
                  <a:srgbClr val="FFFFFF"/>
                </a:highlight>
              </a:rPr>
              <a:t>from noisy, structured and unstructured data and apply knowledge and </a:t>
            </a:r>
            <a:r>
              <a:rPr b="1" lang="en" sz="1550">
                <a:solidFill>
                  <a:srgbClr val="202122"/>
                </a:solidFill>
                <a:highlight>
                  <a:srgbClr val="FFFFFF"/>
                </a:highlight>
              </a:rPr>
              <a:t>actionable insights</a:t>
            </a:r>
            <a:r>
              <a:rPr lang="en" sz="1550">
                <a:solidFill>
                  <a:srgbClr val="202122"/>
                </a:solidFill>
                <a:highlight>
                  <a:srgbClr val="FFFFFF"/>
                </a:highlight>
              </a:rPr>
              <a:t> from data across a </a:t>
            </a:r>
            <a:r>
              <a:rPr b="1" lang="en" sz="1550">
                <a:solidFill>
                  <a:srgbClr val="202122"/>
                </a:solidFill>
                <a:highlight>
                  <a:srgbClr val="FFFFFF"/>
                </a:highlight>
              </a:rPr>
              <a:t>broad range of application domains</a:t>
            </a:r>
            <a:r>
              <a:rPr lang="en" sz="1550">
                <a:solidFill>
                  <a:srgbClr val="202122"/>
                </a:solidFill>
                <a:highlight>
                  <a:srgbClr val="FFFFFF"/>
                </a:highlight>
              </a:rPr>
              <a:t>….”</a:t>
            </a:r>
            <a:endParaRPr sz="15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27025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50"/>
              <a:buChar char="-"/>
            </a:pPr>
            <a:r>
              <a:rPr lang="en" sz="15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Wikipedia’s Definition of Data Science</a:t>
            </a:r>
            <a:endParaRPr sz="15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46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2988" y="838725"/>
            <a:ext cx="4163625" cy="36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/>
        </p:nvSpPr>
        <p:spPr>
          <a:xfrm>
            <a:off x="4782988" y="4457550"/>
            <a:ext cx="4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Image thanks to Serap Baysal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ctrTitle"/>
          </p:nvPr>
        </p:nvSpPr>
        <p:spPr>
          <a:xfrm>
            <a:off x="228075" y="142225"/>
            <a:ext cx="8520600" cy="663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 I need to learn?</a:t>
            </a:r>
            <a:endParaRPr/>
          </a:p>
        </p:txBody>
      </p:sp>
      <p:sp>
        <p:nvSpPr>
          <p:cNvPr id="156" name="Google Shape;156;p29"/>
          <p:cNvSpPr txBox="1"/>
          <p:nvPr>
            <p:ph idx="1" type="subTitle"/>
          </p:nvPr>
        </p:nvSpPr>
        <p:spPr>
          <a:xfrm>
            <a:off x="2172050" y="4338175"/>
            <a:ext cx="4461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Image thanks to Benjamin Obi Tayo, Ph.D</a:t>
            </a:r>
            <a:endParaRPr sz="1500"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2825" y="934325"/>
            <a:ext cx="4511101" cy="320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ctrTitle"/>
          </p:nvPr>
        </p:nvSpPr>
        <p:spPr>
          <a:xfrm>
            <a:off x="311700" y="744575"/>
            <a:ext cx="8520600" cy="84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1 Foci:</a:t>
            </a:r>
            <a:endParaRPr/>
          </a:p>
        </p:txBody>
      </p:sp>
      <p:sp>
        <p:nvSpPr>
          <p:cNvPr id="163" name="Google Shape;163;p30"/>
          <p:cNvSpPr txBox="1"/>
          <p:nvPr>
            <p:ph idx="1" type="subTitle"/>
          </p:nvPr>
        </p:nvSpPr>
        <p:spPr>
          <a:xfrm>
            <a:off x="311700" y="1840575"/>
            <a:ext cx="85206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Coding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Data Wrangling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Data Visualization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4506175" y="1471813"/>
            <a:ext cx="4511101" cy="3206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 rotWithShape="1">
          <a:blip r:embed="rId4">
            <a:alphaModFix/>
          </a:blip>
          <a:srcRect b="5752" l="4568" r="65553" t="5752"/>
          <a:stretch/>
        </p:blipFill>
        <p:spPr>
          <a:xfrm>
            <a:off x="4712125" y="1656125"/>
            <a:ext cx="1347801" cy="28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ctrTitle"/>
          </p:nvPr>
        </p:nvSpPr>
        <p:spPr>
          <a:xfrm>
            <a:off x="311700" y="437550"/>
            <a:ext cx="8520600" cy="167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Week 1: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Python for Data Science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31"/>
          <p:cNvSpPr txBox="1"/>
          <p:nvPr>
            <p:ph idx="1" type="subTitle"/>
          </p:nvPr>
        </p:nvSpPr>
        <p:spPr>
          <a:xfrm>
            <a:off x="278500" y="2419225"/>
            <a:ext cx="8520600" cy="14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OOP: Object Oriented Programming: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Everything in Python is an Object!</a:t>
            </a:r>
            <a:endParaRPr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/>
        </p:nvSpPr>
        <p:spPr>
          <a:xfrm>
            <a:off x="774400" y="990750"/>
            <a:ext cx="75672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Object-Oriented-Programming:</a:t>
            </a:r>
            <a:endParaRPr sz="2900"/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" sz="2900"/>
              <a:t>Every variable is an </a:t>
            </a:r>
            <a:r>
              <a:rPr i="1" lang="en" sz="2900"/>
              <a:t>instance</a:t>
            </a:r>
            <a:r>
              <a:rPr lang="en" sz="2900"/>
              <a:t> of a blueprint </a:t>
            </a:r>
            <a:r>
              <a:rPr i="1" lang="en" sz="2900"/>
              <a:t>class</a:t>
            </a:r>
            <a:r>
              <a:rPr lang="en" sz="2900"/>
              <a:t>.</a:t>
            </a:r>
            <a:br>
              <a:rPr lang="en" sz="2900"/>
            </a:b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Before we get too </a:t>
            </a:r>
            <a:r>
              <a:rPr i="1" lang="en" sz="2900"/>
              <a:t>Class</a:t>
            </a:r>
            <a:r>
              <a:rPr lang="en" sz="2900"/>
              <a:t>-y</a:t>
            </a:r>
            <a:endParaRPr sz="2900"/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" sz="2900"/>
              <a:t>Let’s review some basic python vocabulary in our</a:t>
            </a:r>
            <a:r>
              <a:rPr lang="en" sz="2900"/>
              <a:t> </a:t>
            </a:r>
            <a:r>
              <a:rPr lang="en" sz="2900" u="sng">
                <a:solidFill>
                  <a:schemeClr val="hlink"/>
                </a:solidFill>
                <a:hlinkClick r:id="rId3"/>
              </a:rPr>
              <a:t>Colab Notebook!</a:t>
            </a:r>
            <a:endParaRPr sz="2900"/>
          </a:p>
        </p:txBody>
      </p:sp>
      <p:sp>
        <p:nvSpPr>
          <p:cNvPr id="177" name="Google Shape;177;p3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Vocabulary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ctrTitle"/>
          </p:nvPr>
        </p:nvSpPr>
        <p:spPr>
          <a:xfrm>
            <a:off x="311700" y="553725"/>
            <a:ext cx="8520600" cy="93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Classes</a:t>
            </a:r>
            <a:endParaRPr/>
          </a:p>
        </p:txBody>
      </p:sp>
      <p:sp>
        <p:nvSpPr>
          <p:cNvPr id="183" name="Google Shape;183;p33"/>
          <p:cNvSpPr txBox="1"/>
          <p:nvPr>
            <p:ph idx="1" type="subTitle"/>
          </p:nvPr>
        </p:nvSpPr>
        <p:spPr>
          <a:xfrm>
            <a:off x="245300" y="1393500"/>
            <a:ext cx="8520600" cy="31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Classes are </a:t>
            </a:r>
            <a:r>
              <a:rPr i="1" lang="en" u="sng"/>
              <a:t>blueprints</a:t>
            </a:r>
            <a:r>
              <a:rPr lang="en" u="sng"/>
              <a:t> for different types of objects.</a:t>
            </a:r>
            <a:br>
              <a:rPr lang="en" u="sng"/>
            </a:br>
            <a:endParaRPr u="sng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/>
              <a:t>Classes</a:t>
            </a:r>
            <a:r>
              <a:rPr lang="en"/>
              <a:t>: type of object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AutoNum type="alphaLcPeriod"/>
            </a:pPr>
            <a:r>
              <a:rPr lang="en"/>
              <a:t>Ex. string, list, tuple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/>
              <a:t>Objects</a:t>
            </a:r>
            <a:r>
              <a:rPr lang="en"/>
              <a:t>: specific example of classes </a:t>
            </a:r>
            <a:endParaRPr/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AutoNum type="romanLcPeriod"/>
            </a:pPr>
            <a:r>
              <a:rPr lang="en"/>
              <a:t>Ex. (‘hello world’, [1,2,3], (‘hello’, ‘world’))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PlayingCards</a:t>
            </a:r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0" y="924475"/>
            <a:ext cx="6260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What attributes does a playing card have?</a:t>
            </a:r>
            <a:endParaRPr b="1"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Value (2, 3, …9,10,J,Q,K)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Suit (hearts/spades/clubs/diamonds)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Color: determined by suit.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When we are playing a card game,</a:t>
            </a:r>
            <a:r>
              <a:rPr b="1" lang="en" sz="2100"/>
              <a:t> we usually hide </a:t>
            </a:r>
            <a:r>
              <a:rPr lang="en" sz="2100"/>
              <a:t>our cards’ value and suit.</a:t>
            </a:r>
            <a:br>
              <a:rPr lang="en" sz="2100"/>
            </a:b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We </a:t>
            </a:r>
            <a:r>
              <a:rPr b="1" lang="en" sz="2100"/>
              <a:t>flip</a:t>
            </a:r>
            <a:r>
              <a:rPr lang="en" sz="2100"/>
              <a:t> them over when we want to see their value and suit.</a:t>
            </a:r>
            <a:endParaRPr sz="2100"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250" y="1291475"/>
            <a:ext cx="2618247" cy="21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/>
          <p:nvPr/>
        </p:nvSpPr>
        <p:spPr>
          <a:xfrm>
            <a:off x="0" y="4557600"/>
            <a:ext cx="8937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Countakeshi. (2017). </a:t>
            </a:r>
            <a:r>
              <a:rPr i="1" lang="en" sz="800"/>
              <a:t>English: Extra cards for playing the six-handed version of the Euchre variant, 500.</a:t>
            </a:r>
            <a:r>
              <a:rPr lang="en" sz="800"/>
              <a:t> Own work.</a:t>
            </a:r>
            <a:r>
              <a:rPr lang="en" sz="800">
                <a:uFill>
                  <a:noFill/>
                </a:uFill>
                <a:hlinkClick r:id="rId4"/>
              </a:rPr>
              <a:t>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https://commons.wikimedia.org/wiki/File:Six-handed_500_playing_cards.jpg</a:t>
            </a:r>
            <a:endParaRPr sz="8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Much Do I Need to Know About Classes?</a:t>
            </a:r>
            <a:endParaRPr sz="3000"/>
          </a:p>
        </p:txBody>
      </p:sp>
      <p:sp>
        <p:nvSpPr>
          <p:cNvPr id="197" name="Google Shape;197;p35"/>
          <p:cNvSpPr txBox="1"/>
          <p:nvPr/>
        </p:nvSpPr>
        <p:spPr>
          <a:xfrm>
            <a:off x="394775" y="947250"/>
            <a:ext cx="8043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Enough to understand how to </a:t>
            </a:r>
            <a:r>
              <a:rPr i="1" lang="en" sz="2200"/>
              <a:t>use them</a:t>
            </a:r>
            <a:r>
              <a:rPr lang="en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You do NOT need to be able to write your own classes</a:t>
            </a:r>
            <a:r>
              <a:rPr lang="en" sz="2200"/>
              <a:t> as a Data Scientist!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Examples: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Numpy Arrays.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Pandas DataFrames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666750" y="257024"/>
            <a:ext cx="7810500" cy="8076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b="1" sz="4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8"/>
          <p:cNvSpPr txBox="1"/>
          <p:nvPr/>
        </p:nvSpPr>
        <p:spPr>
          <a:xfrm>
            <a:off x="666750" y="1197175"/>
            <a:ext cx="7371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Bookmarks to Save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Stack Schedule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This Week’s Assignments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20 Minute Rule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What is Data Science?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Python for Data Science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Object Oriented Programming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Practice in Breakout Groups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idx="1" type="subTitle"/>
          </p:nvPr>
        </p:nvSpPr>
        <p:spPr>
          <a:xfrm>
            <a:off x="311700" y="1765900"/>
            <a:ext cx="8520600" cy="27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open a Colab </a:t>
            </a:r>
            <a:r>
              <a:rPr lang="en"/>
              <a:t>notebook from this course:</a:t>
            </a:r>
            <a:br>
              <a:rPr lang="en"/>
            </a:br>
            <a:endParaRPr/>
          </a:p>
          <a:p>
            <a:pPr indent="-406400" lvl="0" marL="2743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Open ‘File’ menu</a:t>
            </a:r>
            <a:endParaRPr/>
          </a:p>
          <a:p>
            <a:pPr indent="-406400" lvl="0" marL="2743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Save a Copy In Drive</a:t>
            </a:r>
            <a:endParaRPr/>
          </a:p>
          <a:p>
            <a:pPr indent="-406400" lvl="0" marL="2743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Change it, play with it, break it, fix it, make it your own.</a:t>
            </a:r>
            <a:endParaRPr/>
          </a:p>
        </p:txBody>
      </p:sp>
      <p:sp>
        <p:nvSpPr>
          <p:cNvPr id="203" name="Google Shape;203;p36"/>
          <p:cNvSpPr txBox="1"/>
          <p:nvPr>
            <p:ph type="ctrTitle"/>
          </p:nvPr>
        </p:nvSpPr>
        <p:spPr>
          <a:xfrm>
            <a:off x="311700" y="744575"/>
            <a:ext cx="8520600" cy="93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it to Colab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ctrTitle"/>
          </p:nvPr>
        </p:nvSpPr>
        <p:spPr>
          <a:xfrm>
            <a:off x="178925" y="2974900"/>
            <a:ext cx="8520600" cy="1436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u="sng">
                <a:solidFill>
                  <a:schemeClr val="hlink"/>
                </a:solidFill>
                <a:hlinkClick r:id="rId3"/>
              </a:rPr>
              <a:t>Please Click Here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To proceed to the Notebook</a:t>
            </a:r>
            <a:endParaRPr sz="3700"/>
          </a:p>
        </p:txBody>
      </p:sp>
      <p:sp>
        <p:nvSpPr>
          <p:cNvPr id="209" name="Google Shape;209;p37"/>
          <p:cNvSpPr txBox="1"/>
          <p:nvPr>
            <p:ph idx="1" type="subTitle"/>
          </p:nvPr>
        </p:nvSpPr>
        <p:spPr>
          <a:xfrm>
            <a:off x="178925" y="507875"/>
            <a:ext cx="8520600" cy="25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 your breakout group:</a:t>
            </a:r>
            <a:endParaRPr b="1" u="sng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Choose a </a:t>
            </a:r>
            <a:r>
              <a:rPr b="1" lang="en" sz="2100"/>
              <a:t>Leader</a:t>
            </a:r>
            <a:r>
              <a:rPr lang="en" sz="2100"/>
              <a:t> to read all text aloud and make sure the group remembers the directions.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Choose a </a:t>
            </a:r>
            <a:r>
              <a:rPr b="1" lang="en" sz="2100"/>
              <a:t>Driver</a:t>
            </a:r>
            <a:r>
              <a:rPr lang="en" sz="2100"/>
              <a:t> to share their screen.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The rest are </a:t>
            </a:r>
            <a:r>
              <a:rPr b="1" lang="en" sz="2100"/>
              <a:t>Navigators</a:t>
            </a:r>
            <a:r>
              <a:rPr lang="en" sz="2100"/>
              <a:t>, checking the Learn platform and Google for answers as needed.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Everyone code along to produce a completed notebook.</a:t>
            </a:r>
            <a:endParaRPr sz="2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Notebooks from Today</a:t>
            </a:r>
            <a:endParaRPr/>
          </a:p>
        </p:txBody>
      </p:sp>
      <p:sp>
        <p:nvSpPr>
          <p:cNvPr id="215" name="Google Shape;215;p38"/>
          <p:cNvSpPr txBox="1"/>
          <p:nvPr/>
        </p:nvSpPr>
        <p:spPr>
          <a:xfrm>
            <a:off x="774400" y="1237825"/>
            <a:ext cx="768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01.24.22 Week 1, Lecture 1 - Python &amp; Colab.ipynb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01.24.22 Week1, Lecture 1 - OOP Activity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/>
        </p:nvSpPr>
        <p:spPr>
          <a:xfrm>
            <a:off x="568552" y="418500"/>
            <a:ext cx="864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A2D3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Important Links to Bookmark</a:t>
            </a:r>
            <a:endParaRPr sz="3200">
              <a:solidFill>
                <a:srgbClr val="8B90A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0" name="Google Shape;60;p19"/>
          <p:cNvSpPr txBox="1"/>
          <p:nvPr/>
        </p:nvSpPr>
        <p:spPr>
          <a:xfrm>
            <a:off x="578170" y="1188713"/>
            <a:ext cx="7996200" cy="30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Discord Channel: </a:t>
            </a:r>
            <a:r>
              <a:rPr lang="en" sz="2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01-24-Cohort-James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Learning Platform (</a:t>
            </a:r>
            <a:r>
              <a:rPr lang="en" sz="2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https://login.codingdojo.com/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b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Daily Stack Schedule (</a:t>
            </a:r>
            <a:r>
              <a:rPr lang="en" sz="2400" u="sng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https://bit.ly/32k7fwU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Can always find in header of our discord channel.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Your Feedback Document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Sent out via email last week.</a:t>
            </a:r>
            <a:b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1" name="Google Shape;61;p19"/>
          <p:cNvCxnSpPr/>
          <p:nvPr/>
        </p:nvCxnSpPr>
        <p:spPr>
          <a:xfrm>
            <a:off x="568554" y="1096698"/>
            <a:ext cx="8139000" cy="0"/>
          </a:xfrm>
          <a:prstGeom prst="straightConnector1">
            <a:avLst/>
          </a:prstGeom>
          <a:noFill/>
          <a:ln cap="flat" cmpd="sng" w="9525">
            <a:solidFill>
              <a:srgbClr val="E7E7E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/>
          <p:nvPr/>
        </p:nvSpPr>
        <p:spPr>
          <a:xfrm>
            <a:off x="808909" y="1660744"/>
            <a:ext cx="7455600" cy="175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0"/>
          <p:cNvSpPr/>
          <p:nvPr/>
        </p:nvSpPr>
        <p:spPr>
          <a:xfrm>
            <a:off x="808909" y="1660744"/>
            <a:ext cx="5431500" cy="175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</p:txBody>
      </p:sp>
      <p:sp>
        <p:nvSpPr>
          <p:cNvPr id="68" name="Google Shape;68;p20"/>
          <p:cNvSpPr txBox="1"/>
          <p:nvPr/>
        </p:nvSpPr>
        <p:spPr>
          <a:xfrm>
            <a:off x="568548" y="418500"/>
            <a:ext cx="430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A2D3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Program Schedule</a:t>
            </a:r>
            <a:endParaRPr sz="3200">
              <a:solidFill>
                <a:srgbClr val="8B90A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cxnSp>
        <p:nvCxnSpPr>
          <p:cNvPr id="69" name="Google Shape;69;p20"/>
          <p:cNvCxnSpPr/>
          <p:nvPr/>
        </p:nvCxnSpPr>
        <p:spPr>
          <a:xfrm>
            <a:off x="568554" y="1096698"/>
            <a:ext cx="8139000" cy="0"/>
          </a:xfrm>
          <a:prstGeom prst="straightConnector1">
            <a:avLst/>
          </a:prstGeom>
          <a:noFill/>
          <a:ln cap="flat" cmpd="sng" w="9525">
            <a:solidFill>
              <a:srgbClr val="E7E7E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20"/>
          <p:cNvSpPr txBox="1"/>
          <p:nvPr/>
        </p:nvSpPr>
        <p:spPr>
          <a:xfrm>
            <a:off x="960870" y="2791000"/>
            <a:ext cx="18402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A2D34"/>
                </a:solidFill>
                <a:latin typeface="Proxima Nova"/>
                <a:ea typeface="Proxima Nova"/>
                <a:cs typeface="Proxima Nova"/>
                <a:sym typeface="Proxima Nova"/>
              </a:rPr>
              <a:t>Weeks 1 - 4</a:t>
            </a:r>
            <a:endParaRPr sz="800">
              <a:solidFill>
                <a:srgbClr val="2A2D3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A2D3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Data Science </a:t>
            </a:r>
            <a:endParaRPr sz="1200">
              <a:solidFill>
                <a:srgbClr val="2A2D34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A2D3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Fundamentals</a:t>
            </a:r>
            <a:endParaRPr sz="1200">
              <a:solidFill>
                <a:srgbClr val="2A2D34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A2D34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1" name="Google Shape;71;p20"/>
          <p:cNvSpPr txBox="1"/>
          <p:nvPr/>
        </p:nvSpPr>
        <p:spPr>
          <a:xfrm>
            <a:off x="2800935" y="2790989"/>
            <a:ext cx="10806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A2D34"/>
                </a:solidFill>
                <a:latin typeface="Proxima Nova"/>
                <a:ea typeface="Proxima Nova"/>
                <a:cs typeface="Proxima Nova"/>
                <a:sym typeface="Proxima Nova"/>
              </a:rPr>
              <a:t>Weeks 5 - 8</a:t>
            </a:r>
            <a:endParaRPr sz="800">
              <a:solidFill>
                <a:srgbClr val="2A2D3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A2D3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Machine Learning</a:t>
            </a:r>
            <a:endParaRPr sz="1100">
              <a:solidFill>
                <a:srgbClr val="2A2D34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A2D3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A2D3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2" name="Google Shape;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879" y="1813753"/>
            <a:ext cx="908345" cy="8419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20"/>
          <p:cNvCxnSpPr/>
          <p:nvPr/>
        </p:nvCxnSpPr>
        <p:spPr>
          <a:xfrm>
            <a:off x="1985979" y="2195345"/>
            <a:ext cx="6234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20"/>
          <p:cNvCxnSpPr/>
          <p:nvPr/>
        </p:nvCxnSpPr>
        <p:spPr>
          <a:xfrm>
            <a:off x="3899352" y="2191643"/>
            <a:ext cx="6234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20"/>
          <p:cNvSpPr txBox="1"/>
          <p:nvPr/>
        </p:nvSpPr>
        <p:spPr>
          <a:xfrm>
            <a:off x="4782008" y="2790999"/>
            <a:ext cx="1689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A2D34"/>
                </a:solidFill>
                <a:latin typeface="Proxima Nova"/>
                <a:ea typeface="Proxima Nova"/>
                <a:cs typeface="Proxima Nova"/>
                <a:sym typeface="Proxima Nova"/>
              </a:rPr>
              <a:t>Weeks 9 - 12</a:t>
            </a:r>
            <a:endParaRPr sz="800">
              <a:solidFill>
                <a:srgbClr val="2A2D3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A2D3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Advanced Machine Learning</a:t>
            </a:r>
            <a:endParaRPr sz="1100">
              <a:solidFill>
                <a:srgbClr val="2A2D34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A2D3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A2D3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Computer sciences, data science, data-driven science, information science, machine  learning icon - Download on Iconfinder" id="76" name="Google Shape;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5075" y="1863807"/>
            <a:ext cx="838500" cy="777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7" name="Google Shape;7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2015" y="1863806"/>
            <a:ext cx="893100" cy="7557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8" name="Google Shape;78;p20"/>
          <p:cNvCxnSpPr/>
          <p:nvPr/>
        </p:nvCxnSpPr>
        <p:spPr>
          <a:xfrm>
            <a:off x="5995442" y="2195337"/>
            <a:ext cx="6234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79" name="Google Shape;79;p20"/>
          <p:cNvGrpSpPr/>
          <p:nvPr/>
        </p:nvGrpSpPr>
        <p:grpSpPr>
          <a:xfrm>
            <a:off x="6783752" y="1827667"/>
            <a:ext cx="1689300" cy="1316582"/>
            <a:chOff x="9095340" y="2589290"/>
            <a:chExt cx="2251800" cy="1755442"/>
          </a:xfrm>
        </p:grpSpPr>
        <p:pic>
          <p:nvPicPr>
            <p:cNvPr descr="Sql - Free seo and web icons" id="80" name="Google Shape;80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95345" y="2589290"/>
              <a:ext cx="1190769" cy="11040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20"/>
            <p:cNvSpPr txBox="1"/>
            <p:nvPr/>
          </p:nvSpPr>
          <p:spPr>
            <a:xfrm>
              <a:off x="9095340" y="3873732"/>
              <a:ext cx="2251800" cy="4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2A2D34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Weeks 13 - 16</a:t>
              </a:r>
              <a:endParaRPr sz="800">
                <a:solidFill>
                  <a:srgbClr val="2A2D34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A2D34"/>
                  </a:solidFill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Data Enrichment</a:t>
              </a:r>
              <a:endParaRPr sz="1100">
                <a:solidFill>
                  <a:srgbClr val="2A2D3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solidFill>
                  <a:srgbClr val="2A2D34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2A2D3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2" name="Google Shape;82;p20"/>
          <p:cNvSpPr txBox="1"/>
          <p:nvPr/>
        </p:nvSpPr>
        <p:spPr>
          <a:xfrm>
            <a:off x="2492949" y="1261444"/>
            <a:ext cx="198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12-Week Program</a:t>
            </a:r>
            <a:endParaRPr b="1" sz="1200"/>
          </a:p>
        </p:txBody>
      </p:sp>
      <p:sp>
        <p:nvSpPr>
          <p:cNvPr id="83" name="Google Shape;83;p20"/>
          <p:cNvSpPr txBox="1"/>
          <p:nvPr/>
        </p:nvSpPr>
        <p:spPr>
          <a:xfrm>
            <a:off x="6618850" y="1243378"/>
            <a:ext cx="1689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16-Week Program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id="84" name="Google Shape;84;p20"/>
          <p:cNvSpPr txBox="1"/>
          <p:nvPr/>
        </p:nvSpPr>
        <p:spPr>
          <a:xfrm>
            <a:off x="391429" y="3569981"/>
            <a:ext cx="8514000" cy="12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accent1"/>
                </a:solidFill>
              </a:rPr>
              <a:t>Did you sign up for the 12-week program but want to change to the 16-week program?</a:t>
            </a:r>
            <a:br>
              <a:rPr b="1" i="1" lang="en" sz="1600">
                <a:solidFill>
                  <a:schemeClr val="accent1"/>
                </a:solidFill>
              </a:rPr>
            </a:br>
            <a:endParaRPr b="1" i="1" sz="1600">
              <a:solidFill>
                <a:schemeClr val="accent1"/>
              </a:solidFill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No problem!  </a:t>
            </a:r>
            <a:r>
              <a:rPr lang="en" sz="1400">
                <a:solidFill>
                  <a:schemeClr val="dk1"/>
                </a:solidFill>
              </a:rPr>
              <a:t>Just contact Robbie Hannan </a:t>
            </a:r>
            <a:r>
              <a:rPr lang="en" sz="1400" u="sng">
                <a:solidFill>
                  <a:schemeClr val="dk1"/>
                </a:solidFill>
              </a:rPr>
              <a:t>rhannan@codingdojo.com</a:t>
            </a:r>
            <a:r>
              <a:rPr lang="en" sz="1400">
                <a:solidFill>
                  <a:schemeClr val="dk1"/>
                </a:solidFill>
              </a:rPr>
              <a:t> and let him know you’d like to change programs.</a:t>
            </a:r>
            <a:endParaRPr sz="1400">
              <a:solidFill>
                <a:schemeClr val="dk1"/>
              </a:solidFill>
            </a:endParaRPr>
          </a:p>
          <a:p>
            <a:pPr indent="-2540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Can do so up until the end of week 12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Daily Stack Schedule</a:t>
            </a:r>
            <a:br>
              <a:rPr lang="en"/>
            </a:br>
            <a:r>
              <a:rPr lang="en" sz="1700" u="sng">
                <a:solidFill>
                  <a:schemeClr val="hlink"/>
                </a:solidFill>
                <a:hlinkClick r:id="rId3"/>
              </a:rPr>
              <a:t>https://bit.ly/32k7fwU</a:t>
            </a:r>
            <a:r>
              <a:rPr lang="en" sz="1700"/>
              <a:t> </a:t>
            </a:r>
            <a:endParaRPr sz="1700"/>
          </a:p>
        </p:txBody>
      </p:sp>
      <p:pic>
        <p:nvPicPr>
          <p:cNvPr id="90" name="Google Shape;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425" y="1043000"/>
            <a:ext cx="7680901" cy="384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Daily Stack Schedule</a:t>
            </a:r>
            <a:br>
              <a:rPr lang="en"/>
            </a:br>
            <a:r>
              <a:rPr lang="en" sz="1700" u="sng">
                <a:solidFill>
                  <a:schemeClr val="hlink"/>
                </a:solidFill>
                <a:hlinkClick r:id="rId3"/>
              </a:rPr>
              <a:t>https://bit.ly/32k7fwU</a:t>
            </a:r>
            <a:r>
              <a:rPr lang="en" sz="1700"/>
              <a:t> </a:t>
            </a:r>
            <a:endParaRPr sz="1700"/>
          </a:p>
        </p:txBody>
      </p:sp>
      <p:pic>
        <p:nvPicPr>
          <p:cNvPr id="96" name="Google Shape;9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425" y="1043000"/>
            <a:ext cx="7680901" cy="38479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2"/>
          <p:cNvSpPr/>
          <p:nvPr/>
        </p:nvSpPr>
        <p:spPr>
          <a:xfrm>
            <a:off x="4572000" y="1651875"/>
            <a:ext cx="3742200" cy="510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2"/>
          <p:cNvSpPr/>
          <p:nvPr/>
        </p:nvSpPr>
        <p:spPr>
          <a:xfrm>
            <a:off x="713150" y="1627125"/>
            <a:ext cx="2589300" cy="538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 txBox="1"/>
          <p:nvPr/>
        </p:nvSpPr>
        <p:spPr>
          <a:xfrm rot="5400000">
            <a:off x="7707275" y="1898250"/>
            <a:ext cx="16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ZOOM ROOMS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00" name="Google Shape;100;p22"/>
          <p:cNvSpPr txBox="1"/>
          <p:nvPr/>
        </p:nvSpPr>
        <p:spPr>
          <a:xfrm flipH="1" rot="-5400000">
            <a:off x="-760375" y="1835275"/>
            <a:ext cx="21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3C47D"/>
                </a:solidFill>
              </a:rPr>
              <a:t>Important Sheet Links</a:t>
            </a:r>
            <a:endParaRPr b="1"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/>
        </p:nvSpPr>
        <p:spPr>
          <a:xfrm>
            <a:off x="568548" y="418500"/>
            <a:ext cx="430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A2D3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Live Classes</a:t>
            </a:r>
            <a:endParaRPr sz="3200">
              <a:solidFill>
                <a:srgbClr val="8B90A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cxnSp>
        <p:nvCxnSpPr>
          <p:cNvPr id="106" name="Google Shape;106;p23"/>
          <p:cNvCxnSpPr/>
          <p:nvPr/>
        </p:nvCxnSpPr>
        <p:spPr>
          <a:xfrm>
            <a:off x="568554" y="1096698"/>
            <a:ext cx="8139000" cy="0"/>
          </a:xfrm>
          <a:prstGeom prst="straightConnector1">
            <a:avLst/>
          </a:prstGeom>
          <a:noFill/>
          <a:ln cap="flat" cmpd="sng" w="9525">
            <a:solidFill>
              <a:srgbClr val="E7E7E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3"/>
          <p:cNvSpPr txBox="1"/>
          <p:nvPr/>
        </p:nvSpPr>
        <p:spPr>
          <a:xfrm>
            <a:off x="578175" y="1048800"/>
            <a:ext cx="79962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8B90A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Lectures</a:t>
            </a:r>
            <a:endParaRPr sz="2900">
              <a:solidFill>
                <a:srgbClr val="8B90A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-3048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●"/>
            </a:pP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Tuesdays &amp; Thursdays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794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5 - 6 pm Pacific Time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8B90A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Office Hours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30 min before and 30 min after live class </a:t>
            </a:r>
            <a:r>
              <a:rPr i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--in the class zoom room!</a:t>
            </a:r>
            <a:endParaRPr i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8B90A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Group Code Reviews</a:t>
            </a:r>
            <a:endParaRPr sz="2900">
              <a:solidFill>
                <a:srgbClr val="8B90A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Mondays or Wednesdays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794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30-minute group sessions.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794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Optional, but strongly recommended.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Code Review Sign up sheet is inside our Stack schedule google sheet</a:t>
            </a:r>
            <a:endParaRPr i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23"/>
          <p:cNvSpPr txBox="1"/>
          <p:nvPr/>
        </p:nvSpPr>
        <p:spPr>
          <a:xfrm>
            <a:off x="4506075" y="618600"/>
            <a:ext cx="4390500" cy="3540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We are currently on PST (UTC-8)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/>
        </p:nvSpPr>
        <p:spPr>
          <a:xfrm>
            <a:off x="568548" y="418500"/>
            <a:ext cx="683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A2D3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Communication - </a:t>
            </a:r>
            <a:r>
              <a:rPr lang="en" sz="3200">
                <a:solidFill>
                  <a:srgbClr val="8B90A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Discord</a:t>
            </a:r>
            <a:endParaRPr sz="3200">
              <a:solidFill>
                <a:srgbClr val="8B90A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A2D34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cxnSp>
        <p:nvCxnSpPr>
          <p:cNvPr id="114" name="Google Shape;114;p24"/>
          <p:cNvCxnSpPr/>
          <p:nvPr/>
        </p:nvCxnSpPr>
        <p:spPr>
          <a:xfrm>
            <a:off x="568554" y="1096698"/>
            <a:ext cx="8139000" cy="0"/>
          </a:xfrm>
          <a:prstGeom prst="straightConnector1">
            <a:avLst/>
          </a:prstGeom>
          <a:noFill/>
          <a:ln cap="flat" cmpd="sng" w="9525">
            <a:solidFill>
              <a:srgbClr val="E7E7E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24"/>
          <p:cNvSpPr txBox="1"/>
          <p:nvPr/>
        </p:nvSpPr>
        <p:spPr>
          <a:xfrm>
            <a:off x="568548" y="1220963"/>
            <a:ext cx="7882500" cy="30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11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oxima Nova Extrabold"/>
              <a:buChar char="●"/>
            </a:pPr>
            <a:r>
              <a:rPr lang="en" sz="23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Our main form of communication between your instructor, TAs &amp; your classmates</a:t>
            </a:r>
            <a:endParaRPr sz="23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-31115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oxima Nova"/>
              <a:buChar char="○"/>
            </a:pPr>
            <a:r>
              <a:rPr lang="en" sz="2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should have already joined!</a:t>
            </a:r>
            <a:endParaRPr sz="2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oxima Nova"/>
              <a:buChar char="○"/>
            </a:pPr>
            <a:r>
              <a:rPr lang="en" sz="2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Our channel: “🏫01-24-cohort-james” </a:t>
            </a:r>
            <a:endParaRPr sz="2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oxima Nova"/>
              <a:buChar char="●"/>
            </a:pPr>
            <a:r>
              <a:rPr i="1" lang="en" sz="23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If you have questions or concerns about the curriculum, program, or policies, please contact me</a:t>
            </a:r>
            <a:r>
              <a:rPr lang="en" sz="2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(your instructor) and I will assist you or find someone who can!</a:t>
            </a:r>
            <a:endParaRPr sz="2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sz="2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666750" y="388296"/>
            <a:ext cx="7810500" cy="12012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Weekly Assignments: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Due Sunday 11:59pm PST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666750" y="2089588"/>
            <a:ext cx="7810500" cy="5955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check assignments with </a:t>
            </a:r>
            <a:r>
              <a:rPr b="1" i="1" lang="en"/>
              <a:t>‘(Core)’ </a:t>
            </a:r>
            <a:r>
              <a:rPr lang="en"/>
              <a:t>next to the title of the assignment at the start of each new week.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For this week:</a:t>
            </a:r>
            <a:endParaRPr u="sng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1821350" y="2983825"/>
            <a:ext cx="5159700" cy="167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5"/>
          <p:cNvSpPr txBox="1"/>
          <p:nvPr/>
        </p:nvSpPr>
        <p:spPr>
          <a:xfrm>
            <a:off x="2163000" y="3430750"/>
            <a:ext cx="4818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/>
              <a:t>Bakery Numpy Exercise (Core)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/>
              <a:t>Project 1 - Part 1 (Core)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/>
              <a:t>Distance and Time (Core)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