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Proxima Nova Extrabold"/>
      <p:bold r:id="rId24"/>
    </p:embeddedFont>
    <p:embeddedFont>
      <p:font typeface="Helvetica Neue Light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4gIQnZpS6+WEMddOvCpSWvy0j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ProximaNovaExtrabold-bold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5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oogle.com/url?sa=i&amp;url=https%3A%2F%2Ftowardsdatascience.com%2Fdata-cleaning-in-python-the-ultimate-guide-2020-c63b88bf0a0d&amp;psig=AOvVaw2lOnZsZdYc2wZK_XFbb3s0&amp;ust=1627680067273000&amp;source=images&amp;cd=vfe&amp;ved=0CAsQjRxqFwoTCJDdzvOaifICFQAAAAAdAAAAABAD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rpubs.com/cyobero/k-mea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STZrCSz3n7ePt8PNuj8jqZ2WsbfzE1d0/view?usp=sharing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/>
        </p:nvSpPr>
        <p:spPr>
          <a:xfrm>
            <a:off x="4225800" y="740075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7681950" y="4137025"/>
            <a:ext cx="8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275" y="782025"/>
            <a:ext cx="7244564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2438544" y="137300"/>
            <a:ext cx="426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2450">
                <a:highlight>
                  <a:schemeClr val="lt2"/>
                </a:highlight>
              </a:rPr>
              <a:t>Understanding Your Data with Clusters</a:t>
            </a:r>
            <a:endParaRPr sz="2450">
              <a:highlight>
                <a:schemeClr val="lt2"/>
              </a:highlight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593525" y="689900"/>
            <a:ext cx="7646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755225" y="994700"/>
            <a:ext cx="74844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Today, we are going to take time to explore a data set with the assistance of Kmeans clustering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and data exploration go together and can be an iterative process.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approach is to use subject matter expertise to explore combinations of features that you think will provide relevant clusters.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can be done on </a:t>
            </a:r>
            <a:r>
              <a:rPr b="0" i="0" lang="en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as we learn and visualize the process, it is often easiest to explore clusters in just two dimensions (two features).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2109200" y="407050"/>
            <a:ext cx="5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for a clustering model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1075800" y="1248450"/>
            <a:ext cx="7267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target variable, so no defining of X and 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do NOT do a train test split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DO need to scale our data using standardscaler() before we fit our model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/>
        </p:nvSpPr>
        <p:spPr>
          <a:xfrm>
            <a:off x="915425" y="341350"/>
            <a:ext cx="656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958025" y="875050"/>
            <a:ext cx="6477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“job” of the model is to find patterns and group the data into distinct “clusters”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aspects of clustering are: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 in same cluster should be similar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 in different groups should be different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our mall data, we are looking to divide our customers into target groups that can be the focus of specialized marketing efforts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/>
        </p:nvSpPr>
        <p:spPr>
          <a:xfrm>
            <a:off x="830100" y="116375"/>
            <a:ext cx="80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2800"/>
              <a:t>M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eans Clustering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0" y="831238"/>
            <a:ext cx="4688550" cy="341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5112450" y="775800"/>
            <a:ext cx="3646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is the number of clusters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have to determine how many clusters as part of your tuning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center of each cluster is called the centroid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learn platform for an explanation of how these centroids are determined.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5400775" y="3491250"/>
            <a:ext cx="265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visual shows a sample scatterplot based on 2 features and the clusters are color coded. This graph has a k of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302550" y="4406500"/>
            <a:ext cx="8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Challenge: Cluster Mall Customers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3057025" y="3762125"/>
            <a:ext cx="2842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Colab Notebook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578600" y="1135313"/>
            <a:ext cx="59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mall customers into similar groups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those groups to understand what they are like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413" y="1987875"/>
            <a:ext cx="4333725" cy="18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9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6" name="Google Shape;46;p2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" name="Google Shape;47;p2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666750" y="862017"/>
            <a:ext cx="7810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Announcements:</a:t>
            </a:r>
            <a:endParaRPr/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666750" y="1541151"/>
            <a:ext cx="78105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 week assignments are due </a:t>
            </a:r>
            <a:r>
              <a:rPr lang="en"/>
              <a:t>until</a:t>
            </a:r>
            <a:r>
              <a:rPr lang="en"/>
              <a:t> Sunday </a:t>
            </a:r>
            <a:r>
              <a:rPr lang="en"/>
              <a:t>night</a:t>
            </a:r>
            <a:r>
              <a:rPr lang="en"/>
              <a:t>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the following week assignments are due Friday morning 9AM (PST)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Belt Exams are in third week of stack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Belt Exam eligibility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- Completion of week 9 assignments </a:t>
            </a:r>
            <a:r>
              <a:rPr lang="en"/>
              <a:t>including</a:t>
            </a:r>
            <a:r>
              <a:rPr lang="en"/>
              <a:t> resubmits , and week 10 assignments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905250" y="990750"/>
            <a:ext cx="73335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supervised and unsupervised learning is different.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data using the </a:t>
            </a:r>
            <a:r>
              <a:rPr lang="en" sz="1700"/>
              <a:t>K Means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clustering algorithm.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clusters predicted by the </a:t>
            </a:r>
            <a:r>
              <a:rPr lang="en" sz="1700"/>
              <a:t>K Means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clustering algorithm using two different metrics.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clusters to discover insights about data.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" name="Google Shape;65;p5"/>
          <p:cNvCxnSpPr>
            <a:stCxn id="64" idx="2"/>
            <a:endCxn id="66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5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5"/>
          <p:cNvCxnSpPr>
            <a:stCxn id="64" idx="2"/>
            <a:endCxn id="67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5"/>
          <p:cNvSpPr/>
          <p:nvPr/>
        </p:nvSpPr>
        <p:spPr>
          <a:xfrm>
            <a:off x="5092350" y="1944100"/>
            <a:ext cx="3220200" cy="1253100"/>
          </a:xfrm>
          <a:prstGeom prst="rect">
            <a:avLst/>
          </a:prstGeom>
          <a:noFill/>
          <a:ln cap="flat" cmpd="sng" w="28575">
            <a:solidFill>
              <a:srgbClr val="28C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" name="Google Shape;75;p6"/>
          <p:cNvCxnSpPr>
            <a:stCxn id="74" idx="2"/>
            <a:endCxn id="76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6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" name="Google Shape;78;p6"/>
          <p:cNvCxnSpPr>
            <a:stCxn id="74" idx="2"/>
            <a:endCxn id="77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6"/>
          <p:cNvCxnSpPr>
            <a:stCxn id="77" idx="2"/>
            <a:endCxn id="80" idx="0"/>
          </p:cNvCxnSpPr>
          <p:nvPr/>
        </p:nvCxnSpPr>
        <p:spPr>
          <a:xfrm>
            <a:off x="2648425" y="2818900"/>
            <a:ext cx="11844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6"/>
          <p:cNvSpPr/>
          <p:nvPr/>
        </p:nvSpPr>
        <p:spPr>
          <a:xfrm>
            <a:off x="629813" y="352334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2998736" y="3523345"/>
            <a:ext cx="16683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Google Shape;82;p6"/>
          <p:cNvCxnSpPr>
            <a:stCxn id="77" idx="2"/>
            <a:endCxn id="81" idx="0"/>
          </p:cNvCxnSpPr>
          <p:nvPr/>
        </p:nvCxnSpPr>
        <p:spPr>
          <a:xfrm flipH="1">
            <a:off x="1464025" y="2818900"/>
            <a:ext cx="11844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6"/>
          <p:cNvCxnSpPr>
            <a:endCxn id="84" idx="0"/>
          </p:cNvCxnSpPr>
          <p:nvPr/>
        </p:nvCxnSpPr>
        <p:spPr>
          <a:xfrm>
            <a:off x="6717635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6"/>
          <p:cNvSpPr/>
          <p:nvPr/>
        </p:nvSpPr>
        <p:spPr>
          <a:xfrm>
            <a:off x="4921162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7029485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6"/>
          <p:cNvCxnSpPr>
            <a:endCxn id="85" idx="0"/>
          </p:cNvCxnSpPr>
          <p:nvPr/>
        </p:nvCxnSpPr>
        <p:spPr>
          <a:xfrm flipH="1">
            <a:off x="5663512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"/>
          <p:cNvSpPr/>
          <p:nvPr/>
        </p:nvSpPr>
        <p:spPr>
          <a:xfrm>
            <a:off x="4848700" y="2155100"/>
            <a:ext cx="3879000" cy="1987800"/>
          </a:xfrm>
          <a:prstGeom prst="rect">
            <a:avLst/>
          </a:prstGeom>
          <a:noFill/>
          <a:ln cap="flat" cmpd="sng" w="28575">
            <a:solidFill>
              <a:srgbClr val="28C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/>
          <p:nvPr/>
        </p:nvSpPr>
        <p:spPr>
          <a:xfrm>
            <a:off x="3165950" y="123165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" name="Google Shape;93;p7"/>
          <p:cNvCxnSpPr>
            <a:stCxn id="92" idx="2"/>
            <a:endCxn id="94" idx="0"/>
          </p:cNvCxnSpPr>
          <p:nvPr/>
        </p:nvCxnSpPr>
        <p:spPr>
          <a:xfrm>
            <a:off x="4598750" y="1757250"/>
            <a:ext cx="21189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7"/>
          <p:cNvSpPr/>
          <p:nvPr/>
        </p:nvSpPr>
        <p:spPr>
          <a:xfrm>
            <a:off x="121562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Supervised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284875" y="2293300"/>
            <a:ext cx="2865600" cy="525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Unsupervised Learning</a:t>
            </a:r>
            <a:endParaRPr b="0" i="0" sz="1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" name="Google Shape;96;p7"/>
          <p:cNvCxnSpPr>
            <a:stCxn id="92" idx="2"/>
            <a:endCxn id="95" idx="0"/>
          </p:cNvCxnSpPr>
          <p:nvPr/>
        </p:nvCxnSpPr>
        <p:spPr>
          <a:xfrm flipH="1">
            <a:off x="2648450" y="1757250"/>
            <a:ext cx="1950300" cy="5361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7"/>
          <p:cNvCxnSpPr>
            <a:endCxn id="98" idx="0"/>
          </p:cNvCxnSpPr>
          <p:nvPr/>
        </p:nvCxnSpPr>
        <p:spPr>
          <a:xfrm>
            <a:off x="6717635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7"/>
          <p:cNvSpPr/>
          <p:nvPr/>
        </p:nvSpPr>
        <p:spPr>
          <a:xfrm>
            <a:off x="4921162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029485" y="3523291"/>
            <a:ext cx="1484700" cy="388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" name="Google Shape;100;p7"/>
          <p:cNvCxnSpPr>
            <a:endCxn id="99" idx="0"/>
          </p:cNvCxnSpPr>
          <p:nvPr/>
        </p:nvCxnSpPr>
        <p:spPr>
          <a:xfrm flipH="1">
            <a:off x="5663512" y="2818891"/>
            <a:ext cx="1054200" cy="7044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7"/>
          <p:cNvSpPr/>
          <p:nvPr/>
        </p:nvSpPr>
        <p:spPr>
          <a:xfrm>
            <a:off x="4595850" y="3204500"/>
            <a:ext cx="2183100" cy="11250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2997300" y="32341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7"/>
          <p:cNvCxnSpPr/>
          <p:nvPr/>
        </p:nvCxnSpPr>
        <p:spPr>
          <a:xfrm flipH="1" rot="10800000">
            <a:off x="4018600" y="3915100"/>
            <a:ext cx="614400" cy="103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7"/>
          <p:cNvSpPr txBox="1"/>
          <p:nvPr/>
        </p:nvSpPr>
        <p:spPr>
          <a:xfrm>
            <a:off x="3212900" y="3774375"/>
            <a:ext cx="8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here!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2035175" y="421500"/>
            <a:ext cx="473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or Unsupervised?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902900" y="1006500"/>
            <a:ext cx="6550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vs. supervised learning methods is based on the </a:t>
            </a:r>
            <a:r>
              <a:rPr b="0" i="1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problem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 are trying to solve.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is not better than the other, they just address </a:t>
            </a:r>
            <a:r>
              <a:rPr b="0" i="1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questions.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unsupervised learning, you do </a:t>
            </a:r>
            <a:r>
              <a:rPr b="0" i="0" lang="en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a target variable you are trying to predict.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 finds patterns in data.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8"/>
          <p:cNvGrpSpPr/>
          <p:nvPr/>
        </p:nvGrpSpPr>
        <p:grpSpPr>
          <a:xfrm>
            <a:off x="7646275" y="2355000"/>
            <a:ext cx="1142100" cy="1053600"/>
            <a:chOff x="6456025" y="3320075"/>
            <a:chExt cx="1142100" cy="1053600"/>
          </a:xfrm>
        </p:grpSpPr>
        <p:sp>
          <p:nvSpPr>
            <p:cNvPr id="112" name="Google Shape;112;p8"/>
            <p:cNvSpPr/>
            <p:nvPr/>
          </p:nvSpPr>
          <p:spPr>
            <a:xfrm>
              <a:off x="6456025" y="3320075"/>
              <a:ext cx="1142100" cy="10536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8"/>
            <p:cNvCxnSpPr>
              <a:endCxn id="112" idx="3"/>
            </p:cNvCxnSpPr>
            <p:nvPr/>
          </p:nvCxnSpPr>
          <p:spPr>
            <a:xfrm flipH="1">
              <a:off x="6623282" y="3456779"/>
              <a:ext cx="813900" cy="762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8"/>
            <p:cNvSpPr txBox="1"/>
            <p:nvPr/>
          </p:nvSpPr>
          <p:spPr>
            <a:xfrm>
              <a:off x="6842025" y="3418975"/>
              <a:ext cx="6996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>
            <a:off x="2109200" y="340425"/>
            <a:ext cx="43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Learning- Clustering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1065700" y="999100"/>
            <a:ext cx="708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way of grouping your data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this example: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have data set that has information about your customers.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would allow you to group your customers.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helps the sales team better address the needs of each of these groups.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new customer is added, they can be assigned the appropriate group (and immediately receive the marketing email designed for their group).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267" y="340425"/>
            <a:ext cx="1907751" cy="14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