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Proxima Nova Extrabold"/>
      <p:bold r:id="rId16"/>
    </p:embeddedFont>
    <p:embeddedFont>
      <p:font typeface="Helvetica Neue Light"/>
      <p:regular r:id="rId17"/>
      <p:bold r:id="rId18"/>
      <p:italic r:id="rId19"/>
      <p:boldItalic r:id="rId20"/>
    </p:embeddedFont>
    <p:embeddedFont>
      <p:font typeface="Open Sans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gnzB04/47Nbnt79SZdRHNYa0T5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boldItalic.fntdata"/><Relationship Id="rId22" Type="http://schemas.openxmlformats.org/officeDocument/2006/relationships/font" Target="fonts/OpenSansLight-bold.fntdata"/><Relationship Id="rId21" Type="http://schemas.openxmlformats.org/officeDocument/2006/relationships/font" Target="fonts/OpenSansLight-regular.fntdata"/><Relationship Id="rId24" Type="http://schemas.openxmlformats.org/officeDocument/2006/relationships/font" Target="fonts/OpenSansLight-boldItalic.fntdata"/><Relationship Id="rId23" Type="http://schemas.openxmlformats.org/officeDocument/2006/relationships/font" Target="fonts/OpenSans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HelveticaNeueLight-regular.fntdata"/><Relationship Id="rId16" Type="http://schemas.openxmlformats.org/officeDocument/2006/relationships/font" Target="fonts/ProximaNovaExtrabold-bold.fntdata"/><Relationship Id="rId19" Type="http://schemas.openxmlformats.org/officeDocument/2006/relationships/font" Target="fonts/HelveticaNeueLight-italic.fntdata"/><Relationship Id="rId18" Type="http://schemas.openxmlformats.org/officeDocument/2006/relationships/font" Target="fonts/HelveticaNeue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" name="Google Shape;3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8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" name="Google Shape;32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/>
          <p:nvPr/>
        </p:nvSpPr>
        <p:spPr>
          <a:xfrm>
            <a:off x="8858250" y="4857750"/>
            <a:ext cx="285900" cy="28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7"/>
          <p:cNvSpPr/>
          <p:nvPr/>
        </p:nvSpPr>
        <p:spPr>
          <a:xfrm>
            <a:off x="0" y="4857750"/>
            <a:ext cx="8858100" cy="2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7"/>
          <p:cNvSpPr txBox="1"/>
          <p:nvPr>
            <p:ph type="title"/>
          </p:nvPr>
        </p:nvSpPr>
        <p:spPr>
          <a:xfrm>
            <a:off x="628650" y="273844"/>
            <a:ext cx="78867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 Light"/>
              <a:buNone/>
              <a:defRPr b="0" i="0" sz="33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7"/>
          <p:cNvSpPr txBox="1"/>
          <p:nvPr/>
        </p:nvSpPr>
        <p:spPr>
          <a:xfrm>
            <a:off x="341461" y="4903143"/>
            <a:ext cx="1436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Coding Dojo</a:t>
            </a:r>
            <a:endParaRPr b="1" i="0" sz="1200" u="none" cap="none" strike="noStrike">
              <a:solidFill>
                <a:srgbClr val="D8D8D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Google Shape;10;p7"/>
          <p:cNvSpPr txBox="1"/>
          <p:nvPr/>
        </p:nvSpPr>
        <p:spPr>
          <a:xfrm>
            <a:off x="8865904" y="4870044"/>
            <a:ext cx="27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1" i="0" lang="en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" name="Google Shape;11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144" y="4906200"/>
            <a:ext cx="188803" cy="18880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30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file/d/1toh8z9sbgu-ymEfFS6bOfbvZcpHS_8uc/view?usp=sharing" TargetMode="External"/><Relationship Id="rId4" Type="http://schemas.openxmlformats.org/officeDocument/2006/relationships/hyperlink" Target="https://docs.google.com/spreadsheets/d/e/2PACX-1vT9qetZw-uGS1u44KiW-XOJJkhmX0BKPdcsQ_X9cwTHlsTvlBHbEyA5G_D8r9knBbPOQ7My-W4pTfy2/pub?gid=2140088293&amp;single=true&amp;output=csv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/>
          <p:nvPr/>
        </p:nvSpPr>
        <p:spPr>
          <a:xfrm>
            <a:off x="3924213" y="-31369"/>
            <a:ext cx="7089161" cy="4889119"/>
          </a:xfrm>
          <a:prstGeom prst="flowChartInputOutpu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39" name="Google Shape;3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2151" y="1700082"/>
            <a:ext cx="3171394" cy="10588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"/>
          <p:cNvSpPr/>
          <p:nvPr/>
        </p:nvSpPr>
        <p:spPr>
          <a:xfrm>
            <a:off x="739066" y="4148096"/>
            <a:ext cx="8405100" cy="20400"/>
          </a:xfrm>
          <a:prstGeom prst="rect">
            <a:avLst/>
          </a:prstGeom>
          <a:solidFill>
            <a:srgbClr val="28CD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251125" y="703200"/>
            <a:ext cx="4262700" cy="21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" sz="4500" u="none" cap="none" strike="noStrik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Welcome to Week 9 </a:t>
            </a:r>
            <a:endParaRPr b="0" i="0" sz="4500" u="none" cap="none" strike="noStrike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" sz="4500" u="none" cap="none" strike="noStrik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Lecture 2!</a:t>
            </a:r>
            <a:endParaRPr b="0" i="0" sz="4500" u="none" cap="none" strike="noStrike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398576" y="3291307"/>
            <a:ext cx="3789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 in Python &amp; </a:t>
            </a:r>
            <a:endParaRPr b="0" i="0" sz="18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Machine Learning</a:t>
            </a:r>
            <a:endParaRPr b="0" i="0" sz="18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" id="43" name="Google Shape;43;p1"/>
          <p:cNvPicPr preferRelativeResize="0"/>
          <p:nvPr/>
        </p:nvPicPr>
        <p:blipFill rotWithShape="1">
          <a:blip r:embed="rId4">
            <a:alphaModFix amt="15000"/>
          </a:blip>
          <a:srcRect b="25003" l="0" r="0" t="0"/>
          <a:stretch/>
        </p:blipFill>
        <p:spPr>
          <a:xfrm>
            <a:off x="4662716" y="2759193"/>
            <a:ext cx="3809734" cy="20985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4" name="Google Shape;44;p1"/>
          <p:cNvPicPr preferRelativeResize="0"/>
          <p:nvPr/>
        </p:nvPicPr>
        <p:blipFill rotWithShape="1">
          <a:blip r:embed="rId5">
            <a:alphaModFix amt="15000"/>
          </a:blip>
          <a:srcRect b="0" l="0" r="0" t="0"/>
          <a:stretch/>
        </p:blipFill>
        <p:spPr>
          <a:xfrm>
            <a:off x="5807135" y="-658791"/>
            <a:ext cx="2331266" cy="2417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Today’s Agenda</a:t>
            </a:r>
            <a:endParaRPr/>
          </a:p>
        </p:txBody>
      </p:sp>
      <p:sp>
        <p:nvSpPr>
          <p:cNvPr id="50" name="Google Shape;50;p2"/>
          <p:cNvSpPr txBox="1"/>
          <p:nvPr/>
        </p:nvSpPr>
        <p:spPr>
          <a:xfrm>
            <a:off x="1748300" y="1167225"/>
            <a:ext cx="5387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 unsupervised learning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 Kmeans clustering to improve a supervised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Clustering Mini Hackathon in breakout rooms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to share findings (if time permits)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How is Unsupervised Learning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Different than Supervised Learning?</a:t>
            </a:r>
            <a:endParaRPr/>
          </a:p>
        </p:txBody>
      </p:sp>
      <p:sp>
        <p:nvSpPr>
          <p:cNvPr id="56" name="Google Shape;56;p3"/>
          <p:cNvSpPr txBox="1"/>
          <p:nvPr/>
        </p:nvSpPr>
        <p:spPr>
          <a:xfrm>
            <a:off x="1256575" y="1547950"/>
            <a:ext cx="663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target variable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train test split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X, y split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Using KMeans Clusters as a Feature in Supervised Learning</a:t>
            </a:r>
            <a:endParaRPr/>
          </a:p>
        </p:txBody>
      </p:sp>
      <p:sp>
        <p:nvSpPr>
          <p:cNvPr id="62" name="Google Shape;62;p4"/>
          <p:cNvSpPr txBox="1"/>
          <p:nvPr/>
        </p:nvSpPr>
        <p:spPr>
          <a:xfrm>
            <a:off x="1218550" y="1417650"/>
            <a:ext cx="7101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Clusters found with KMeans can be a feature.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KMeans performs feature extraction.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we are using KMeans for analysis - No Train Test Split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we are using KMeans for feature extraction for supervised learning we must use a train test split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kmeans.fit(X_train)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X_train[‘cluster’] = kmeans.predict(X_train)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X_test[‘cluster’] = kmeans.predict(X_test)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/>
          <p:nvPr>
            <p:ph type="title"/>
          </p:nvPr>
        </p:nvSpPr>
        <p:spPr>
          <a:xfrm>
            <a:off x="633438" y="1714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Code-a-Long</a:t>
            </a:r>
            <a:endParaRPr/>
          </a:p>
        </p:txBody>
      </p:sp>
      <p:sp>
        <p:nvSpPr>
          <p:cNvPr id="68" name="Google Shape;68;p5"/>
          <p:cNvSpPr txBox="1"/>
          <p:nvPr/>
        </p:nvSpPr>
        <p:spPr>
          <a:xfrm>
            <a:off x="949775" y="520950"/>
            <a:ext cx="7461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Combining Supervised and Unsupervised Learning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5"/>
          <p:cNvSpPr txBox="1"/>
          <p:nvPr/>
        </p:nvSpPr>
        <p:spPr>
          <a:xfrm>
            <a:off x="3459125" y="2932675"/>
            <a:ext cx="20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Melbourn Housing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Today’s Challenge</a:t>
            </a:r>
            <a:endParaRPr/>
          </a:p>
        </p:txBody>
      </p:sp>
      <p:sp>
        <p:nvSpPr>
          <p:cNvPr id="75" name="Google Shape;75;p6"/>
          <p:cNvSpPr txBox="1"/>
          <p:nvPr/>
        </p:nvSpPr>
        <p:spPr>
          <a:xfrm>
            <a:off x="1515750" y="970950"/>
            <a:ext cx="5951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will use the same data set (Melbourne Housing), but you have </a:t>
            </a: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problem.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are tasked with dividing these properties into groups for your marketing team.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time permits we will reconvene in the main room for a 2 minute “lightning pitch” with the goal of convincing the class that your clustering results will be useful to the client.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Note, an example of part b of this challenge to “improve a supervised learning model” was already addressed, so you are only focusing on task a!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3">
      <a:dk1>
        <a:srgbClr val="2A2D34"/>
      </a:dk1>
      <a:lt1>
        <a:srgbClr val="FFFFFF"/>
      </a:lt1>
      <a:dk2>
        <a:srgbClr val="2A2D34"/>
      </a:dk2>
      <a:lt2>
        <a:srgbClr val="FFFFFF"/>
      </a:lt2>
      <a:accent1>
        <a:srgbClr val="28CDFF"/>
      </a:accent1>
      <a:accent2>
        <a:srgbClr val="23B1DC"/>
      </a:accent2>
      <a:accent3>
        <a:srgbClr val="1E9EC5"/>
      </a:accent3>
      <a:accent4>
        <a:srgbClr val="1880A0"/>
      </a:accent4>
      <a:accent5>
        <a:srgbClr val="146983"/>
      </a:accent5>
      <a:accent6>
        <a:srgbClr val="105165"/>
      </a:accent6>
      <a:hlink>
        <a:srgbClr val="28CDFF"/>
      </a:hlink>
      <a:folHlink>
        <a:srgbClr val="28C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