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Proxima Nova"/>
      <p:regular r:id="rId51"/>
      <p:bold r:id="rId52"/>
      <p:italic r:id="rId53"/>
      <p:boldItalic r:id="rId54"/>
    </p:embeddedFont>
    <p:embeddedFont>
      <p:font typeface="Proxima Nova Extrabold"/>
      <p:bold r:id="rId55"/>
    </p:embeddedFont>
    <p:embeddedFont>
      <p:font typeface="Helvetica Neue Light"/>
      <p:regular r:id="rId56"/>
      <p:bold r:id="rId57"/>
      <p:italic r:id="rId58"/>
      <p:boldItalic r:id="rId59"/>
    </p:embeddedFont>
    <p:embeddedFont>
      <p:font typeface="Roboto Mono"/>
      <p:regular r:id="rId60"/>
      <p:bold r:id="rId61"/>
      <p:italic r:id="rId62"/>
      <p:boldItalic r:id="rId63"/>
    </p:embeddedFont>
    <p:embeddedFont>
      <p:font typeface="Open Sans Light"/>
      <p:regular r:id="rId64"/>
      <p:bold r:id="rId65"/>
      <p:italic r:id="rId66"/>
      <p:boldItalic r:id="rId67"/>
    </p:embeddedFont>
    <p:embeddedFont>
      <p:font typeface="Open Sans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ED028C-FCDF-4055-8E3C-5B59DC85A044}">
  <a:tblStyle styleId="{D5ED028C-FCDF-4055-8E3C-5B59DC85A0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OpenSans-boldItalic.fntdata"/><Relationship Id="rId70" Type="http://schemas.openxmlformats.org/officeDocument/2006/relationships/font" Target="fonts/OpenSans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Mono-italic.fntdata"/><Relationship Id="rId61" Type="http://schemas.openxmlformats.org/officeDocument/2006/relationships/font" Target="fonts/RobotoMono-bold.fntdata"/><Relationship Id="rId20" Type="http://schemas.openxmlformats.org/officeDocument/2006/relationships/slide" Target="slides/slide14.xml"/><Relationship Id="rId64" Type="http://schemas.openxmlformats.org/officeDocument/2006/relationships/font" Target="fonts/OpenSansLight-regular.fntdata"/><Relationship Id="rId63" Type="http://schemas.openxmlformats.org/officeDocument/2006/relationships/font" Target="fonts/RobotoMono-boldItalic.fntdata"/><Relationship Id="rId22" Type="http://schemas.openxmlformats.org/officeDocument/2006/relationships/slide" Target="slides/slide16.xml"/><Relationship Id="rId66" Type="http://schemas.openxmlformats.org/officeDocument/2006/relationships/font" Target="fonts/OpenSansLight-italic.fntdata"/><Relationship Id="rId21" Type="http://schemas.openxmlformats.org/officeDocument/2006/relationships/slide" Target="slides/slide15.xml"/><Relationship Id="rId65" Type="http://schemas.openxmlformats.org/officeDocument/2006/relationships/font" Target="fonts/OpenSansLight-bold.fntdata"/><Relationship Id="rId24" Type="http://schemas.openxmlformats.org/officeDocument/2006/relationships/slide" Target="slides/slide18.xml"/><Relationship Id="rId68" Type="http://schemas.openxmlformats.org/officeDocument/2006/relationships/font" Target="fonts/OpenSans-regular.fntdata"/><Relationship Id="rId23" Type="http://schemas.openxmlformats.org/officeDocument/2006/relationships/slide" Target="slides/slide17.xml"/><Relationship Id="rId67" Type="http://schemas.openxmlformats.org/officeDocument/2006/relationships/font" Target="fonts/OpenSansLight-boldItalic.fntdata"/><Relationship Id="rId60" Type="http://schemas.openxmlformats.org/officeDocument/2006/relationships/font" Target="fonts/RobotoMono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OpenSans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regular.fntdata"/><Relationship Id="rId50" Type="http://schemas.openxmlformats.org/officeDocument/2006/relationships/slide" Target="slides/slide44.xml"/><Relationship Id="rId53" Type="http://schemas.openxmlformats.org/officeDocument/2006/relationships/font" Target="fonts/ProximaNova-italic.fntdata"/><Relationship Id="rId52" Type="http://schemas.openxmlformats.org/officeDocument/2006/relationships/font" Target="fonts/ProximaNova-bold.fntdata"/><Relationship Id="rId11" Type="http://schemas.openxmlformats.org/officeDocument/2006/relationships/slide" Target="slides/slide5.xml"/><Relationship Id="rId55" Type="http://schemas.openxmlformats.org/officeDocument/2006/relationships/font" Target="fonts/ProximaNovaExtrabold-bold.fntdata"/><Relationship Id="rId10" Type="http://schemas.openxmlformats.org/officeDocument/2006/relationships/slide" Target="slides/slide4.xml"/><Relationship Id="rId54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57" Type="http://schemas.openxmlformats.org/officeDocument/2006/relationships/font" Target="fonts/HelveticaNeueLight-bold.fntdata"/><Relationship Id="rId12" Type="http://schemas.openxmlformats.org/officeDocument/2006/relationships/slide" Target="slides/slide6.xml"/><Relationship Id="rId56" Type="http://schemas.openxmlformats.org/officeDocument/2006/relationships/font" Target="fonts/HelveticaNeueLight-regular.fntdata"/><Relationship Id="rId15" Type="http://schemas.openxmlformats.org/officeDocument/2006/relationships/slide" Target="slides/slide9.xml"/><Relationship Id="rId59" Type="http://schemas.openxmlformats.org/officeDocument/2006/relationships/font" Target="fonts/HelveticaNeueLight-boldItalic.fntdata"/><Relationship Id="rId14" Type="http://schemas.openxmlformats.org/officeDocument/2006/relationships/slide" Target="slides/slide8.xml"/><Relationship Id="rId58" Type="http://schemas.openxmlformats.org/officeDocument/2006/relationships/font" Target="fonts/HelveticaNeueLight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72459a4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e72459a4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7f36ae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27f36ae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0ad5669d6_1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0ad5669d6_1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0ad5669d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0ad5669d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af96d37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af96d37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27f36ae4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27f36ae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3543663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3543663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fbed220a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fbed220a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0ad5669d6_1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0ad5669d6_1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0ad5669d6_1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0ad5669d6_1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fbed220a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fbed220a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e0ad5669d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e0ad5669d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fbed220a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fbed220a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543663e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3543663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fbed220a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fbed220a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0ad5669d6_15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0ad5669d6_1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9f6696da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9f6696d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fbed220a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fbed220a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af96d371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af96d371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3543663e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3543663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fbed220a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fbed220a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fbed220a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fbed220a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060458cbd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060458cbd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fbed220a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fbed220a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fbed220a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fbed220a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fbed220a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fbed220a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37fb5dc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37fb5dc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0bceaa62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0bceaa62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27f36ae4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27f36ae4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af96d371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af96d371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0ad5669d6_1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0ad5669d6_1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af96d37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af96d37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af96d37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af96d37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27f36ae4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27f36ae4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af96d37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af96d37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6386ada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6386ad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0ccd45b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0ccd45b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af96d371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baf96d371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af96d371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af96d371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27f36ae4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27f36ae4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60458cbd5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60458cbd5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3543663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3543663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fbed220a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fbed220a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33d2582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33d2582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www.google.com/url?sa=i&amp;url=https%3A%2F%2Fwww.memecreator.org%2Fmeme%2Fdata-cleansing-because-clean-data-is-happy-data%2F&amp;psig=AOvVaw1rpkZwEAOzhiOnHUE-nR2c&amp;ust=1627680985515000&amp;source=images&amp;cd=vfe&amp;ved=0CAsQjRxqFwoTCLCquLKeifICFQAAAAAdAAAAABA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hyperlink" Target="https://bookdown.org/ejvanholm/Textbook/displaying-data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rive.google.com/file/d/1kWqIFO9LgVlMsYG9M9boRKCFiizpUB5o/view?usp=sharing" TargetMode="External"/><Relationship Id="rId4" Type="http://schemas.openxmlformats.org/officeDocument/2006/relationships/hyperlink" Target="https://colab.research.google.com/drive/12CbSW1_hzSev--QeXYvNL2WWJ7e1Yim-?usp=sharing" TargetMode="External"/><Relationship Id="rId5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ogin.codingdojo.com/m/212/7120/53006" TargetMode="External"/><Relationship Id="rId4" Type="http://schemas.openxmlformats.org/officeDocument/2006/relationships/hyperlink" Target="https://pandas.pydata.org/Pandas_Cheat_Sheet.pdf" TargetMode="External"/><Relationship Id="rId5" Type="http://schemas.openxmlformats.org/officeDocument/2006/relationships/hyperlink" Target="https://login.codingdojo.com/m/212/11402/79008" TargetMode="External"/><Relationship Id="rId6" Type="http://schemas.openxmlformats.org/officeDocument/2006/relationships/hyperlink" Target="https://login.codingdojo.com/m/212/11402/78191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ensei-jirving/Online-DS-PT-01.24.22-cohort-notes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fF67GUDPc3GUuWu__LiPcCx6pn07wThnowjMY6lDI7E/edit#gid=2091904828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200" y="577250"/>
            <a:ext cx="5017675" cy="33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6"/>
          <p:cNvSpPr txBox="1"/>
          <p:nvPr/>
        </p:nvSpPr>
        <p:spPr>
          <a:xfrm>
            <a:off x="3988988" y="4171675"/>
            <a:ext cx="9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Source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idx="4294967295" type="title"/>
          </p:nvPr>
        </p:nvSpPr>
        <p:spPr>
          <a:xfrm>
            <a:off x="633450" y="1376025"/>
            <a:ext cx="7877100" cy="2828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Duplicate data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Irrelevant data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Incorrect data types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Inconsistent Values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Syntax/Spelling Errors</a:t>
            </a:r>
            <a:endParaRPr sz="2700"/>
          </a:p>
        </p:txBody>
      </p:sp>
      <p:sp>
        <p:nvSpPr>
          <p:cNvPr id="106" name="Google Shape;106;p25"/>
          <p:cNvSpPr txBox="1"/>
          <p:nvPr>
            <p:ph idx="4294967295" type="title"/>
          </p:nvPr>
        </p:nvSpPr>
        <p:spPr>
          <a:xfrm>
            <a:off x="633450" y="396950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Data Issues to Address/Clean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idx="4294967295" type="title"/>
          </p:nvPr>
        </p:nvSpPr>
        <p:spPr>
          <a:xfrm>
            <a:off x="633450" y="60250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Duplicate data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2" name="Google Shape;112;p2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{D5ED028C-FCDF-4055-8E3C-5B59DC85A044}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Height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Age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Phone Number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(123)456-7890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(098)765-4321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(555)123-4567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(098)765-4321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" name="Google Shape;113;p26"/>
          <p:cNvSpPr/>
          <p:nvPr/>
        </p:nvSpPr>
        <p:spPr>
          <a:xfrm>
            <a:off x="717500" y="2620125"/>
            <a:ext cx="7086300" cy="4113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6"/>
          <p:cNvSpPr/>
          <p:nvPr/>
        </p:nvSpPr>
        <p:spPr>
          <a:xfrm>
            <a:off x="717550" y="3379500"/>
            <a:ext cx="7086300" cy="4113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6"/>
          <p:cNvSpPr txBox="1"/>
          <p:nvPr>
            <p:ph idx="4294967295" type="title"/>
          </p:nvPr>
        </p:nvSpPr>
        <p:spPr>
          <a:xfrm>
            <a:off x="633450" y="939450"/>
            <a:ext cx="7877100" cy="87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Duplicate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rows</a:t>
            </a:r>
            <a:r>
              <a:rPr lang="en" sz="1800"/>
              <a:t> should be removed.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idx="4294967295" type="title"/>
          </p:nvPr>
        </p:nvSpPr>
        <p:spPr>
          <a:xfrm>
            <a:off x="665700" y="0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Irrelevant data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1" name="Google Shape;121;p2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{D5ED028C-FCDF-4055-8E3C-5B59DC85A044}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Height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Age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Phone Number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5D5D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(123)456-7890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(098)765-4321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(555)123-4567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(222)222-2222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p27"/>
          <p:cNvSpPr/>
          <p:nvPr/>
        </p:nvSpPr>
        <p:spPr>
          <a:xfrm>
            <a:off x="5444300" y="1282575"/>
            <a:ext cx="2985000" cy="28854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7"/>
          <p:cNvSpPr txBox="1"/>
          <p:nvPr/>
        </p:nvSpPr>
        <p:spPr>
          <a:xfrm>
            <a:off x="415500" y="676400"/>
            <a:ext cx="83130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752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Open Sans Light"/>
              <a:buChar char="●"/>
            </a:pPr>
            <a:r>
              <a:rPr lang="en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 want to remove data if it is unnecessary or unrelated to our task.</a:t>
            </a:r>
            <a:endParaRPr sz="2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19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 Light"/>
              <a:buChar char="○"/>
            </a:pPr>
            <a:r>
              <a:rPr lang="en" sz="2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When in doubt, consult a subject matter expert (SME).</a:t>
            </a:r>
            <a:endParaRPr b="1" sz="3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idx="4294967295" type="title"/>
          </p:nvPr>
        </p:nvSpPr>
        <p:spPr>
          <a:xfrm>
            <a:off x="633450" y="1116550"/>
            <a:ext cx="7877100" cy="32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Columns with values that are </a:t>
            </a: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unique in every row </a:t>
            </a:r>
            <a:r>
              <a:rPr lang="en" sz="2700"/>
              <a:t>(you could consider using this as an index)</a:t>
            </a:r>
            <a:endParaRPr sz="2700"/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Columns with </a:t>
            </a: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values that are all identical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An </a:t>
            </a:r>
            <a:r>
              <a:rPr b="1" lang="en" sz="2700">
                <a:latin typeface="Courier New"/>
                <a:ea typeface="Courier New"/>
                <a:cs typeface="Courier New"/>
                <a:sym typeface="Courier New"/>
              </a:rPr>
              <a:t>Unnamed: 0</a:t>
            </a:r>
            <a:r>
              <a:rPr lang="en" sz="2700"/>
              <a:t> column</a:t>
            </a:r>
            <a:endParaRPr sz="2700"/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Other columns that are just unnecessary for your task</a:t>
            </a:r>
            <a:endParaRPr sz="2700"/>
          </a:p>
        </p:txBody>
      </p:sp>
      <p:sp>
        <p:nvSpPr>
          <p:cNvPr id="129" name="Google Shape;129;p28"/>
          <p:cNvSpPr txBox="1"/>
          <p:nvPr>
            <p:ph idx="4294967295" type="title"/>
          </p:nvPr>
        </p:nvSpPr>
        <p:spPr>
          <a:xfrm>
            <a:off x="633450" y="546300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Examples of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Irrelevant data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1480500" y="685725"/>
            <a:ext cx="6183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Types</a:t>
            </a:r>
            <a:endParaRPr sz="3500"/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250" y="1737625"/>
            <a:ext cx="5368832" cy="241440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 txBox="1"/>
          <p:nvPr/>
        </p:nvSpPr>
        <p:spPr>
          <a:xfrm>
            <a:off x="1585850" y="4405100"/>
            <a:ext cx="729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Image 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https://bookdown.org/ejvanholm/Textbook/displaying-data.html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396350" y="446675"/>
            <a:ext cx="7932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Example of a</a:t>
            </a:r>
            <a:r>
              <a:rPr lang="en" sz="2300"/>
              <a:t> numeric and/or a categorical variable in data science?</a:t>
            </a:r>
            <a:endParaRPr sz="2300"/>
          </a:p>
        </p:txBody>
      </p:sp>
      <p:sp>
        <p:nvSpPr>
          <p:cNvPr id="142" name="Google Shape;142;p30"/>
          <p:cNvSpPr txBox="1"/>
          <p:nvPr/>
        </p:nvSpPr>
        <p:spPr>
          <a:xfrm>
            <a:off x="495925" y="1517075"/>
            <a:ext cx="8206500" cy="298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Numerical</a:t>
            </a:r>
            <a:r>
              <a:rPr lang="en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accent1"/>
                </a:solidFill>
              </a:rPr>
              <a:t>	 </a:t>
            </a:r>
            <a:r>
              <a:rPr lang="en">
                <a:solidFill>
                  <a:schemeClr val="accent1"/>
                </a:solidFill>
              </a:rPr>
              <a:t>Type in chat or annotate here:	</a:t>
            </a:r>
            <a:r>
              <a:rPr b="1" lang="en" u="sng">
                <a:solidFill>
                  <a:schemeClr val="dk1"/>
                </a:solidFill>
              </a:rPr>
              <a:t>Categorical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43" name="Google Shape;143;p30"/>
          <p:cNvCxnSpPr>
            <a:endCxn id="142" idx="2"/>
          </p:cNvCxnSpPr>
          <p:nvPr/>
        </p:nvCxnSpPr>
        <p:spPr>
          <a:xfrm>
            <a:off x="4597975" y="1814675"/>
            <a:ext cx="1200" cy="26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idx="4294967295" type="title"/>
          </p:nvPr>
        </p:nvSpPr>
        <p:spPr>
          <a:xfrm>
            <a:off x="633450" y="1401825"/>
            <a:ext cx="8186400" cy="210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An unexpected data type could be a clue to bad data!</a:t>
            </a:r>
            <a:endParaRPr/>
          </a:p>
          <a:p>
            <a:pPr indent="-2984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2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Numerical data should be an </a:t>
            </a:r>
            <a:r>
              <a:rPr b="1" lang="en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</a:t>
            </a:r>
            <a:r>
              <a:rPr lang="en" sz="2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or </a:t>
            </a:r>
            <a:r>
              <a:rPr b="1" lang="en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float</a:t>
            </a:r>
            <a:endParaRPr b="1" sz="2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2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Be careful, numbers can represent </a:t>
            </a:r>
            <a:r>
              <a:rPr b="1" i="1" lang="en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categories</a:t>
            </a:r>
            <a:endParaRPr b="1" i="1" sz="2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49" name="Google Shape;149;p31"/>
          <p:cNvSpPr txBox="1"/>
          <p:nvPr>
            <p:ph idx="4294967295" type="title"/>
          </p:nvPr>
        </p:nvSpPr>
        <p:spPr>
          <a:xfrm>
            <a:off x="738250" y="46567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Incorrect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Data types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idx="4294967295" type="title"/>
          </p:nvPr>
        </p:nvSpPr>
        <p:spPr>
          <a:xfrm>
            <a:off x="738250" y="46567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Data types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5" name="Google Shape;155;p32"/>
          <p:cNvGraphicFramePr/>
          <p:nvPr/>
        </p:nvGraphicFramePr>
        <p:xfrm>
          <a:off x="871875" y="162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{D5ED028C-FCDF-4055-8E3C-5B59DC85A044}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Height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Age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Homeowner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6" name="Google Shape;156;p32"/>
          <p:cNvCxnSpPr/>
          <p:nvPr/>
        </p:nvCxnSpPr>
        <p:spPr>
          <a:xfrm flipH="1">
            <a:off x="6118900" y="846500"/>
            <a:ext cx="846600" cy="1346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32"/>
          <p:cNvSpPr txBox="1"/>
          <p:nvPr/>
        </p:nvSpPr>
        <p:spPr>
          <a:xfrm>
            <a:off x="7078350" y="210825"/>
            <a:ext cx="178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These are just categories, NOT numeric values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idx="4294967295" type="title"/>
          </p:nvPr>
        </p:nvSpPr>
        <p:spPr>
          <a:xfrm>
            <a:off x="738250" y="46567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Data types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3"/>
          <p:cNvGraphicFramePr/>
          <p:nvPr/>
        </p:nvGraphicFramePr>
        <p:xfrm>
          <a:off x="871875" y="162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{D5ED028C-FCDF-4055-8E3C-5B59DC85A044}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Height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Age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Homeowner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forty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4" name="Google Shape;164;p33"/>
          <p:cNvCxnSpPr/>
          <p:nvPr/>
        </p:nvCxnSpPr>
        <p:spPr>
          <a:xfrm flipH="1">
            <a:off x="3950250" y="1564000"/>
            <a:ext cx="846600" cy="1346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33"/>
          <p:cNvSpPr txBox="1"/>
          <p:nvPr/>
        </p:nvSpPr>
        <p:spPr>
          <a:xfrm>
            <a:off x="4732350" y="318525"/>
            <a:ext cx="209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If even one value is typed in as a string, the column will NOT be recognized as numbers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6" name="Google Shape;166;p33"/>
          <p:cNvSpPr txBox="1"/>
          <p:nvPr/>
        </p:nvSpPr>
        <p:spPr>
          <a:xfrm>
            <a:off x="1761375" y="3678150"/>
            <a:ext cx="484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correct this manually by using: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df.loc[2, ‘Age’] = 40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idx="4294967295" type="title"/>
          </p:nvPr>
        </p:nvSpPr>
        <p:spPr>
          <a:xfrm>
            <a:off x="633450" y="1401825"/>
            <a:ext cx="7877100" cy="2721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If measurements are in different units (for example, km vs. miles) we should ensure consistency in the data.</a:t>
            </a:r>
            <a:endParaRPr/>
          </a:p>
        </p:txBody>
      </p:sp>
      <p:sp>
        <p:nvSpPr>
          <p:cNvPr id="172" name="Google Shape;172;p34"/>
          <p:cNvSpPr txBox="1"/>
          <p:nvPr>
            <p:ph idx="4294967295" type="title"/>
          </p:nvPr>
        </p:nvSpPr>
        <p:spPr>
          <a:xfrm>
            <a:off x="633450" y="546300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Unit inconsistencies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45" name="Google Shape;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7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7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2 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2!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8" name="Google Shape;48;p17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" id="49" name="Google Shape;49;p17"/>
          <p:cNvPicPr preferRelativeResize="0"/>
          <p:nvPr/>
        </p:nvPicPr>
        <p:blipFill rotWithShape="1">
          <a:blip r:embed="rId4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0" name="Google Shape;50;p17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idx="4294967295" type="title"/>
          </p:nvPr>
        </p:nvSpPr>
        <p:spPr>
          <a:xfrm>
            <a:off x="633450" y="36087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Unit inconsistencies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78" name="Google Shape;178;p35"/>
          <p:cNvGraphicFramePr/>
          <p:nvPr/>
        </p:nvGraphicFramePr>
        <p:xfrm>
          <a:off x="912200" y="129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{D5ED028C-FCDF-4055-8E3C-5B59DC85A044}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Height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Age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Pet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/>
                        <a:t>og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68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35"/>
          <p:cNvSpPr/>
          <p:nvPr/>
        </p:nvSpPr>
        <p:spPr>
          <a:xfrm>
            <a:off x="677200" y="2408600"/>
            <a:ext cx="741600" cy="5019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765875" y="3442425"/>
            <a:ext cx="396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Is the person really only 6 inches tall?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Is it </a:t>
            </a:r>
            <a:r>
              <a:rPr lang="en"/>
              <a:t>completely</a:t>
            </a:r>
            <a:r>
              <a:rPr lang="en"/>
              <a:t> invalid data?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Is it possible the data was entered in the wrong unit?</a:t>
            </a:r>
            <a:endParaRPr/>
          </a:p>
        </p:txBody>
      </p:sp>
      <p:sp>
        <p:nvSpPr>
          <p:cNvPr id="181" name="Google Shape;181;p35"/>
          <p:cNvSpPr txBox="1"/>
          <p:nvPr/>
        </p:nvSpPr>
        <p:spPr>
          <a:xfrm>
            <a:off x="5667550" y="3657825"/>
            <a:ext cx="215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r>
              <a:rPr lang="en"/>
              <a:t> requires </a:t>
            </a:r>
            <a:r>
              <a:rPr b="1" lang="en"/>
              <a:t>judgement calls </a:t>
            </a:r>
            <a:r>
              <a:rPr lang="en"/>
              <a:t>which can be very frustrating!!</a:t>
            </a:r>
            <a:endParaRPr/>
          </a:p>
        </p:txBody>
      </p:sp>
      <p:sp>
        <p:nvSpPr>
          <p:cNvPr id="182" name="Google Shape;182;p35"/>
          <p:cNvSpPr/>
          <p:nvPr/>
        </p:nvSpPr>
        <p:spPr>
          <a:xfrm>
            <a:off x="5159500" y="3337650"/>
            <a:ext cx="3168600" cy="1520100"/>
          </a:xfrm>
          <a:prstGeom prst="star6">
            <a:avLst>
              <a:gd fmla="val 28868" name="adj"/>
              <a:gd fmla="val 115470" name="hf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/>
        </p:nvSpPr>
        <p:spPr>
          <a:xfrm>
            <a:off x="1480500" y="1701000"/>
            <a:ext cx="6183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Formatting and Syntax</a:t>
            </a:r>
            <a:endParaRPr sz="3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idx="4294967295" type="title"/>
          </p:nvPr>
        </p:nvSpPr>
        <p:spPr>
          <a:xfrm>
            <a:off x="633450" y="296400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Categorical Data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3" name="Google Shape;193;p37"/>
          <p:cNvGraphicFramePr/>
          <p:nvPr/>
        </p:nvGraphicFramePr>
        <p:xfrm>
          <a:off x="702575" y="115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{D5ED028C-FCDF-4055-8E3C-5B59DC85A044}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Height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Age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Pet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68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cat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" name="Google Shape;194;p37"/>
          <p:cNvSpPr txBox="1"/>
          <p:nvPr/>
        </p:nvSpPr>
        <p:spPr>
          <a:xfrm>
            <a:off x="702575" y="4035625"/>
            <a:ext cx="715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TWO category options for pet (either cat or dog).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categories does this data table show?</a:t>
            </a:r>
            <a:endParaRPr/>
          </a:p>
        </p:txBody>
      </p:sp>
      <p:cxnSp>
        <p:nvCxnSpPr>
          <p:cNvPr id="195" name="Google Shape;195;p37"/>
          <p:cNvCxnSpPr/>
          <p:nvPr/>
        </p:nvCxnSpPr>
        <p:spPr>
          <a:xfrm flipH="1" rot="10800000">
            <a:off x="5199925" y="3885700"/>
            <a:ext cx="620700" cy="854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idx="4294967295" type="title"/>
          </p:nvPr>
        </p:nvSpPr>
        <p:spPr>
          <a:xfrm>
            <a:off x="633450" y="1401825"/>
            <a:ext cx="7877100" cy="226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Upper and lowercase letters</a:t>
            </a:r>
            <a:endParaRPr/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Plural forms</a:t>
            </a:r>
            <a:endParaRPr/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Spelling errors or typos</a:t>
            </a:r>
            <a:endParaRPr/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Abbreviations</a:t>
            </a:r>
            <a:endParaRPr/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E</a:t>
            </a:r>
            <a:r>
              <a:rPr lang="en"/>
              <a:t>xtra white spaces at the beginning or end of strings or column names.</a:t>
            </a:r>
            <a:endParaRPr/>
          </a:p>
        </p:txBody>
      </p:sp>
      <p:sp>
        <p:nvSpPr>
          <p:cNvPr id="201" name="Google Shape;201;p38"/>
          <p:cNvSpPr txBox="1"/>
          <p:nvPr>
            <p:ph idx="4294967295" type="title"/>
          </p:nvPr>
        </p:nvSpPr>
        <p:spPr>
          <a:xfrm>
            <a:off x="633450" y="546300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Common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Syntax or spelling errors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/>
        </p:nvSpPr>
        <p:spPr>
          <a:xfrm>
            <a:off x="1846350" y="1500775"/>
            <a:ext cx="49389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Outliers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Too big?  Too Small?  Seems unlikely?</a:t>
            </a:r>
            <a:endParaRPr sz="2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idx="4294967295" type="title"/>
          </p:nvPr>
        </p:nvSpPr>
        <p:spPr>
          <a:xfrm>
            <a:off x="633450" y="1185375"/>
            <a:ext cx="7877100" cy="3515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Outliers are values that are extremely higher or lower than all of the other values in that feature. </a:t>
            </a:r>
            <a:endParaRPr sz="26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600"/>
              <a:t>If you see outliers in your data, it might be due to unit inconsistencies (check first)</a:t>
            </a:r>
            <a:endParaRPr sz="27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2700"/>
              <a:t>In general, </a:t>
            </a:r>
            <a:r>
              <a:rPr lang="en" sz="2700" u="sng"/>
              <a:t>outliers should not be removed unless you have reason to believe it is an error in the dataset</a:t>
            </a:r>
            <a:r>
              <a:rPr lang="en" sz="2700"/>
              <a:t>.</a:t>
            </a:r>
            <a:r>
              <a:rPr lang="en" sz="3000"/>
              <a:t> </a:t>
            </a:r>
            <a:endParaRPr sz="3000"/>
          </a:p>
        </p:txBody>
      </p:sp>
      <p:sp>
        <p:nvSpPr>
          <p:cNvPr id="212" name="Google Shape;212;p40"/>
          <p:cNvSpPr txBox="1"/>
          <p:nvPr>
            <p:ph idx="4294967295" type="title"/>
          </p:nvPr>
        </p:nvSpPr>
        <p:spPr>
          <a:xfrm>
            <a:off x="633450" y="43297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Outliers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idx="4294967295" type="title"/>
          </p:nvPr>
        </p:nvSpPr>
        <p:spPr>
          <a:xfrm>
            <a:off x="407450" y="906475"/>
            <a:ext cx="7877100" cy="300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73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If your dataset is small enough, outliers can be identified by just </a:t>
            </a:r>
            <a:r>
              <a:rPr lang="en" sz="2500"/>
              <a:t>eyeballing</a:t>
            </a:r>
            <a:r>
              <a:rPr lang="en" sz="2500"/>
              <a:t> the value.</a:t>
            </a:r>
            <a:endParaRPr sz="25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2.1, 3.7, 1.5, 3.0, </a:t>
            </a:r>
            <a:r>
              <a:rPr lang="en" sz="2500">
                <a:highlight>
                  <a:srgbClr val="FFFF00"/>
                </a:highlight>
              </a:rPr>
              <a:t>156.1</a:t>
            </a:r>
            <a:r>
              <a:rPr lang="en" sz="2500"/>
              <a:t>, 2.6, 1.9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For larger datasets, </a:t>
            </a:r>
            <a:r>
              <a:rPr b="1" lang="en" sz="2500">
                <a:latin typeface="Open Sans"/>
                <a:ea typeface="Open Sans"/>
                <a:cs typeface="Open Sans"/>
                <a:sym typeface="Open Sans"/>
              </a:rPr>
              <a:t>visualizations</a:t>
            </a:r>
            <a:r>
              <a:rPr lang="en" sz="2500"/>
              <a:t> are a quick way to spot outliers. </a:t>
            </a:r>
            <a:endParaRPr sz="2500"/>
          </a:p>
        </p:txBody>
      </p:sp>
      <p:sp>
        <p:nvSpPr>
          <p:cNvPr id="218" name="Google Shape;218;p41"/>
          <p:cNvSpPr txBox="1"/>
          <p:nvPr>
            <p:ph idx="4294967295" type="title"/>
          </p:nvPr>
        </p:nvSpPr>
        <p:spPr>
          <a:xfrm>
            <a:off x="407450" y="198475"/>
            <a:ext cx="86880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Outliers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: Unusual values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229825" y="3913375"/>
            <a:ext cx="452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</a:rPr>
              <a:t>We will learn data visualization next week!</a:t>
            </a:r>
            <a:endParaRPr sz="1700">
              <a:solidFill>
                <a:srgbClr val="0000FF"/>
              </a:solidFill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825" y="2893550"/>
            <a:ext cx="2857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262" y="1092600"/>
            <a:ext cx="2165476" cy="2165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2"/>
          <p:cNvSpPr txBox="1"/>
          <p:nvPr/>
        </p:nvSpPr>
        <p:spPr>
          <a:xfrm>
            <a:off x="1504950" y="3933175"/>
            <a:ext cx="61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Always Fix Missing Data!!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227" name="Google Shape;227;p42"/>
          <p:cNvSpPr txBox="1"/>
          <p:nvPr/>
        </p:nvSpPr>
        <p:spPr>
          <a:xfrm>
            <a:off x="1305750" y="1818425"/>
            <a:ext cx="6532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Missing Data</a:t>
            </a:r>
            <a:endParaRPr sz="3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idx="4294967295" type="title"/>
          </p:nvPr>
        </p:nvSpPr>
        <p:spPr>
          <a:xfrm>
            <a:off x="633450" y="25767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Missing Data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3" name="Google Shape;233;p43"/>
          <p:cNvGraphicFramePr/>
          <p:nvPr/>
        </p:nvGraphicFramePr>
        <p:xfrm>
          <a:off x="752300" y="113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{D5ED028C-FCDF-4055-8E3C-5B59DC85A044}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Height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Age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Pet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68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43"/>
          <p:cNvSpPr/>
          <p:nvPr/>
        </p:nvSpPr>
        <p:spPr>
          <a:xfrm>
            <a:off x="3202550" y="2281500"/>
            <a:ext cx="548100" cy="5805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3"/>
          <p:cNvSpPr/>
          <p:nvPr/>
        </p:nvSpPr>
        <p:spPr>
          <a:xfrm>
            <a:off x="5562850" y="2724250"/>
            <a:ext cx="548100" cy="5805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3"/>
          <p:cNvSpPr txBox="1"/>
          <p:nvPr/>
        </p:nvSpPr>
        <p:spPr>
          <a:xfrm>
            <a:off x="467600" y="3595650"/>
            <a:ext cx="519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Why is the value missing?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Are there any patterns in missing data?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Does a missing value under Pet simply mean “no pet”?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Was pet left blank because the person </a:t>
            </a:r>
            <a:r>
              <a:rPr lang="en"/>
              <a:t>has</a:t>
            </a:r>
            <a:r>
              <a:rPr lang="en"/>
              <a:t> a turtle which wasn’t a choice? </a:t>
            </a:r>
            <a:endParaRPr/>
          </a:p>
        </p:txBody>
      </p:sp>
      <p:sp>
        <p:nvSpPr>
          <p:cNvPr id="237" name="Google Shape;237;p43"/>
          <p:cNvSpPr/>
          <p:nvPr/>
        </p:nvSpPr>
        <p:spPr>
          <a:xfrm>
            <a:off x="5602900" y="3313425"/>
            <a:ext cx="3168600" cy="1520100"/>
          </a:xfrm>
          <a:prstGeom prst="star6">
            <a:avLst>
              <a:gd fmla="val 28868" name="adj"/>
              <a:gd fmla="val 115470" name="hf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3"/>
          <p:cNvSpPr txBox="1"/>
          <p:nvPr/>
        </p:nvSpPr>
        <p:spPr>
          <a:xfrm>
            <a:off x="6110950" y="3657825"/>
            <a:ext cx="215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requires </a:t>
            </a:r>
            <a:r>
              <a:rPr b="1" lang="en"/>
              <a:t>judgement calls </a:t>
            </a:r>
            <a:r>
              <a:rPr lang="en"/>
              <a:t>which can be very frustrating!!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idx="4294967295" type="title"/>
          </p:nvPr>
        </p:nvSpPr>
        <p:spPr>
          <a:xfrm>
            <a:off x="633450" y="1401825"/>
            <a:ext cx="7877100" cy="302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/>
              <a:t>Missing values are very common and problematic in our data. There is no one right way to handle missing data. A few strategies include: 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○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Drop rows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○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Drop columns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○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Impute values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44"/>
          <p:cNvSpPr txBox="1"/>
          <p:nvPr>
            <p:ph idx="4294967295" type="title"/>
          </p:nvPr>
        </p:nvSpPr>
        <p:spPr>
          <a:xfrm>
            <a:off x="633450" y="546300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Missing Data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/>
        </p:nvSpPr>
        <p:spPr>
          <a:xfrm>
            <a:off x="1951219" y="233794"/>
            <a:ext cx="5241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Week 2 CORE Assignments</a:t>
            </a:r>
            <a:endParaRPr sz="2400"/>
          </a:p>
        </p:txBody>
      </p:sp>
      <p:sp>
        <p:nvSpPr>
          <p:cNvPr id="56" name="Google Shape;56;p18"/>
          <p:cNvSpPr txBox="1"/>
          <p:nvPr/>
        </p:nvSpPr>
        <p:spPr>
          <a:xfrm>
            <a:off x="669986" y="1278744"/>
            <a:ext cx="73866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These MUST be submitted by </a:t>
            </a:r>
            <a:r>
              <a:rPr b="1" lang="en" sz="1800" u="sng"/>
              <a:t>Sunday February 6th</a:t>
            </a:r>
            <a:r>
              <a:rPr b="1" lang="en" sz="1800"/>
              <a:t>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en" sz="2500"/>
              <a:t>Loading &amp; Filtering Data</a:t>
            </a:r>
            <a:endParaRPr sz="2500"/>
          </a:p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en" sz="2500"/>
              <a:t>Titanic Data</a:t>
            </a:r>
            <a:endParaRPr sz="2500"/>
          </a:p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en" sz="2500"/>
              <a:t>Project 1 - Part 2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idx="4294967295" type="title"/>
          </p:nvPr>
        </p:nvSpPr>
        <p:spPr>
          <a:xfrm>
            <a:off x="633450" y="1401825"/>
            <a:ext cx="7877100" cy="2721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100"/>
              <a:t>If there are not very many missing values and they are missing completely at random, the easiest solution is to drop the rows or columns with missing values.</a:t>
            </a:r>
            <a:br>
              <a:rPr lang="en"/>
            </a:b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A good rule of thumb is to limit dropped data to 5%</a:t>
            </a:r>
            <a:endParaRPr sz="3100"/>
          </a:p>
        </p:txBody>
      </p:sp>
      <p:sp>
        <p:nvSpPr>
          <p:cNvPr id="250" name="Google Shape;250;p45"/>
          <p:cNvSpPr txBox="1"/>
          <p:nvPr>
            <p:ph idx="4294967295" type="title"/>
          </p:nvPr>
        </p:nvSpPr>
        <p:spPr>
          <a:xfrm>
            <a:off x="668800" y="27527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Dropping Missing Data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/>
          <p:nvPr>
            <p:ph idx="4294967295" type="title"/>
          </p:nvPr>
        </p:nvSpPr>
        <p:spPr>
          <a:xfrm>
            <a:off x="633450" y="1401825"/>
            <a:ext cx="7877100" cy="2721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Imputing means filling in the missing values based on some criterion. There are many methods to do this:</a:t>
            </a:r>
            <a:endParaRPr sz="30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○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Simple imputation including mean, median, or mode imputation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○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More Advanced Imputation: Using a predictive model to impute the values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46"/>
          <p:cNvSpPr txBox="1"/>
          <p:nvPr>
            <p:ph idx="4294967295" type="title"/>
          </p:nvPr>
        </p:nvSpPr>
        <p:spPr>
          <a:xfrm>
            <a:off x="633450" y="546300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Imputing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Missing Data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idx="4294967295" type="title"/>
          </p:nvPr>
        </p:nvSpPr>
        <p:spPr>
          <a:xfrm>
            <a:off x="633450" y="546300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Imputing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Missing Data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62" name="Google Shape;262;p47"/>
          <p:cNvGraphicFramePr/>
          <p:nvPr/>
        </p:nvGraphicFramePr>
        <p:xfrm>
          <a:off x="767100" y="142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{D5ED028C-FCDF-4055-8E3C-5B59DC85A044}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Height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Age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Pet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NaN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68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3" name="Google Shape;263;p47"/>
          <p:cNvCxnSpPr/>
          <p:nvPr/>
        </p:nvCxnSpPr>
        <p:spPr>
          <a:xfrm rot="10800000">
            <a:off x="3466725" y="2990950"/>
            <a:ext cx="641400" cy="1128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47"/>
          <p:cNvSpPr txBox="1"/>
          <p:nvPr/>
        </p:nvSpPr>
        <p:spPr>
          <a:xfrm>
            <a:off x="3281200" y="4086475"/>
            <a:ext cx="267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If using mean, the missing value would be replaced with 34 (or 34.3)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idx="4294967295" type="title"/>
          </p:nvPr>
        </p:nvSpPr>
        <p:spPr>
          <a:xfrm>
            <a:off x="633450" y="936250"/>
            <a:ext cx="7877100" cy="381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u="sng">
                <a:solidFill>
                  <a:srgbClr val="FF0000"/>
                </a:solidFill>
              </a:rPr>
              <a:t>NOTE about imputation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The Learn Platform curriculum </a:t>
            </a: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introduces</a:t>
            </a: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 ‘ffill’, ‘bfill’, and ‘linear’ methods of imputing using df.fillna().  </a:t>
            </a:r>
            <a:br>
              <a:rPr lang="en" sz="2200">
                <a:latin typeface="Open Sans"/>
                <a:ea typeface="Open Sans"/>
                <a:cs typeface="Open Sans"/>
                <a:sym typeface="Open Sans"/>
              </a:rPr>
            </a:b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Only consider this if the data is ordered in some way and those make sense.  One example might be if each row is a date or time and they are organized </a:t>
            </a: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chronologically</a:t>
            </a: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" sz="2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Generally use ‘median’, ‘mean’, ‘mode’, or a constant value depending on the circumstances.</a:t>
            </a:r>
            <a:endParaRPr/>
          </a:p>
        </p:txBody>
      </p:sp>
      <p:sp>
        <p:nvSpPr>
          <p:cNvPr id="270" name="Google Shape;270;p48"/>
          <p:cNvSpPr txBox="1"/>
          <p:nvPr>
            <p:ph idx="4294967295" type="title"/>
          </p:nvPr>
        </p:nvSpPr>
        <p:spPr>
          <a:xfrm>
            <a:off x="633450" y="239300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Imputing Missing Data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/>
          <p:nvPr>
            <p:ph idx="4294967295" type="title"/>
          </p:nvPr>
        </p:nvSpPr>
        <p:spPr>
          <a:xfrm>
            <a:off x="633450" y="546300"/>
            <a:ext cx="244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trike="sngStrike"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ur turn!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49"/>
          <p:cNvSpPr txBox="1"/>
          <p:nvPr/>
        </p:nvSpPr>
        <p:spPr>
          <a:xfrm>
            <a:off x="894875" y="1349850"/>
            <a:ext cx="39780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/>
              <a:t>Data:</a:t>
            </a:r>
            <a:endParaRPr b="1" sz="17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dataset you will be working with: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Superbowl data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Notebook: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this link and </a:t>
            </a:r>
            <a:r>
              <a:rPr lang="en">
                <a:highlight>
                  <a:srgbClr val="FFE599"/>
                </a:highlight>
              </a:rPr>
              <a:t>make a copy</a:t>
            </a:r>
            <a:r>
              <a:rPr lang="en"/>
              <a:t>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Colab Notebook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Happy Coding!</a:t>
            </a:r>
            <a:endParaRPr b="1" sz="3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3113" y="348425"/>
            <a:ext cx="38195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9"/>
          <p:cNvSpPr txBox="1"/>
          <p:nvPr/>
        </p:nvSpPr>
        <p:spPr>
          <a:xfrm>
            <a:off x="5698425" y="2196275"/>
            <a:ext cx="323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the link and then add the shortcut to your drive (or download/upload)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49"/>
          <p:cNvCxnSpPr/>
          <p:nvPr/>
        </p:nvCxnSpPr>
        <p:spPr>
          <a:xfrm rot="10800000">
            <a:off x="6357750" y="1579175"/>
            <a:ext cx="693000" cy="1650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How-To Slides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5" name="Google Shape;285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Python Reference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/>
          <p:nvPr>
            <p:ph idx="4294967295" type="title"/>
          </p:nvPr>
        </p:nvSpPr>
        <p:spPr>
          <a:xfrm>
            <a:off x="296025" y="757875"/>
            <a:ext cx="8749500" cy="397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</a:t>
            </a:r>
            <a:r>
              <a:rPr lang="en" sz="3000"/>
              <a:t>n entire column can be dropped using: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df.drop(column</a:t>
            </a:r>
            <a:r>
              <a:rPr lang="en" sz="23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2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‘Phone Number’, inplace = </a:t>
            </a:r>
            <a:r>
              <a:rPr lang="en" sz="2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2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endParaRPr b="1"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 = df.drop(column</a:t>
            </a:r>
            <a:r>
              <a:rPr lang="en" sz="23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2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‘Phone Number’)</a:t>
            </a:r>
            <a:endParaRPr sz="2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91" name="Google Shape;291;p51"/>
          <p:cNvSpPr txBox="1"/>
          <p:nvPr>
            <p:ph idx="4294967295" type="title"/>
          </p:nvPr>
        </p:nvSpPr>
        <p:spPr>
          <a:xfrm>
            <a:off x="2033200" y="257300"/>
            <a:ext cx="4361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Dropping a Column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51"/>
          <p:cNvSpPr/>
          <p:nvPr/>
        </p:nvSpPr>
        <p:spPr>
          <a:xfrm>
            <a:off x="6113000" y="1828775"/>
            <a:ext cx="2971500" cy="7902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1"/>
          <p:cNvSpPr/>
          <p:nvPr/>
        </p:nvSpPr>
        <p:spPr>
          <a:xfrm>
            <a:off x="259025" y="3152700"/>
            <a:ext cx="910500" cy="6990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/>
          <p:nvPr>
            <p:ph idx="4294967295" type="title"/>
          </p:nvPr>
        </p:nvSpPr>
        <p:spPr>
          <a:xfrm>
            <a:off x="570600" y="1401825"/>
            <a:ext cx="8524800" cy="306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74F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 sz="1700">
                <a:solidFill>
                  <a:srgbClr val="37474F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f.drop(columns = [‘Phone Number’,‘Unnamed: </a:t>
            </a:r>
            <a:r>
              <a:rPr lang="en" sz="1700">
                <a:solidFill>
                  <a:schemeClr val="dk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700">
                <a:solidFill>
                  <a:srgbClr val="37474F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’], inplace = </a:t>
            </a:r>
            <a:r>
              <a:rPr lang="en" sz="1700">
                <a:solidFill>
                  <a:srgbClr val="3F51B5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700">
                <a:solidFill>
                  <a:srgbClr val="37474F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1" sz="15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								</a:t>
            </a: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OR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df = df.drop(columns = [‘Phone Number’, ‘Unnamed:0’])</a:t>
            </a:r>
            <a:endParaRPr sz="1800"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9" name="Google Shape;299;p52"/>
          <p:cNvSpPr txBox="1"/>
          <p:nvPr>
            <p:ph idx="4294967295" type="title"/>
          </p:nvPr>
        </p:nvSpPr>
        <p:spPr>
          <a:xfrm>
            <a:off x="633450" y="514050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Dropping Multiple Columns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52"/>
          <p:cNvSpPr txBox="1"/>
          <p:nvPr/>
        </p:nvSpPr>
        <p:spPr>
          <a:xfrm>
            <a:off x="7655825" y="3142300"/>
            <a:ext cx="943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List the n</a:t>
            </a:r>
            <a:r>
              <a:rPr lang="en">
                <a:solidFill>
                  <a:srgbClr val="0000FF"/>
                </a:solidFill>
              </a:rPr>
              <a:t>ames of columns to drop in square brackets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301" name="Google Shape;301;p52"/>
          <p:cNvCxnSpPr>
            <a:stCxn id="300" idx="1"/>
          </p:cNvCxnSpPr>
          <p:nvPr/>
        </p:nvCxnSpPr>
        <p:spPr>
          <a:xfrm rot="10800000">
            <a:off x="3947825" y="2960950"/>
            <a:ext cx="3708000" cy="9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52"/>
          <p:cNvCxnSpPr>
            <a:stCxn id="300" idx="1"/>
          </p:cNvCxnSpPr>
          <p:nvPr/>
        </p:nvCxnSpPr>
        <p:spPr>
          <a:xfrm rot="10800000">
            <a:off x="7573925" y="2985850"/>
            <a:ext cx="81900" cy="8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52"/>
          <p:cNvSpPr/>
          <p:nvPr/>
        </p:nvSpPr>
        <p:spPr>
          <a:xfrm>
            <a:off x="633450" y="2571750"/>
            <a:ext cx="694800" cy="506100"/>
          </a:xfrm>
          <a:prstGeom prst="rect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2"/>
          <p:cNvSpPr/>
          <p:nvPr/>
        </p:nvSpPr>
        <p:spPr>
          <a:xfrm>
            <a:off x="6878900" y="1345875"/>
            <a:ext cx="2088000" cy="506100"/>
          </a:xfrm>
          <a:prstGeom prst="rect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idx="4294967295" type="title"/>
          </p:nvPr>
        </p:nvSpPr>
        <p:spPr>
          <a:xfrm>
            <a:off x="199825" y="999075"/>
            <a:ext cx="8865900" cy="3442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1900"/>
              <a:t>Check for any duplicated data in Python using: </a:t>
            </a:r>
            <a:r>
              <a:rPr lang="en" sz="1700">
                <a:solidFill>
                  <a:srgbClr val="37474F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df.duplicated().</a:t>
            </a:r>
            <a:r>
              <a:rPr lang="en" sz="1700">
                <a:solidFill>
                  <a:srgbClr val="9C27B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any</a:t>
            </a:r>
            <a:r>
              <a:rPr lang="en" sz="1700">
                <a:solidFill>
                  <a:srgbClr val="37474F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700">
              <a:solidFill>
                <a:srgbClr val="37474F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1900"/>
              <a:t>Check to see </a:t>
            </a:r>
            <a:r>
              <a:rPr lang="en" sz="1900" u="sng"/>
              <a:t>which</a:t>
            </a:r>
            <a:r>
              <a:rPr lang="en" sz="1900"/>
              <a:t> data is duplicated:</a:t>
            </a:r>
            <a:r>
              <a:rPr lang="en" sz="1900">
                <a:solidFill>
                  <a:srgbClr val="37474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700">
                <a:solidFill>
                  <a:srgbClr val="37474F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df[df.duplicated(keep = </a:t>
            </a:r>
            <a:r>
              <a:rPr lang="en" sz="1700">
                <a:solidFill>
                  <a:srgbClr val="0000FF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700">
                <a:solidFill>
                  <a:srgbClr val="37474F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)]</a:t>
            </a:r>
            <a:endParaRPr sz="1700">
              <a:solidFill>
                <a:srgbClr val="37474F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1900"/>
              <a:t>Drop duplicates in Python using: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37474F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df.drop_duplicates(inplace = </a:t>
            </a:r>
            <a:r>
              <a:rPr lang="en" sz="1700">
                <a:solidFill>
                  <a:srgbClr val="0000FF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700">
                <a:solidFill>
                  <a:srgbClr val="37474F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900">
              <a:highlight>
                <a:srgbClr val="D9D9D9"/>
              </a:highlight>
            </a:endParaRPr>
          </a:p>
        </p:txBody>
      </p:sp>
      <p:sp>
        <p:nvSpPr>
          <p:cNvPr id="310" name="Google Shape;310;p53"/>
          <p:cNvSpPr txBox="1"/>
          <p:nvPr/>
        </p:nvSpPr>
        <p:spPr>
          <a:xfrm>
            <a:off x="1309925" y="162825"/>
            <a:ext cx="5824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Duplicate data: in Python</a:t>
            </a:r>
            <a:endParaRPr/>
          </a:p>
        </p:txBody>
      </p:sp>
      <p:sp>
        <p:nvSpPr>
          <p:cNvPr id="311" name="Google Shape;311;p53"/>
          <p:cNvSpPr txBox="1"/>
          <p:nvPr/>
        </p:nvSpPr>
        <p:spPr>
          <a:xfrm>
            <a:off x="7933025" y="2460700"/>
            <a:ext cx="813300" cy="4002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Filter!</a:t>
            </a:r>
            <a:endParaRPr/>
          </a:p>
        </p:txBody>
      </p:sp>
      <p:cxnSp>
        <p:nvCxnSpPr>
          <p:cNvPr id="312" name="Google Shape;312;p53"/>
          <p:cNvCxnSpPr>
            <a:stCxn id="311" idx="1"/>
          </p:cNvCxnSpPr>
          <p:nvPr/>
        </p:nvCxnSpPr>
        <p:spPr>
          <a:xfrm rot="10800000">
            <a:off x="6891425" y="2382400"/>
            <a:ext cx="1041600" cy="278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3" name="Google Shape;31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50" y="2371650"/>
            <a:ext cx="4545700" cy="12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4"/>
          <p:cNvSpPr txBox="1"/>
          <p:nvPr>
            <p:ph idx="4294967295" type="title"/>
          </p:nvPr>
        </p:nvSpPr>
        <p:spPr>
          <a:xfrm>
            <a:off x="633450" y="1309925"/>
            <a:ext cx="7877100" cy="3160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Check data types in Python using:</a:t>
            </a:r>
            <a:endParaRPr sz="28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df.dtypes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Or: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df.info()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If there is a data dictionary, you can validate your data types with that! Otherwise, use your best judgement.</a:t>
            </a:r>
            <a:endParaRPr sz="2800"/>
          </a:p>
        </p:txBody>
      </p:sp>
      <p:sp>
        <p:nvSpPr>
          <p:cNvPr id="319" name="Google Shape;319;p54"/>
          <p:cNvSpPr txBox="1"/>
          <p:nvPr>
            <p:ph idx="4294967295" type="title"/>
          </p:nvPr>
        </p:nvSpPr>
        <p:spPr>
          <a:xfrm>
            <a:off x="633450" y="33167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Data types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: in Python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/>
        </p:nvSpPr>
        <p:spPr>
          <a:xfrm>
            <a:off x="1951219" y="233794"/>
            <a:ext cx="5241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Resources of Note on the LP</a:t>
            </a:r>
            <a:endParaRPr sz="2400"/>
          </a:p>
        </p:txBody>
      </p:sp>
      <p:sp>
        <p:nvSpPr>
          <p:cNvPr id="62" name="Google Shape;62;p19"/>
          <p:cNvSpPr txBox="1"/>
          <p:nvPr/>
        </p:nvSpPr>
        <p:spPr>
          <a:xfrm>
            <a:off x="175775" y="1035300"/>
            <a:ext cx="8584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 u="sng">
                <a:solidFill>
                  <a:schemeClr val="hlink"/>
                </a:solidFill>
                <a:hlinkClick r:id="rId3"/>
              </a:rPr>
              <a:t>Making Data Tidy (optional assignment)</a:t>
            </a:r>
            <a:r>
              <a:rPr b="1" lang="en" sz="1800"/>
              <a:t>: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optional assignment is hard and I recommended skipping it.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BUT there is an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awesome Pydata Pandas cheat sheet</a:t>
            </a:r>
            <a:r>
              <a:rPr lang="en" sz="1800"/>
              <a:t> linked at the bottom!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Prep For Belt Exam</a:t>
            </a:r>
            <a:r>
              <a:rPr lang="en" sz="1800"/>
              <a:t> Section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Between Week 2 and Week 3 is the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mock belt exam.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After this week’s assignments, you should know how to tackle part 1 of 2!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We will go over the mock belt exam in code </a:t>
            </a:r>
            <a:r>
              <a:rPr b="1" lang="en" sz="1800"/>
              <a:t>reviews next week.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 txBox="1"/>
          <p:nvPr>
            <p:ph idx="4294967295" type="title"/>
          </p:nvPr>
        </p:nvSpPr>
        <p:spPr>
          <a:xfrm>
            <a:off x="633450" y="1573050"/>
            <a:ext cx="7877100" cy="28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Check for </a:t>
            </a:r>
            <a:r>
              <a:rPr lang="en" sz="3000"/>
              <a:t>counts</a:t>
            </a:r>
            <a:r>
              <a:rPr lang="en" sz="3000"/>
              <a:t> of each categories  using:</a:t>
            </a:r>
            <a:endParaRPr sz="30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df[‘column’].value_counts()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And look for any values that look weird/should be interpreted as the same things!</a:t>
            </a:r>
            <a:endParaRPr sz="3000"/>
          </a:p>
        </p:txBody>
      </p:sp>
      <p:sp>
        <p:nvSpPr>
          <p:cNvPr id="325" name="Google Shape;325;p55"/>
          <p:cNvSpPr txBox="1"/>
          <p:nvPr>
            <p:ph idx="4294967295" type="title"/>
          </p:nvPr>
        </p:nvSpPr>
        <p:spPr>
          <a:xfrm>
            <a:off x="633450" y="546300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Syntax or spelling errors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: in Python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"/>
          <p:cNvSpPr txBox="1"/>
          <p:nvPr/>
        </p:nvSpPr>
        <p:spPr>
          <a:xfrm>
            <a:off x="2126425" y="601200"/>
            <a:ext cx="5176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Replace</a:t>
            </a:r>
            <a:r>
              <a:rPr lang="en" sz="2900"/>
              <a:t> Incorrect Data</a:t>
            </a:r>
            <a:endParaRPr sz="2900"/>
          </a:p>
        </p:txBody>
      </p:sp>
      <p:sp>
        <p:nvSpPr>
          <p:cNvPr id="331" name="Google Shape;331;p56"/>
          <p:cNvSpPr txBox="1"/>
          <p:nvPr/>
        </p:nvSpPr>
        <p:spPr>
          <a:xfrm>
            <a:off x="649950" y="1514100"/>
            <a:ext cx="7945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/>
              <a:t>As a list</a:t>
            </a:r>
            <a:endParaRPr sz="2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df.replace([‘dogg’, ‘Dogs’], [‘dog’, ‘dog’], inplace = True)</a:t>
            </a:r>
            <a:endParaRPr sz="2500"/>
          </a:p>
        </p:txBody>
      </p:sp>
      <p:sp>
        <p:nvSpPr>
          <p:cNvPr id="332" name="Google Shape;332;p56"/>
          <p:cNvSpPr txBox="1"/>
          <p:nvPr/>
        </p:nvSpPr>
        <p:spPr>
          <a:xfrm>
            <a:off x="649950" y="3009900"/>
            <a:ext cx="7945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/>
              <a:t>As a dictionary</a:t>
            </a:r>
            <a:endParaRPr sz="2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df.replace({‘dogg’: ‘dog’, ‘Dogs’, ‘dog’}, inplace = True)</a:t>
            </a:r>
            <a:endParaRPr sz="25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/>
          <p:nvPr>
            <p:ph idx="4294967295" type="title"/>
          </p:nvPr>
        </p:nvSpPr>
        <p:spPr>
          <a:xfrm flipH="1">
            <a:off x="633450" y="1298700"/>
            <a:ext cx="7877100" cy="324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df.info()   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Tells the number of values in each column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df.isna().sum()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 	 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Sums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the number of nas in each column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df[</a:t>
            </a: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df.isna().any(axis=1)]     Filter!</a:t>
            </a:r>
            <a:r>
              <a:rPr lang="en" sz="1900"/>
              <a:t>To display only rows with na values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57"/>
          <p:cNvSpPr txBox="1"/>
          <p:nvPr>
            <p:ph idx="4294967295" type="title"/>
          </p:nvPr>
        </p:nvSpPr>
        <p:spPr>
          <a:xfrm>
            <a:off x="633450" y="546300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Identifying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Missing Data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9" name="Google Shape;339;p57"/>
          <p:cNvCxnSpPr/>
          <p:nvPr/>
        </p:nvCxnSpPr>
        <p:spPr>
          <a:xfrm flipH="1" rot="10800000">
            <a:off x="2104150" y="1926050"/>
            <a:ext cx="4566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57"/>
          <p:cNvCxnSpPr/>
          <p:nvPr/>
        </p:nvCxnSpPr>
        <p:spPr>
          <a:xfrm flipH="1" rot="10800000">
            <a:off x="2991325" y="2701925"/>
            <a:ext cx="4566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57"/>
          <p:cNvCxnSpPr/>
          <p:nvPr/>
        </p:nvCxnSpPr>
        <p:spPr>
          <a:xfrm flipH="1" rot="10800000">
            <a:off x="4501950" y="3700450"/>
            <a:ext cx="4566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8"/>
          <p:cNvSpPr txBox="1"/>
          <p:nvPr>
            <p:ph idx="4294967295" type="title"/>
          </p:nvPr>
        </p:nvSpPr>
        <p:spPr>
          <a:xfrm>
            <a:off x="633450" y="1401825"/>
            <a:ext cx="7877100" cy="306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Dropping rows can be done</a:t>
            </a:r>
            <a:r>
              <a:rPr lang="en" sz="2800"/>
              <a:t> in Python using:</a:t>
            </a:r>
            <a:endParaRPr sz="28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df.dropna(inplace = </a:t>
            </a:r>
            <a:r>
              <a:rPr lang="en" sz="2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2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Or to drop columns</a:t>
            </a:r>
            <a:r>
              <a:rPr lang="en" sz="2800"/>
              <a:t>: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df.drop(columns = [‘col1’,‘col2’], </a:t>
            </a:r>
            <a:endParaRPr sz="2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inplace = </a:t>
            </a:r>
            <a:r>
              <a:rPr lang="en" sz="2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2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800"/>
          </a:p>
        </p:txBody>
      </p:sp>
      <p:sp>
        <p:nvSpPr>
          <p:cNvPr id="347" name="Google Shape;347;p58"/>
          <p:cNvSpPr txBox="1"/>
          <p:nvPr>
            <p:ph idx="4294967295" type="title"/>
          </p:nvPr>
        </p:nvSpPr>
        <p:spPr>
          <a:xfrm>
            <a:off x="633450" y="546300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Dropping Missing Data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: in Python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9"/>
          <p:cNvSpPr txBox="1"/>
          <p:nvPr>
            <p:ph idx="4294967295" type="title"/>
          </p:nvPr>
        </p:nvSpPr>
        <p:spPr>
          <a:xfrm>
            <a:off x="220700" y="1401825"/>
            <a:ext cx="8620800" cy="306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This can be done in Pandas using:</a:t>
            </a:r>
            <a:endParaRPr sz="26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df[col].fillna(value = 6, inplace = </a:t>
            </a:r>
            <a:r>
              <a:rPr lang="en" sz="1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Or you can fill with an aggregate value:</a:t>
            </a:r>
            <a:endParaRPr sz="2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df[col].fillna(value = df[col].mean(), inplace = True)</a:t>
            </a:r>
            <a:endParaRPr sz="1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59"/>
          <p:cNvSpPr txBox="1"/>
          <p:nvPr>
            <p:ph idx="4294967295" type="title"/>
          </p:nvPr>
        </p:nvSpPr>
        <p:spPr>
          <a:xfrm>
            <a:off x="633450" y="546300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Imputing Missing Data: in Pandas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4" name="Google Shape;354;p59"/>
          <p:cNvCxnSpPr>
            <a:stCxn id="355" idx="1"/>
          </p:cNvCxnSpPr>
          <p:nvPr/>
        </p:nvCxnSpPr>
        <p:spPr>
          <a:xfrm rot="10800000">
            <a:off x="4362975" y="2248050"/>
            <a:ext cx="2422800" cy="417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59"/>
          <p:cNvSpPr txBox="1"/>
          <p:nvPr/>
        </p:nvSpPr>
        <p:spPr>
          <a:xfrm>
            <a:off x="6785775" y="2358150"/>
            <a:ext cx="22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You provide a specific value such as 6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/>
        </p:nvSpPr>
        <p:spPr>
          <a:xfrm>
            <a:off x="730825" y="233800"/>
            <a:ext cx="7641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Resources of Note: Cohort Notes Repo</a:t>
            </a:r>
            <a:endParaRPr sz="2400"/>
          </a:p>
        </p:txBody>
      </p:sp>
      <p:sp>
        <p:nvSpPr>
          <p:cNvPr id="68" name="Google Shape;68;p20"/>
          <p:cNvSpPr txBox="1"/>
          <p:nvPr/>
        </p:nvSpPr>
        <p:spPr>
          <a:xfrm>
            <a:off x="175775" y="1035300"/>
            <a:ext cx="8584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New Cohort Notes Repository </a:t>
            </a:r>
            <a:r>
              <a:rPr b="1" lang="en" sz="1800" u="sng">
                <a:solidFill>
                  <a:schemeClr val="hlink"/>
                </a:solidFill>
                <a:hlinkClick r:id="rId3"/>
              </a:rPr>
              <a:t>[Link]</a:t>
            </a:r>
            <a:r>
              <a:rPr lang="en" sz="1800"/>
              <a:t> </a:t>
            </a:r>
            <a:r>
              <a:rPr i="1" lang="en"/>
              <a:t>(Link is also on Helpful Links sheet)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Same content as class, just organized into week/lecture folders.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9" name="Google Shape;6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00" y="1855125"/>
            <a:ext cx="5490623" cy="2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1250" y="1975400"/>
            <a:ext cx="4879324" cy="24182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1" name="Google Shape;71;p20"/>
          <p:cNvCxnSpPr>
            <a:endCxn id="70" idx="1"/>
          </p:cNvCxnSpPr>
          <p:nvPr/>
        </p:nvCxnSpPr>
        <p:spPr>
          <a:xfrm flipH="1" rot="10800000">
            <a:off x="1915050" y="3184513"/>
            <a:ext cx="1966200" cy="7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561" y="1251125"/>
            <a:ext cx="7014875" cy="35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1"/>
          <p:cNvSpPr txBox="1"/>
          <p:nvPr/>
        </p:nvSpPr>
        <p:spPr>
          <a:xfrm>
            <a:off x="1512650" y="572850"/>
            <a:ext cx="576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Code Reviews Next Week - Mock Belt Exam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666750" y="546708"/>
            <a:ext cx="7810500" cy="3501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Goals: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</a:t>
            </a:r>
            <a:r>
              <a:rPr lang="en" sz="1500"/>
              <a:t>y t</a:t>
            </a:r>
            <a:r>
              <a:rPr lang="en" sz="1500"/>
              <a:t>he end of this class you will be able to: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Identify the types of data cleanliness issues to fix.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Find and remove irrelevant columns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Find and drop duplicated rows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Find and correct badly-formatted/</a:t>
            </a:r>
            <a:r>
              <a:rPr lang="en" sz="1500"/>
              <a:t>obviously-</a:t>
            </a:r>
            <a:r>
              <a:rPr lang="en" sz="1500"/>
              <a:t>incorrect data.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Q</a:t>
            </a:r>
            <a:r>
              <a:rPr lang="en" sz="1500"/>
              <a:t>uantify missing data and select from a variety of strategies to fill or remove it.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idx="4294967295" type="title"/>
          </p:nvPr>
        </p:nvSpPr>
        <p:spPr>
          <a:xfrm>
            <a:off x="840400" y="195350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to clean our data?</a:t>
            </a:r>
            <a:endParaRPr/>
          </a:p>
        </p:txBody>
      </p:sp>
      <p:sp>
        <p:nvSpPr>
          <p:cNvPr id="88" name="Google Shape;88;p23"/>
          <p:cNvSpPr/>
          <p:nvPr/>
        </p:nvSpPr>
        <p:spPr>
          <a:xfrm>
            <a:off x="3401525" y="1426550"/>
            <a:ext cx="1845000" cy="170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3"/>
          <p:cNvSpPr/>
          <p:nvPr/>
        </p:nvSpPr>
        <p:spPr>
          <a:xfrm>
            <a:off x="2288300" y="2070800"/>
            <a:ext cx="958500" cy="41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3"/>
          <p:cNvSpPr/>
          <p:nvPr/>
        </p:nvSpPr>
        <p:spPr>
          <a:xfrm>
            <a:off x="5401250" y="2070800"/>
            <a:ext cx="958500" cy="41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96" y="1282200"/>
            <a:ext cx="2351251" cy="198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696" y="1282200"/>
            <a:ext cx="2351251" cy="19893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3"/>
          <p:cNvSpPr txBox="1"/>
          <p:nvPr/>
        </p:nvSpPr>
        <p:spPr>
          <a:xfrm>
            <a:off x="3772975" y="1762475"/>
            <a:ext cx="123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The Best</a:t>
            </a:r>
            <a:r>
              <a:rPr b="1" lang="en">
                <a:solidFill>
                  <a:schemeClr val="lt1"/>
                </a:solidFill>
              </a:rPr>
              <a:t> Machine Learning Algorithms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4" name="Google Shape;94;p23"/>
          <p:cNvSpPr txBox="1"/>
          <p:nvPr/>
        </p:nvSpPr>
        <p:spPr>
          <a:xfrm>
            <a:off x="2193400" y="3562000"/>
            <a:ext cx="517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Garbage in, garbage out.</a:t>
            </a:r>
            <a:endParaRPr sz="33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4294967295" type="title"/>
          </p:nvPr>
        </p:nvSpPr>
        <p:spPr>
          <a:xfrm>
            <a:off x="633450" y="1690450"/>
            <a:ext cx="7877100" cy="153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Always!</a:t>
            </a:r>
            <a:br>
              <a:rPr lang="en"/>
            </a:b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~ 80% of any data science project is data cleaning!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4"/>
          <p:cNvSpPr txBox="1"/>
          <p:nvPr>
            <p:ph idx="4294967295" type="title"/>
          </p:nvPr>
        </p:nvSpPr>
        <p:spPr>
          <a:xfrm>
            <a:off x="633450" y="855525"/>
            <a:ext cx="7877100" cy="75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</a:t>
            </a:r>
            <a:r>
              <a:rPr lang="en"/>
              <a:t> do we need to clean our data?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