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Proxima Nova Extrabold"/>
      <p:bold r:id="rId27"/>
    </p:embeddedFont>
    <p:embeddedFont>
      <p:font typeface="Helvetica Neue Light"/>
      <p:regular r:id="rId28"/>
      <p:bold r:id="rId29"/>
      <p:italic r:id="rId30"/>
      <p:boldItalic r:id="rId31"/>
    </p:embeddedFont>
    <p:embeddedFont>
      <p:font typeface="Open Sans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ProximaNova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slide" Target="slides/slide6.xml"/><Relationship Id="rId33" Type="http://schemas.openxmlformats.org/officeDocument/2006/relationships/font" Target="fonts/OpenSansLight-bold.fntdata"/><Relationship Id="rId10" Type="http://schemas.openxmlformats.org/officeDocument/2006/relationships/slide" Target="slides/slide5.xml"/><Relationship Id="rId32" Type="http://schemas.openxmlformats.org/officeDocument/2006/relationships/font" Target="fonts/OpenSansLight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Light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olleverywhere.com/multiple_choice_polls/I5nx3ZE7fOjWdGVvCatcI" TargetMode="External"/><Relationship Id="rId3" Type="http://schemas.openxmlformats.org/officeDocument/2006/relationships/hyperlink" Target="https://www.polleverywhere.com/multiple_choice_polls/nCNuyTrPu3DJdbfdEjqd6" TargetMode="External"/><Relationship Id="rId4" Type="http://schemas.openxmlformats.org/officeDocument/2006/relationships/hyperlink" Target="https://www.polleverywhere.com/multiple_choice_polls/m5oIJqBamCC5kb1dVl6e6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4e99f0cf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4e99f0cf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14a4816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214a481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214a4816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214a4816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214a4816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214a4816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14a4816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214a4816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214a4816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214a4816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4e99f0cf9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4e99f0cf9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4e99f0cf9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4e99f0cf9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e99f0cf9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4e99f0cf9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4e99f0cf9_0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124e99f0cf9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4e99f0c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4e99f0c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214a481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214a481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 1 Admin 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https://www.polleverywhere.com/multiple_choice_polls/I5nx3ZE7fOjWdGVvCatcI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 2 Admin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https://www.polleverywhere.com/multiple_choice_polls/nCNuyTrPu3DJdbfdEjqd6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 3 Admin Link: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https://www.polleverywhere.com/multiple_choice_polls/m5oIJqBamCC5kb1dVl6e6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4e99f0cf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4e99f0cf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214a481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214a481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14a481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214a481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14a481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214a481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214a481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214a481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 - DS">
  <p:cSld name="Title Slide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18" name="Google Shape;18;p2"/>
          <p:cNvPicPr preferRelativeResize="0"/>
          <p:nvPr/>
        </p:nvPicPr>
        <p:blipFill rotWithShape="1">
          <a:blip r:embed="rId3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" name="Google Shape;19;p2"/>
          <p:cNvPicPr preferRelativeResize="0"/>
          <p:nvPr/>
        </p:nvPicPr>
        <p:blipFill rotWithShape="1">
          <a:blip r:embed="rId4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286300" y="724725"/>
            <a:ext cx="4160400" cy="215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420525" y="3283600"/>
            <a:ext cx="38097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 1">
  <p:cSld name="TITLE_AND_BODY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">
  <p:cSld name="TITLE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DS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80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google.com/url?sa=i&amp;url=https%3A%2F%2Fwww.memecreator.org%2Fmeme%2F60-of-the-time-my-sql-query-works-every-time%2F&amp;psig=AOvVaw2KZzOLSsheKCODtjO5EvzS&amp;ust=1630011623256000&amp;source=images&amp;cd=vfe&amp;ved=0CAsQjRxqFwoTCMjBmtCIzfICFQAAAAAdAAAAABAI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ogin.codingdojo.com/m/376/12807/89879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coding-dojo-data-science/data-enrichment-wk13-l01-activit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ollev.com/multiple_choice_polls/LzpT1gXwi7FqkExnx0eNQ/respond" TargetMode="External"/><Relationship Id="rId4" Type="http://schemas.openxmlformats.org/officeDocument/2006/relationships/hyperlink" Target="https://pollev.com/multiple_choice_polls/3AQaxkt5DsHUnvgJlSSbb/respond" TargetMode="External"/><Relationship Id="rId5" Type="http://schemas.openxmlformats.org/officeDocument/2006/relationships/hyperlink" Target="https://pollev.com/multiple_choice_polls/gLyi2Rj0KOUo7k1TWPpq9/respon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coding-dojo-data-science/data-enrichment-wk13-l01-activity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/>
        </p:nvSpPr>
        <p:spPr>
          <a:xfrm>
            <a:off x="4173913" y="45541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8"/>
          <p:cNvSpPr txBox="1"/>
          <p:nvPr/>
        </p:nvSpPr>
        <p:spPr>
          <a:xfrm>
            <a:off x="4120200" y="4525625"/>
            <a:ext cx="90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550" y="507650"/>
            <a:ext cx="6369225" cy="33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 Repo Locally - 2</a:t>
            </a:r>
            <a:endParaRPr/>
          </a:p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0" y="990750"/>
            <a:ext cx="37182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Select a folder to clone the repo into and click “Clone”.</a:t>
            </a:r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75" y="1678599"/>
            <a:ext cx="3466676" cy="2111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325" y="1558450"/>
            <a:ext cx="2849849" cy="3156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120175" y="982675"/>
            <a:ext cx="47238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When asked “How are youn planning to use this fork”.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Select</a:t>
            </a:r>
            <a:r>
              <a:rPr lang="en"/>
              <a:t> “For my own purposes”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633425" y="133350"/>
            <a:ext cx="7877100" cy="5571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Desktop Interface</a:t>
            </a:r>
            <a:endParaRPr/>
          </a:p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5904850" y="752500"/>
            <a:ext cx="3072000" cy="3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Open Repo in Jupyter: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Click on the “Repository” menu on the menu bar/top of the window.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Select “Open in Terminal”/”Open in GitBash”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 In the terminal/GitBash window, start jupyter notebook by running: “jupyter notebook” or “jnb” (if you added the alias as shown in step </a:t>
            </a:r>
            <a:r>
              <a:rPr lang="en" u="sng">
                <a:solidFill>
                  <a:schemeClr val="hlink"/>
                </a:solidFill>
                <a:hlinkClick r:id="rId3"/>
              </a:rPr>
              <a:t>3. Setting dojo-env as your default</a:t>
            </a:r>
            <a:r>
              <a:rPr lang="en"/>
              <a:t>)</a:t>
            </a: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5" y="690450"/>
            <a:ext cx="5631749" cy="410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 Interface - Files View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25" y="903675"/>
            <a:ext cx="8463902" cy="290460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 Interface - Editor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50" y="1451050"/>
            <a:ext cx="8693499" cy="1990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465250" y="1522700"/>
            <a:ext cx="7775100" cy="115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Walkthrough/Activity: </a:t>
            </a:r>
            <a:br>
              <a:rPr lang="en"/>
            </a:br>
            <a:r>
              <a:rPr lang="en"/>
              <a:t>Practicing SQL Queries with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858725" y="2782575"/>
            <a:ext cx="72330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GitHub Desktop, Jupyter Notebook, MySQL Workbench, and PyMySQL Together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For today’s activity, you are going to be practicing working with GitHub Desktop, Jupyter Notebook, and MySQL Workbench.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Full</a:t>
            </a:r>
            <a:r>
              <a:rPr lang="en"/>
              <a:t> instructions are in the README: </a:t>
            </a: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https://github.com/coding-dojo-data-science/data-enrichment-wk13-l01-activity</a:t>
            </a:r>
            <a:r>
              <a:rPr lang="en"/>
              <a:t>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Brief Summary: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Fork and clone the GitHub repository: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 the repo with Jupyter and </a:t>
            </a:r>
            <a:r>
              <a:rPr lang="en"/>
              <a:t>create</a:t>
            </a:r>
            <a:r>
              <a:rPr lang="en"/>
              <a:t> a new notebook.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Install the Chinook database into your MySQL Server.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Reverse Engineering in MySQL Workbench to create an ERD for the Chinook database you just installed.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PyMySQL and Sqlalchemy to perform the correct queries to answer the listed queries.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We will walk through the first 4 steps together before we split into breakout rooms.</a:t>
            </a:r>
            <a:endParaRPr b="1"/>
          </a:p>
        </p:txBody>
      </p:sp>
      <p:sp>
        <p:nvSpPr>
          <p:cNvPr id="163" name="Google Shape;163;p33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Activity Details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Breakout Group Time!</a:t>
            </a:r>
            <a:endParaRPr/>
          </a:p>
        </p:txBody>
      </p:sp>
      <p:sp>
        <p:nvSpPr>
          <p:cNvPr id="169" name="Google Shape;169;p34"/>
          <p:cNvSpPr txBox="1"/>
          <p:nvPr>
            <p:ph idx="1" type="subTitle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as far as you can working with your group!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66" name="Google Shape;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9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9"/>
          <p:cNvSpPr txBox="1"/>
          <p:nvPr/>
        </p:nvSpPr>
        <p:spPr>
          <a:xfrm>
            <a:off x="251125" y="20745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13 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1!</a:t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9" name="Google Shape;69;p19"/>
          <p:cNvSpPr txBox="1"/>
          <p:nvPr/>
        </p:nvSpPr>
        <p:spPr>
          <a:xfrm>
            <a:off x="88725" y="2571750"/>
            <a:ext cx="41733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Intro to MySQL, </a:t>
            </a:r>
            <a:endParaRPr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MySQL </a:t>
            </a:r>
            <a:r>
              <a:rPr lang="en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Workbench, </a:t>
            </a:r>
            <a:endParaRPr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GitHub Desktop, </a:t>
            </a:r>
            <a:endParaRPr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&amp; Jupyter Notebooks</a:t>
            </a:r>
            <a:endParaRPr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70" name="Google Shape;70;p19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1" name="Google Shape;71;p19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Progress Check &amp; Assignments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Today’s Topics: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GitHub / GitHub Repositories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GitHub Desktop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Jupyter Notebook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MySQL Workbench -  Generating an ERD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Walkthrough: Creating an Assignment Repo + Notebook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Querying MySQL with Python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Thursday’s Topics: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Advanced SQL Queries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Database Administration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Exporting MySQL Databases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Check</a:t>
            </a:r>
            <a:endParaRPr/>
          </a:p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Local Python Installation.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Poll 1:  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Have you been able to install Python locally and your Setup your dojo-env successfully?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[Link]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Poll 2:   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For those that ran into problems installing Python + dojo-env, where did you get stuck?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[Link]</a:t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MySQL Server/Workbench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Poll 3: 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Have you been able to install MySQL Server + MySQL Workbench Successfully?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[Link]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40025" y="8859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Core Assignments for this Week: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Queries: Sakila (Core)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Books (Core)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Project 3 - Part 1 (Core)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Assignment</a:t>
            </a:r>
            <a:r>
              <a:rPr lang="en" sz="1700"/>
              <a:t> </a:t>
            </a:r>
            <a:r>
              <a:rPr lang="en" sz="1700"/>
              <a:t>Deadline - This Week: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Extended until Sunday night 11:59 PM PST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Allows time for installation troubleshooting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More lecture time to cover everything needed.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&amp; GitHub Desktop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Repositories &amp; Version Control</a:t>
            </a:r>
            <a:endParaRPr/>
          </a:p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GitHub repository is a </a:t>
            </a:r>
            <a:r>
              <a:rPr b="1" lang="en"/>
              <a:t>version-controlled folder</a:t>
            </a:r>
            <a:r>
              <a:rPr lang="en"/>
              <a:t> containing code and related files.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“version-controlled”, we mean that GitHub </a:t>
            </a:r>
            <a:r>
              <a:rPr b="1" lang="en"/>
              <a:t>tracks every change made to all files within a repository. 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The changes are saved as a snapshot of each file at that point in time, called a </a:t>
            </a:r>
            <a:r>
              <a:rPr lang="en"/>
              <a:t>“commit”.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allows us to retrieve any previous snapshot of our work, if we need to.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Repositories are owned by a specific GitHub user.</a:t>
            </a:r>
            <a:r>
              <a:rPr lang="en"/>
              <a:t> Only that user can change the contents of a repo. In the screenshot below, you can see that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repo is owned by “coding-dojo-data-science”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4"/>
          <p:cNvPicPr preferRelativeResize="0"/>
          <p:nvPr/>
        </p:nvPicPr>
        <p:blipFill rotWithShape="1">
          <a:blip r:embed="rId4">
            <a:alphaModFix/>
          </a:blip>
          <a:srcRect b="0" l="0" r="20502" t="0"/>
          <a:stretch/>
        </p:blipFill>
        <p:spPr>
          <a:xfrm>
            <a:off x="1162672" y="3202125"/>
            <a:ext cx="6087798" cy="12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633413" y="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 a Repo</a:t>
            </a:r>
            <a:endParaRPr/>
          </a:p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633425" y="779050"/>
            <a:ext cx="79668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Fork a repo, click on the “Fork” button on the repo on GitHub.com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will then open a new copy of the repository, but attached to YOUR username. It </a:t>
            </a:r>
            <a:r>
              <a:rPr lang="en"/>
              <a:t>will</a:t>
            </a:r>
            <a:r>
              <a:rPr lang="en"/>
              <a:t> also indicate what repository it was forked from.</a:t>
            </a:r>
            <a:endParaRPr/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00" y="1203225"/>
            <a:ext cx="8171177" cy="1368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13" y="3254000"/>
            <a:ext cx="8241423" cy="1476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 Repo Locally - 1</a:t>
            </a:r>
            <a:endParaRPr/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Click on green Code button and select Open in GitHub Desktop</a:t>
            </a:r>
            <a:endParaRPr/>
          </a:p>
        </p:txBody>
      </p:sp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50" y="1252050"/>
            <a:ext cx="6404577" cy="26393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