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Proxima Nova Extrabold"/>
      <p:bold r:id="rId30"/>
    </p:embeddedFont>
    <p:embeddedFont>
      <p:font typeface="Helvetica Neue Light"/>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C3FF2B-4F50-4B17-B742-6421BF98A3F0}">
  <a:tblStyle styleId="{BAC3FF2B-4F50-4B17-B742-6421BF98A3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ProximaNovaExtrabold-bold.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35" Type="http://schemas.openxmlformats.org/officeDocument/2006/relationships/font" Target="fonts/OpenSansLight-regular.fntdata"/><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37" Type="http://schemas.openxmlformats.org/officeDocument/2006/relationships/font" Target="fonts/OpenSansLight-italic.fntdata"/><Relationship Id="rId14" Type="http://schemas.openxmlformats.org/officeDocument/2006/relationships/slide" Target="slides/slide8.xml"/><Relationship Id="rId36" Type="http://schemas.openxmlformats.org/officeDocument/2006/relationships/font" Target="fonts/OpenSansLight-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254504f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254504f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3eac4564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3eac4564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eac4564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eac4564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eac4564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3eac4564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eac4564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3eac4564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eac4564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eac4564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254504f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254504f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254504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254504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71d5bc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571d5bc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254504f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254504f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71d5bc6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71d5bc6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254504f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254504f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2254504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2254504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254504f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254504f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254504f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254504f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2254504f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2254504f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254504f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254504f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3eac4564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3eac4564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S">
  <p:cSld name="Title Slide">
    <p:bg>
      <p:bgPr>
        <a:solidFill>
          <a:schemeClr val="dk1"/>
        </a:solidFill>
      </p:bgPr>
    </p:bg>
    <p:spTree>
      <p:nvGrpSpPr>
        <p:cNvPr id="12" name="Shape 12"/>
        <p:cNvGrpSpPr/>
        <p:nvPr/>
      </p:nvGrpSpPr>
      <p:grpSpPr>
        <a:xfrm>
          <a:off x="0" y="0"/>
          <a:ext cx="0" cy="0"/>
          <a:chOff x="0" y="0"/>
          <a:chExt cx="0" cy="0"/>
        </a:xfrm>
      </p:grpSpPr>
      <p:sp>
        <p:nvSpPr>
          <p:cNvPr id="13" name="Google Shape;13;p2"/>
          <p:cNvSpPr txBox="1"/>
          <p:nvPr/>
        </p:nvSpPr>
        <p:spPr>
          <a:xfrm>
            <a:off x="251125" y="703200"/>
            <a:ext cx="4262700" cy="219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4500">
              <a:solidFill>
                <a:srgbClr val="FFFFFF"/>
              </a:solidFill>
              <a:latin typeface="Proxima Nova Extrabold"/>
              <a:ea typeface="Proxima Nova Extrabold"/>
              <a:cs typeface="Proxima Nova Extrabold"/>
              <a:sym typeface="Proxima Nova Extrabold"/>
            </a:endParaRPr>
          </a:p>
        </p:txBody>
      </p:sp>
      <p:sp>
        <p:nvSpPr>
          <p:cNvPr id="14" name="Google Shape;14;p2"/>
          <p:cNvSpPr txBox="1"/>
          <p:nvPr/>
        </p:nvSpPr>
        <p:spPr>
          <a:xfrm>
            <a:off x="398576" y="3291307"/>
            <a:ext cx="3789900" cy="8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500">
              <a:solidFill>
                <a:srgbClr val="FFFFFF"/>
              </a:solidFill>
              <a:latin typeface="Proxima Nova"/>
              <a:ea typeface="Proxima Nova"/>
              <a:cs typeface="Proxima Nova"/>
              <a:sym typeface="Proxima Nova"/>
            </a:endParaRPr>
          </a:p>
        </p:txBody>
      </p:sp>
      <p:sp>
        <p:nvSpPr>
          <p:cNvPr id="15" name="Google Shape;15;p2"/>
          <p:cNvSpPr/>
          <p:nvPr/>
        </p:nvSpPr>
        <p:spPr>
          <a:xfrm>
            <a:off x="3924213" y="-31369"/>
            <a:ext cx="7089161" cy="4889119"/>
          </a:xfrm>
          <a:prstGeom prst="flowChartInputOutput">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Image" id="16" name="Google Shape;16;p2"/>
          <p:cNvPicPr preferRelativeResize="0"/>
          <p:nvPr/>
        </p:nvPicPr>
        <p:blipFill rotWithShape="1">
          <a:blip r:embed="rId2">
            <a:alphaModFix/>
          </a:blip>
          <a:srcRect b="0" l="0" r="0" t="0"/>
          <a:stretch/>
        </p:blipFill>
        <p:spPr>
          <a:xfrm>
            <a:off x="5222151" y="1700082"/>
            <a:ext cx="3171394" cy="1058888"/>
          </a:xfrm>
          <a:prstGeom prst="rect">
            <a:avLst/>
          </a:prstGeom>
          <a:noFill/>
          <a:ln>
            <a:noFill/>
          </a:ln>
        </p:spPr>
      </p:pic>
      <p:sp>
        <p:nvSpPr>
          <p:cNvPr id="17" name="Google Shape;17;p2"/>
          <p:cNvSpPr/>
          <p:nvPr/>
        </p:nvSpPr>
        <p:spPr>
          <a:xfrm>
            <a:off x="739066" y="4148096"/>
            <a:ext cx="8405100" cy="20400"/>
          </a:xfrm>
          <a:prstGeom prst="rect">
            <a:avLst/>
          </a:prstGeom>
          <a:solidFill>
            <a:srgbClr val="28CD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descr="Image" id="18" name="Google Shape;18;p2"/>
          <p:cNvPicPr preferRelativeResize="0"/>
          <p:nvPr/>
        </p:nvPicPr>
        <p:blipFill rotWithShape="1">
          <a:blip r:embed="rId3">
            <a:alphaModFix amt="15000"/>
          </a:blip>
          <a:srcRect b="25003" l="0" r="0" t="0"/>
          <a:stretch/>
        </p:blipFill>
        <p:spPr>
          <a:xfrm>
            <a:off x="4662716" y="2759193"/>
            <a:ext cx="3809734" cy="2098556"/>
          </a:xfrm>
          <a:prstGeom prst="rect">
            <a:avLst/>
          </a:prstGeom>
          <a:noFill/>
          <a:ln>
            <a:noFill/>
          </a:ln>
        </p:spPr>
      </p:pic>
      <p:pic>
        <p:nvPicPr>
          <p:cNvPr descr="Image" id="19" name="Google Shape;19;p2"/>
          <p:cNvPicPr preferRelativeResize="0"/>
          <p:nvPr/>
        </p:nvPicPr>
        <p:blipFill rotWithShape="1">
          <a:blip r:embed="rId4">
            <a:alphaModFix amt="15000"/>
          </a:blip>
          <a:srcRect b="0" l="0" r="0" t="0"/>
          <a:stretch/>
        </p:blipFill>
        <p:spPr>
          <a:xfrm>
            <a:off x="5807135" y="-658791"/>
            <a:ext cx="2331266" cy="2417383"/>
          </a:xfrm>
          <a:prstGeom prst="rect">
            <a:avLst/>
          </a:prstGeom>
          <a:noFill/>
          <a:ln>
            <a:noFill/>
          </a:ln>
        </p:spPr>
      </p:pic>
      <p:sp>
        <p:nvSpPr>
          <p:cNvPr id="20" name="Google Shape;20;p2"/>
          <p:cNvSpPr txBox="1"/>
          <p:nvPr>
            <p:ph type="title"/>
          </p:nvPr>
        </p:nvSpPr>
        <p:spPr>
          <a:xfrm>
            <a:off x="286300" y="724725"/>
            <a:ext cx="4160400" cy="2156400"/>
          </a:xfrm>
          <a:prstGeom prst="rect">
            <a:avLst/>
          </a:prstGeom>
        </p:spPr>
        <p:txBody>
          <a:bodyPr anchorCtr="0" anchor="t" bIns="34275" lIns="68575" spcFirstLastPara="1" rIns="68575" wrap="square" tIns="34275">
            <a:noAutofit/>
          </a:bodyPr>
          <a:lstStyle>
            <a:lvl1pPr lvl="0">
              <a:spcBef>
                <a:spcPts val="0"/>
              </a:spcBef>
              <a:spcAft>
                <a:spcPts val="0"/>
              </a:spcAft>
              <a:buClr>
                <a:schemeClr val="lt1"/>
              </a:buClr>
              <a:buSzPts val="3300"/>
              <a:buFont typeface="Open Sans"/>
              <a:buNone/>
              <a:defRPr b="1">
                <a:solidFill>
                  <a:schemeClr val="lt1"/>
                </a:solidFill>
                <a:latin typeface="Open Sans"/>
                <a:ea typeface="Open Sans"/>
                <a:cs typeface="Open Sans"/>
                <a:sym typeface="Open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2"/>
          <p:cNvSpPr txBox="1"/>
          <p:nvPr>
            <p:ph idx="1" type="subTitle"/>
          </p:nvPr>
        </p:nvSpPr>
        <p:spPr>
          <a:xfrm>
            <a:off x="420525" y="3283600"/>
            <a:ext cx="3809700" cy="864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34" name="Shape 3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35" name="Shape 3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36" name="Shape 36"/>
        <p:cNvGrpSpPr/>
        <p:nvPr/>
      </p:nvGrpSpPr>
      <p:grpSpPr>
        <a:xfrm>
          <a:off x="0" y="0"/>
          <a:ext cx="0" cy="0"/>
          <a:chOff x="0" y="0"/>
          <a:chExt cx="0" cy="0"/>
        </a:xfrm>
      </p:grpSpPr>
      <p:sp>
        <p:nvSpPr>
          <p:cNvPr id="37" name="Google Shape;37;p13"/>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38" name="Google Shape;38;p13"/>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sz="1100"/>
            </a:lvl6pPr>
            <a:lvl7pPr indent="-279400" lvl="6" marL="3200400" rtl="0" algn="l">
              <a:lnSpc>
                <a:spcPct val="100000"/>
              </a:lnSpc>
              <a:spcBef>
                <a:spcPts val="2200"/>
              </a:spcBef>
              <a:spcAft>
                <a:spcPts val="0"/>
              </a:spcAft>
              <a:buClr>
                <a:srgbClr val="000000"/>
              </a:buClr>
              <a:buSzPts val="800"/>
              <a:buChar char="●"/>
              <a:defRPr sz="1100"/>
            </a:lvl7pPr>
            <a:lvl8pPr indent="-279400" lvl="7" marL="3657600" rtl="0" algn="l">
              <a:lnSpc>
                <a:spcPct val="100000"/>
              </a:lnSpc>
              <a:spcBef>
                <a:spcPts val="2200"/>
              </a:spcBef>
              <a:spcAft>
                <a:spcPts val="0"/>
              </a:spcAft>
              <a:buClr>
                <a:srgbClr val="000000"/>
              </a:buClr>
              <a:buSzPts val="800"/>
              <a:buChar char="○"/>
              <a:defRPr sz="1100"/>
            </a:lvl8pPr>
            <a:lvl9pPr indent="-279400" lvl="8" marL="4114800" rtl="0" algn="l">
              <a:lnSpc>
                <a:spcPct val="100000"/>
              </a:lnSpc>
              <a:spcBef>
                <a:spcPts val="2200"/>
              </a:spcBef>
              <a:spcAft>
                <a:spcPts val="0"/>
              </a:spcAft>
              <a:buClr>
                <a:srgbClr val="000000"/>
              </a:buClr>
              <a:buSzPts val="800"/>
              <a:buChar char="■"/>
              <a:defRPr sz="1100"/>
            </a:lvl9pPr>
          </a:lstStyle>
          <a:p/>
        </p:txBody>
      </p:sp>
      <p:sp>
        <p:nvSpPr>
          <p:cNvPr id="39" name="Google Shape;39;p13"/>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type="tx">
  <p:cSld name="TITLE_AND_BODY">
    <p:spTree>
      <p:nvGrpSpPr>
        <p:cNvPr id="40" name="Shape 40"/>
        <p:cNvGrpSpPr/>
        <p:nvPr/>
      </p:nvGrpSpPr>
      <p:grpSpPr>
        <a:xfrm>
          <a:off x="0" y="0"/>
          <a:ext cx="0" cy="0"/>
          <a:chOff x="0" y="0"/>
          <a:chExt cx="0" cy="0"/>
        </a:xfrm>
      </p:grpSpPr>
      <p:sp>
        <p:nvSpPr>
          <p:cNvPr id="41" name="Google Shape;41;p1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42" name="Google Shape;42;p14"/>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43" name="Shape 43"/>
        <p:cNvGrpSpPr/>
        <p:nvPr/>
      </p:nvGrpSpPr>
      <p:grpSpPr>
        <a:xfrm>
          <a:off x="0" y="0"/>
          <a:ext cx="0" cy="0"/>
          <a:chOff x="0" y="0"/>
          <a:chExt cx="0" cy="0"/>
        </a:xfrm>
      </p:grpSpPr>
      <p:sp>
        <p:nvSpPr>
          <p:cNvPr id="44" name="Google Shape;44;p15"/>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15"/>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 name="Google Shape;4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1">
  <p:cSld name="TITLE_AND_BODY_1">
    <p:spTree>
      <p:nvGrpSpPr>
        <p:cNvPr id="47" name="Shape 47"/>
        <p:cNvGrpSpPr/>
        <p:nvPr/>
      </p:nvGrpSpPr>
      <p:grpSpPr>
        <a:xfrm>
          <a:off x="0" y="0"/>
          <a:ext cx="0" cy="0"/>
          <a:chOff x="0" y="0"/>
          <a:chExt cx="0" cy="0"/>
        </a:xfrm>
      </p:grpSpPr>
      <p:sp>
        <p:nvSpPr>
          <p:cNvPr id="48" name="Google Shape;48;p16"/>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49" name="Google Shape;49;p16"/>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1">
  <p:cSld name="TITLE_1_1">
    <p:spTree>
      <p:nvGrpSpPr>
        <p:cNvPr id="50" name="Shape 50"/>
        <p:cNvGrpSpPr/>
        <p:nvPr/>
      </p:nvGrpSpPr>
      <p:grpSpPr>
        <a:xfrm>
          <a:off x="0" y="0"/>
          <a:ext cx="0" cy="0"/>
          <a:chOff x="0" y="0"/>
          <a:chExt cx="0" cy="0"/>
        </a:xfrm>
      </p:grpSpPr>
      <p:sp>
        <p:nvSpPr>
          <p:cNvPr id="51" name="Google Shape;51;p17"/>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52" name="Google Shape;52;p17"/>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sz="1100"/>
            </a:lvl6pPr>
            <a:lvl7pPr indent="-279400" lvl="6" marL="3200400" rtl="0" algn="l">
              <a:lnSpc>
                <a:spcPct val="100000"/>
              </a:lnSpc>
              <a:spcBef>
                <a:spcPts val="2200"/>
              </a:spcBef>
              <a:spcAft>
                <a:spcPts val="0"/>
              </a:spcAft>
              <a:buClr>
                <a:srgbClr val="000000"/>
              </a:buClr>
              <a:buSzPts val="800"/>
              <a:buChar char="●"/>
              <a:defRPr sz="1100"/>
            </a:lvl7pPr>
            <a:lvl8pPr indent="-279400" lvl="7" marL="3657600" rtl="0" algn="l">
              <a:lnSpc>
                <a:spcPct val="100000"/>
              </a:lnSpc>
              <a:spcBef>
                <a:spcPts val="2200"/>
              </a:spcBef>
              <a:spcAft>
                <a:spcPts val="0"/>
              </a:spcAft>
              <a:buClr>
                <a:srgbClr val="000000"/>
              </a:buClr>
              <a:buSzPts val="800"/>
              <a:buChar char="○"/>
              <a:defRPr sz="1100"/>
            </a:lvl8pPr>
            <a:lvl9pPr indent="-279400" lvl="8" marL="4114800" rtl="0" algn="l">
              <a:lnSpc>
                <a:spcPct val="100000"/>
              </a:lnSpc>
              <a:spcBef>
                <a:spcPts val="2200"/>
              </a:spcBef>
              <a:spcAft>
                <a:spcPts val="0"/>
              </a:spcAft>
              <a:buClr>
                <a:srgbClr val="000000"/>
              </a:buClr>
              <a:buSzPts val="800"/>
              <a:buChar char="■"/>
              <a:defRPr sz="1100"/>
            </a:lvl9pPr>
          </a:lstStyle>
          <a:p/>
        </p:txBody>
      </p:sp>
      <p:sp>
        <p:nvSpPr>
          <p:cNvPr id="53" name="Google Shape;53;p17"/>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4" name="Shape 54"/>
        <p:cNvGrpSpPr/>
        <p:nvPr/>
      </p:nvGrpSpPr>
      <p:grpSpPr>
        <a:xfrm>
          <a:off x="0" y="0"/>
          <a:ext cx="0" cy="0"/>
          <a:chOff x="0" y="0"/>
          <a:chExt cx="0" cy="0"/>
        </a:xfrm>
      </p:grpSpPr>
      <p:sp>
        <p:nvSpPr>
          <p:cNvPr id="55" name="Google Shape;55;p18"/>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1 1">
  <p:cSld name="TITLE_AND_BODY_2">
    <p:spTree>
      <p:nvGrpSpPr>
        <p:cNvPr id="58" name="Shape 58"/>
        <p:cNvGrpSpPr/>
        <p:nvPr/>
      </p:nvGrpSpPr>
      <p:grpSpPr>
        <a:xfrm>
          <a:off x="0" y="0"/>
          <a:ext cx="0" cy="0"/>
          <a:chOff x="0" y="0"/>
          <a:chExt cx="0" cy="0"/>
        </a:xfrm>
      </p:grpSpPr>
      <p:sp>
        <p:nvSpPr>
          <p:cNvPr id="59" name="Google Shape;59;p1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0" name="Google Shape;60;p19"/>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1" name="Shape 61"/>
        <p:cNvGrpSpPr/>
        <p:nvPr/>
      </p:nvGrpSpPr>
      <p:grpSpPr>
        <a:xfrm>
          <a:off x="0" y="0"/>
          <a:ext cx="0" cy="0"/>
          <a:chOff x="0" y="0"/>
          <a:chExt cx="0" cy="0"/>
        </a:xfrm>
      </p:grpSpPr>
      <p:sp>
        <p:nvSpPr>
          <p:cNvPr id="62" name="Google Shape;62;p20"/>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2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DS">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24" name="Google Shape;24;p3"/>
          <p:cNvSpPr txBox="1"/>
          <p:nvPr>
            <p:ph idx="1" type="body"/>
          </p:nvPr>
        </p:nvSpPr>
        <p:spPr>
          <a:xfrm>
            <a:off x="340050" y="903675"/>
            <a:ext cx="8463900" cy="37935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dk1"/>
        </a:solid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465250" y="1995200"/>
            <a:ext cx="7775100" cy="680100"/>
          </a:xfrm>
          <a:prstGeom prst="rect">
            <a:avLst/>
          </a:prstGeom>
        </p:spPr>
        <p:txBody>
          <a:bodyPr anchorCtr="0" anchor="t" bIns="34275" lIns="68575" spcFirstLastPara="1" rIns="68575" wrap="square" tIns="34275">
            <a:noAutofit/>
          </a:bodyPr>
          <a:lstStyle>
            <a:lvl1pPr lvl="0" algn="ctr">
              <a:spcBef>
                <a:spcPts val="0"/>
              </a:spcBef>
              <a:spcAft>
                <a:spcPts val="0"/>
              </a:spcAft>
              <a:buClr>
                <a:schemeClr val="lt1"/>
              </a:buClr>
              <a:buSzPts val="3300"/>
              <a:buFont typeface="Open Sans"/>
              <a:buNone/>
              <a:defRPr b="1">
                <a:solidFill>
                  <a:schemeClr val="lt1"/>
                </a:solidFill>
                <a:latin typeface="Open Sans"/>
                <a:ea typeface="Open Sans"/>
                <a:cs typeface="Open Sans"/>
                <a:sym typeface="Open Sans"/>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27" name="Google Shape;27;p4"/>
          <p:cNvSpPr txBox="1"/>
          <p:nvPr>
            <p:ph idx="1" type="subTitle"/>
          </p:nvPr>
        </p:nvSpPr>
        <p:spPr>
          <a:xfrm>
            <a:off x="1422600" y="2782575"/>
            <a:ext cx="5851500" cy="375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 name="Shape 3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3" name="Shape 3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 name="Google Shape;7;p1"/>
          <p:cNvSpPr/>
          <p:nvPr/>
        </p:nvSpPr>
        <p:spPr>
          <a:xfrm>
            <a:off x="0" y="4857750"/>
            <a:ext cx="88581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 name="Google Shape;8;p1"/>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Open Sans Light"/>
              <a:buNone/>
              <a:defRPr b="0" i="0" sz="3300" u="none" cap="none" strike="noStrike">
                <a:solidFill>
                  <a:schemeClr val="dk1"/>
                </a:solidFill>
                <a:latin typeface="Open Sans Light"/>
                <a:ea typeface="Open Sans Light"/>
                <a:cs typeface="Open Sans Light"/>
                <a:sym typeface="Open Sans Ligh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 name="Google Shape;9;p1"/>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10" name="Google Shape;10;p1"/>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11" name="Google Shape;11;p1"/>
          <p:cNvPicPr preferRelativeResize="0"/>
          <p:nvPr/>
        </p:nvPicPr>
        <p:blipFill>
          <a:blip r:embed="rId1">
            <a:alphaModFix/>
          </a:blip>
          <a:stretch>
            <a:fillRect/>
          </a:stretch>
        </p:blipFill>
        <p:spPr>
          <a:xfrm>
            <a:off x="97144" y="4906200"/>
            <a:ext cx="188803" cy="1888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img.ifunny.co/images/22c46d0b0f740ae27031022d5b3fdc1eb6de0fd0724d39c62d7ec3cf177e0fe4_1.jpg" TargetMode="Externa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www.w3schools.com/sql/sql_foreignkey.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www.databasestar.com/entity-relationship-diagram/" TargetMode="External"/><Relationship Id="rId5" Type="http://schemas.openxmlformats.org/officeDocument/2006/relationships/hyperlink" Target="https://www.databasestar.com/entity-relationship-diagra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s://www.databasestar.com/entity-relationship-diagra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qlzoo.net/wiki/SQL_Tutorial" TargetMode="External"/><Relationship Id="rId4" Type="http://schemas.openxmlformats.org/officeDocument/2006/relationships/hyperlink" Target="https://drive.google.com/file/d/1zomqmQF__zVXxrMVEV1i-HzKRnFyLZai/view?usp=sharing" TargetMode="External"/><Relationship Id="rId5" Type="http://schemas.openxmlformats.org/officeDocument/2006/relationships/hyperlink" Target="https://sql-island.informatik.uni-kl.de/"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1"/>
          <p:cNvSpPr txBox="1"/>
          <p:nvPr/>
        </p:nvSpPr>
        <p:spPr>
          <a:xfrm>
            <a:off x="3879750" y="4513650"/>
            <a:ext cx="138450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935"/>
              <a:buNone/>
            </a:pPr>
            <a:r>
              <a:rPr lang="en" sz="1480" u="sng">
                <a:solidFill>
                  <a:srgbClr val="0097A7"/>
                </a:solidFill>
                <a:hlinkClick r:id="rId3">
                  <a:extLst>
                    <a:ext uri="{A12FA001-AC4F-418D-AE19-62706E023703}">
                      <ahyp:hlinkClr val="tx"/>
                    </a:ext>
                  </a:extLst>
                </a:hlinkClick>
              </a:rPr>
              <a:t>Image Source</a:t>
            </a:r>
            <a:endParaRPr sz="1480">
              <a:solidFill>
                <a:srgbClr val="000000"/>
              </a:solidFill>
            </a:endParaRPr>
          </a:p>
        </p:txBody>
      </p:sp>
      <p:pic>
        <p:nvPicPr>
          <p:cNvPr id="70" name="Google Shape;70;p21"/>
          <p:cNvPicPr preferRelativeResize="0"/>
          <p:nvPr/>
        </p:nvPicPr>
        <p:blipFill>
          <a:blip r:embed="rId4">
            <a:alphaModFix/>
          </a:blip>
          <a:stretch>
            <a:fillRect/>
          </a:stretch>
        </p:blipFill>
        <p:spPr>
          <a:xfrm>
            <a:off x="2310413" y="641013"/>
            <a:ext cx="4523175" cy="3861474"/>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0"/>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l">
              <a:spcBef>
                <a:spcPts val="0"/>
              </a:spcBef>
              <a:spcAft>
                <a:spcPts val="0"/>
              </a:spcAft>
              <a:buNone/>
            </a:pPr>
            <a:r>
              <a:rPr lang="en" sz="2100">
                <a:solidFill>
                  <a:srgbClr val="000000"/>
                </a:solidFill>
                <a:latin typeface="Arial"/>
                <a:ea typeface="Arial"/>
                <a:cs typeface="Arial"/>
                <a:sym typeface="Arial"/>
              </a:rPr>
              <a:t>What is a Relational Database?</a:t>
            </a:r>
            <a:endParaRPr sz="3500"/>
          </a:p>
        </p:txBody>
      </p:sp>
      <p:sp>
        <p:nvSpPr>
          <p:cNvPr id="127" name="Google Shape;127;p30"/>
          <p:cNvSpPr txBox="1"/>
          <p:nvPr/>
        </p:nvSpPr>
        <p:spPr>
          <a:xfrm>
            <a:off x="722875" y="1168750"/>
            <a:ext cx="67824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
              <a:t>A </a:t>
            </a:r>
            <a:r>
              <a:rPr lang="en" u="sng"/>
              <a:t>relational database</a:t>
            </a:r>
            <a:r>
              <a:rPr lang="en"/>
              <a:t> is a data storage system that contains multiple tables that can be linked to each other (they are </a:t>
            </a:r>
            <a:r>
              <a:rPr i="1" lang="en"/>
              <a:t>related)</a:t>
            </a:r>
            <a:r>
              <a:rPr lang="en"/>
              <a:t>.</a:t>
            </a:r>
            <a:endParaRPr/>
          </a:p>
          <a:p>
            <a:pPr indent="-317500" lvl="1" marL="914400" rtl="0" algn="l">
              <a:lnSpc>
                <a:spcPct val="150000"/>
              </a:lnSpc>
              <a:spcBef>
                <a:spcPts val="0"/>
              </a:spcBef>
              <a:spcAft>
                <a:spcPts val="0"/>
              </a:spcAft>
              <a:buSzPts val="1400"/>
              <a:buChar char="○"/>
            </a:pPr>
            <a:r>
              <a:rPr lang="en"/>
              <a:t>The tables are linked via “keys” </a:t>
            </a:r>
            <a:endParaRPr/>
          </a:p>
          <a:p>
            <a:pPr indent="-317500" lvl="0" marL="457200" rtl="0" algn="l">
              <a:lnSpc>
                <a:spcPct val="150000"/>
              </a:lnSpc>
              <a:spcBef>
                <a:spcPts val="0"/>
              </a:spcBef>
              <a:spcAft>
                <a:spcPts val="0"/>
              </a:spcAft>
              <a:buSzPts val="1400"/>
              <a:buChar char="●"/>
            </a:pPr>
            <a:r>
              <a:rPr lang="en"/>
              <a:t>Relational</a:t>
            </a:r>
            <a:r>
              <a:rPr lang="en"/>
              <a:t> Databases are good for: </a:t>
            </a:r>
            <a:endParaRPr/>
          </a:p>
          <a:p>
            <a:pPr indent="-317500" lvl="1" marL="914400" rtl="0" algn="l">
              <a:lnSpc>
                <a:spcPct val="150000"/>
              </a:lnSpc>
              <a:spcBef>
                <a:spcPts val="0"/>
              </a:spcBef>
              <a:spcAft>
                <a:spcPts val="0"/>
              </a:spcAft>
              <a:buSzPts val="1400"/>
              <a:buChar char="○"/>
            </a:pPr>
            <a:r>
              <a:rPr lang="en"/>
              <a:t>Highly structured data.</a:t>
            </a:r>
            <a:endParaRPr/>
          </a:p>
          <a:p>
            <a:pPr indent="-317500" lvl="1" marL="914400" rtl="0" algn="l">
              <a:lnSpc>
                <a:spcPct val="150000"/>
              </a:lnSpc>
              <a:spcBef>
                <a:spcPts val="0"/>
              </a:spcBef>
              <a:spcAft>
                <a:spcPts val="0"/>
              </a:spcAft>
              <a:buSzPts val="1400"/>
              <a:buChar char="○"/>
            </a:pPr>
            <a:r>
              <a:rPr lang="en"/>
              <a:t>Reducing redundancy in data.</a:t>
            </a:r>
            <a:br>
              <a:rPr lang="en"/>
            </a:br>
            <a:endParaRPr/>
          </a:p>
          <a:p>
            <a:pPr indent="-317500" lvl="0" marL="457200" rtl="0" algn="l">
              <a:lnSpc>
                <a:spcPct val="150000"/>
              </a:lnSpc>
              <a:spcBef>
                <a:spcPts val="0"/>
              </a:spcBef>
              <a:spcAft>
                <a:spcPts val="0"/>
              </a:spcAft>
              <a:buSzPts val="1400"/>
              <a:buChar char="●"/>
            </a:pPr>
            <a:r>
              <a:rPr lang="en"/>
              <a:t>SQL is the programming language used by most relational databases.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nvSpPr>
        <p:spPr>
          <a:xfrm>
            <a:off x="1625350" y="440425"/>
            <a:ext cx="60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31"/>
          <p:cNvSpPr txBox="1"/>
          <p:nvPr/>
        </p:nvSpPr>
        <p:spPr>
          <a:xfrm>
            <a:off x="90725" y="840625"/>
            <a:ext cx="37740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u="sng"/>
              <a:t>Primary key</a:t>
            </a:r>
            <a:r>
              <a:rPr lang="en" sz="1600"/>
              <a:t> columns:</a:t>
            </a:r>
            <a:endParaRPr sz="1600"/>
          </a:p>
          <a:p>
            <a:pPr indent="-330200" lvl="1" marL="914400" rtl="0" algn="l">
              <a:spcBef>
                <a:spcPts val="0"/>
              </a:spcBef>
              <a:spcAft>
                <a:spcPts val="0"/>
              </a:spcAft>
              <a:buSzPts val="1600"/>
              <a:buChar char="○"/>
            </a:pPr>
            <a:r>
              <a:rPr lang="en" sz="1600"/>
              <a:t>All unique values - no repeats (like an ID number).</a:t>
            </a:r>
            <a:endParaRPr sz="1600"/>
          </a:p>
          <a:p>
            <a:pPr indent="-330200" lvl="1" marL="914400" rtl="0" algn="l">
              <a:spcBef>
                <a:spcPts val="0"/>
              </a:spcBef>
              <a:spcAft>
                <a:spcPts val="0"/>
              </a:spcAft>
              <a:buSzPts val="1600"/>
              <a:buChar char="○"/>
            </a:pPr>
            <a:r>
              <a:rPr lang="en" sz="1600"/>
              <a:t>Cannot contain null values.</a:t>
            </a:r>
            <a:endParaRPr sz="1600"/>
          </a:p>
          <a:p>
            <a:pPr indent="-330200" lvl="1" marL="914400" rtl="0" algn="l">
              <a:spcBef>
                <a:spcPts val="0"/>
              </a:spcBef>
              <a:spcAft>
                <a:spcPts val="0"/>
              </a:spcAft>
              <a:buSzPts val="1600"/>
              <a:buChar char="○"/>
            </a:pPr>
            <a:r>
              <a:rPr lang="en" sz="1600"/>
              <a:t>Only one primary key per table.</a:t>
            </a:r>
            <a:br>
              <a:rPr lang="en" sz="1600"/>
            </a:br>
            <a:endParaRPr sz="1600"/>
          </a:p>
          <a:p>
            <a:pPr indent="-330200" lvl="0" marL="457200" rtl="0" algn="l">
              <a:spcBef>
                <a:spcPts val="0"/>
              </a:spcBef>
              <a:spcAft>
                <a:spcPts val="0"/>
              </a:spcAft>
              <a:buSzPts val="1600"/>
              <a:buChar char="●"/>
            </a:pPr>
            <a:r>
              <a:rPr lang="en" sz="1600" u="sng"/>
              <a:t>Foreign</a:t>
            </a:r>
            <a:r>
              <a:rPr lang="en" sz="1600"/>
              <a:t> keys </a:t>
            </a:r>
            <a:endParaRPr sz="1600"/>
          </a:p>
          <a:p>
            <a:pPr indent="-330200" lvl="1" marL="914400" rtl="0" algn="l">
              <a:spcBef>
                <a:spcPts val="0"/>
              </a:spcBef>
              <a:spcAft>
                <a:spcPts val="0"/>
              </a:spcAft>
              <a:buSzPts val="1600"/>
              <a:buChar char="○"/>
            </a:pPr>
            <a:r>
              <a:rPr lang="en" sz="1600"/>
              <a:t>R</a:t>
            </a:r>
            <a:r>
              <a:rPr lang="en" sz="1600"/>
              <a:t>eferences</a:t>
            </a:r>
            <a:r>
              <a:rPr lang="en" sz="1600"/>
              <a:t> the primary key in another table.</a:t>
            </a:r>
            <a:endParaRPr sz="1600"/>
          </a:p>
          <a:p>
            <a:pPr indent="-330200" lvl="1" marL="914400" rtl="0" algn="l">
              <a:spcBef>
                <a:spcPts val="0"/>
              </a:spcBef>
              <a:spcAft>
                <a:spcPts val="0"/>
              </a:spcAft>
              <a:buSzPts val="1600"/>
              <a:buChar char="○"/>
            </a:pPr>
            <a:r>
              <a:rPr lang="en" sz="1600"/>
              <a:t>Used to match related data across tables.</a:t>
            </a:r>
            <a:endParaRPr sz="1600"/>
          </a:p>
        </p:txBody>
      </p:sp>
      <p:sp>
        <p:nvSpPr>
          <p:cNvPr id="134" name="Google Shape;134;p31"/>
          <p:cNvSpPr txBox="1"/>
          <p:nvPr/>
        </p:nvSpPr>
        <p:spPr>
          <a:xfrm>
            <a:off x="2008825" y="134575"/>
            <a:ext cx="430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Keys link one table to another</a:t>
            </a:r>
            <a:endParaRPr sz="2000"/>
          </a:p>
        </p:txBody>
      </p:sp>
      <p:pic>
        <p:nvPicPr>
          <p:cNvPr id="135" name="Google Shape;135;p31"/>
          <p:cNvPicPr preferRelativeResize="0"/>
          <p:nvPr/>
        </p:nvPicPr>
        <p:blipFill>
          <a:blip r:embed="rId3">
            <a:alphaModFix/>
          </a:blip>
          <a:stretch>
            <a:fillRect/>
          </a:stretch>
        </p:blipFill>
        <p:spPr>
          <a:xfrm>
            <a:off x="3795225" y="889175"/>
            <a:ext cx="5081625" cy="2600550"/>
          </a:xfrm>
          <a:prstGeom prst="rect">
            <a:avLst/>
          </a:prstGeom>
          <a:noFill/>
          <a:ln>
            <a:noFill/>
          </a:ln>
        </p:spPr>
      </p:pic>
      <p:sp>
        <p:nvSpPr>
          <p:cNvPr id="136" name="Google Shape;136;p31"/>
          <p:cNvSpPr txBox="1"/>
          <p:nvPr/>
        </p:nvSpPr>
        <p:spPr>
          <a:xfrm>
            <a:off x="6318325" y="4323825"/>
            <a:ext cx="20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Image from W3Schools</a:t>
            </a:r>
            <a:endParaRPr/>
          </a:p>
        </p:txBody>
      </p:sp>
      <p:sp>
        <p:nvSpPr>
          <p:cNvPr id="137" name="Google Shape;137;p31"/>
          <p:cNvSpPr/>
          <p:nvPr/>
        </p:nvSpPr>
        <p:spPr>
          <a:xfrm>
            <a:off x="3864725" y="1209900"/>
            <a:ext cx="707400" cy="3060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1"/>
          <p:cNvSpPr txBox="1"/>
          <p:nvPr/>
        </p:nvSpPr>
        <p:spPr>
          <a:xfrm>
            <a:off x="5088025" y="716425"/>
            <a:ext cx="191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Primary key of persons table</a:t>
            </a:r>
            <a:endParaRPr>
              <a:solidFill>
                <a:srgbClr val="0000FF"/>
              </a:solidFill>
            </a:endParaRPr>
          </a:p>
        </p:txBody>
      </p:sp>
      <p:cxnSp>
        <p:nvCxnSpPr>
          <p:cNvPr id="139" name="Google Shape;139;p31"/>
          <p:cNvCxnSpPr/>
          <p:nvPr/>
        </p:nvCxnSpPr>
        <p:spPr>
          <a:xfrm flipH="1">
            <a:off x="4572025" y="1091750"/>
            <a:ext cx="516000" cy="200100"/>
          </a:xfrm>
          <a:prstGeom prst="straightConnector1">
            <a:avLst/>
          </a:prstGeom>
          <a:noFill/>
          <a:ln cap="flat" cmpd="sng" w="9525">
            <a:solidFill>
              <a:srgbClr val="0000FF"/>
            </a:solidFill>
            <a:prstDash val="solid"/>
            <a:round/>
            <a:headEnd len="med" w="med" type="none"/>
            <a:tailEnd len="med" w="med" type="triangle"/>
          </a:ln>
        </p:spPr>
      </p:cxnSp>
      <p:sp>
        <p:nvSpPr>
          <p:cNvPr id="140" name="Google Shape;140;p31"/>
          <p:cNvSpPr/>
          <p:nvPr/>
        </p:nvSpPr>
        <p:spPr>
          <a:xfrm>
            <a:off x="5527525" y="2418750"/>
            <a:ext cx="707400" cy="3060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1"/>
          <p:cNvSpPr txBox="1"/>
          <p:nvPr/>
        </p:nvSpPr>
        <p:spPr>
          <a:xfrm>
            <a:off x="6797225" y="2274425"/>
            <a:ext cx="187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Foreign Key in Orders table referencing primary key in Persons table</a:t>
            </a:r>
            <a:endParaRPr/>
          </a:p>
        </p:txBody>
      </p:sp>
      <p:cxnSp>
        <p:nvCxnSpPr>
          <p:cNvPr id="142" name="Google Shape;142;p31"/>
          <p:cNvCxnSpPr/>
          <p:nvPr/>
        </p:nvCxnSpPr>
        <p:spPr>
          <a:xfrm flipH="1">
            <a:off x="6318325" y="2418750"/>
            <a:ext cx="516000" cy="200100"/>
          </a:xfrm>
          <a:prstGeom prst="straightConnector1">
            <a:avLst/>
          </a:prstGeom>
          <a:noFill/>
          <a:ln cap="flat" cmpd="sng" w="9525">
            <a:solidFill>
              <a:srgbClr val="0000FF"/>
            </a:solidFill>
            <a:prstDash val="solid"/>
            <a:round/>
            <a:headEnd len="med" w="med" type="none"/>
            <a:tailEnd len="med" w="med" type="triangle"/>
          </a:ln>
        </p:spPr>
      </p:cxnSp>
      <p:sp>
        <p:nvSpPr>
          <p:cNvPr id="143" name="Google Shape;143;p31"/>
          <p:cNvSpPr txBox="1"/>
          <p:nvPr/>
        </p:nvSpPr>
        <p:spPr>
          <a:xfrm>
            <a:off x="3795225" y="3538275"/>
            <a:ext cx="349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Notice how every time an order is placed, we don’t need to repeat all the customer info. We can just link to it with the foreign key.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nvSpPr>
        <p:spPr>
          <a:xfrm>
            <a:off x="4173913" y="4554125"/>
            <a:ext cx="12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p32"/>
          <p:cNvSpPr txBox="1"/>
          <p:nvPr/>
        </p:nvSpPr>
        <p:spPr>
          <a:xfrm>
            <a:off x="540225" y="140625"/>
            <a:ext cx="7104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300"/>
          </a:p>
        </p:txBody>
      </p:sp>
      <p:sp>
        <p:nvSpPr>
          <p:cNvPr id="150" name="Google Shape;150;p32"/>
          <p:cNvSpPr txBox="1"/>
          <p:nvPr/>
        </p:nvSpPr>
        <p:spPr>
          <a:xfrm>
            <a:off x="2131500" y="3654325"/>
            <a:ext cx="1087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300"/>
          </a:p>
        </p:txBody>
      </p:sp>
      <p:sp>
        <p:nvSpPr>
          <p:cNvPr id="151" name="Google Shape;151;p32"/>
          <p:cNvSpPr txBox="1"/>
          <p:nvPr/>
        </p:nvSpPr>
        <p:spPr>
          <a:xfrm>
            <a:off x="1391625" y="725675"/>
            <a:ext cx="486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52" name="Google Shape;152;p32"/>
          <p:cNvSpPr txBox="1"/>
          <p:nvPr/>
        </p:nvSpPr>
        <p:spPr>
          <a:xfrm>
            <a:off x="899825" y="102225"/>
            <a:ext cx="6610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Entity Relationship Diagram (ERD)-provides an overview of all the tables and relationships</a:t>
            </a:r>
            <a:endParaRPr sz="1900"/>
          </a:p>
        </p:txBody>
      </p:sp>
      <p:sp>
        <p:nvSpPr>
          <p:cNvPr id="153" name="Google Shape;153;p32"/>
          <p:cNvSpPr txBox="1"/>
          <p:nvPr/>
        </p:nvSpPr>
        <p:spPr>
          <a:xfrm>
            <a:off x="835275" y="725675"/>
            <a:ext cx="651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An </a:t>
            </a:r>
            <a:r>
              <a:rPr lang="en" u="sng"/>
              <a:t>entity</a:t>
            </a:r>
            <a:r>
              <a:rPr lang="en"/>
              <a:t> is essentially anything that can have information stored about it: It can be a person, thing, concept, or event.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a relational database, each “entity” has its own table.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Each table contains the </a:t>
            </a:r>
            <a:r>
              <a:rPr lang="en" u="sng"/>
              <a:t>attributes</a:t>
            </a:r>
            <a:r>
              <a:rPr lang="en"/>
              <a:t> associated with the entity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54" name="Google Shape;154;p32"/>
          <p:cNvSpPr txBox="1"/>
          <p:nvPr/>
        </p:nvSpPr>
        <p:spPr>
          <a:xfrm>
            <a:off x="-1338325" y="-201450"/>
            <a:ext cx="4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55" name="Google Shape;155;p32"/>
          <p:cNvGraphicFramePr/>
          <p:nvPr/>
        </p:nvGraphicFramePr>
        <p:xfrm>
          <a:off x="969950" y="2661175"/>
          <a:ext cx="3000000" cy="3000000"/>
        </p:xfrm>
        <a:graphic>
          <a:graphicData uri="http://schemas.openxmlformats.org/drawingml/2006/table">
            <a:tbl>
              <a:tblPr>
                <a:noFill/>
                <a:tableStyleId>{BAC3FF2B-4F50-4B17-B742-6421BF98A3F0}</a:tableStyleId>
              </a:tblPr>
              <a:tblGrid>
                <a:gridCol w="1363725"/>
              </a:tblGrid>
              <a:tr h="381000">
                <a:tc>
                  <a:txBody>
                    <a:bodyPr/>
                    <a:lstStyle/>
                    <a:p>
                      <a:pPr indent="0" lvl="0" marL="0" rtl="0" algn="l">
                        <a:spcBef>
                          <a:spcPts val="0"/>
                        </a:spcBef>
                        <a:spcAft>
                          <a:spcPts val="0"/>
                        </a:spcAft>
                        <a:buNone/>
                      </a:pPr>
                      <a:r>
                        <a:rPr lang="en"/>
                        <a:t>Entity</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en"/>
                        <a:t>Attribute</a:t>
                      </a:r>
                      <a:endParaRPr/>
                    </a:p>
                  </a:txBody>
                  <a:tcPr marT="91425" marB="91425" marR="91425" marL="91425"/>
                </a:tc>
              </a:tr>
              <a:tr h="381000">
                <a:tc>
                  <a:txBody>
                    <a:bodyPr/>
                    <a:lstStyle/>
                    <a:p>
                      <a:pPr indent="0" lvl="0" marL="0" rtl="0" algn="l">
                        <a:spcBef>
                          <a:spcPts val="0"/>
                        </a:spcBef>
                        <a:spcAft>
                          <a:spcPts val="0"/>
                        </a:spcAft>
                        <a:buNone/>
                      </a:pPr>
                      <a:r>
                        <a:rPr lang="en"/>
                        <a:t>Attribute</a:t>
                      </a:r>
                      <a:endParaRPr/>
                    </a:p>
                  </a:txBody>
                  <a:tcPr marT="91425" marB="91425" marR="91425" marL="91425"/>
                </a:tc>
              </a:tr>
              <a:tr h="381000">
                <a:tc>
                  <a:txBody>
                    <a:bodyPr/>
                    <a:lstStyle/>
                    <a:p>
                      <a:pPr indent="0" lvl="0" marL="0" rtl="0" algn="l">
                        <a:spcBef>
                          <a:spcPts val="0"/>
                        </a:spcBef>
                        <a:spcAft>
                          <a:spcPts val="0"/>
                        </a:spcAft>
                        <a:buNone/>
                      </a:pPr>
                      <a:r>
                        <a:rPr lang="en"/>
                        <a:t>Attribute</a:t>
                      </a:r>
                      <a:endParaRPr/>
                    </a:p>
                  </a:txBody>
                  <a:tcPr marT="91425" marB="91425" marR="91425" marL="91425"/>
                </a:tc>
              </a:tr>
            </a:tbl>
          </a:graphicData>
        </a:graphic>
      </p:graphicFrame>
      <p:graphicFrame>
        <p:nvGraphicFramePr>
          <p:cNvPr id="156" name="Google Shape;156;p32"/>
          <p:cNvGraphicFramePr/>
          <p:nvPr/>
        </p:nvGraphicFramePr>
        <p:xfrm>
          <a:off x="4346525" y="2651575"/>
          <a:ext cx="3000000" cy="3000000"/>
        </p:xfrm>
        <a:graphic>
          <a:graphicData uri="http://schemas.openxmlformats.org/drawingml/2006/table">
            <a:tbl>
              <a:tblPr>
                <a:noFill/>
                <a:tableStyleId>{BAC3FF2B-4F50-4B17-B742-6421BF98A3F0}</a:tableStyleId>
              </a:tblPr>
              <a:tblGrid>
                <a:gridCol w="1363725"/>
              </a:tblGrid>
              <a:tr h="381000">
                <a:tc>
                  <a:txBody>
                    <a:bodyPr/>
                    <a:lstStyle/>
                    <a:p>
                      <a:pPr indent="0" lvl="0" marL="0" rtl="0" algn="l">
                        <a:spcBef>
                          <a:spcPts val="0"/>
                        </a:spcBef>
                        <a:spcAft>
                          <a:spcPts val="0"/>
                        </a:spcAft>
                        <a:buNone/>
                      </a:pPr>
                      <a:r>
                        <a:rPr lang="en"/>
                        <a:t>Customer</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en"/>
                        <a:t>Cust_ID</a:t>
                      </a:r>
                      <a:endParaRPr/>
                    </a:p>
                  </a:txBody>
                  <a:tcPr marT="91425" marB="91425" marR="91425" marL="91425"/>
                </a:tc>
              </a:tr>
              <a:tr h="381000">
                <a:tc>
                  <a:txBody>
                    <a:bodyPr/>
                    <a:lstStyle/>
                    <a:p>
                      <a:pPr indent="0" lvl="0" marL="0" rtl="0" algn="l">
                        <a:spcBef>
                          <a:spcPts val="0"/>
                        </a:spcBef>
                        <a:spcAft>
                          <a:spcPts val="0"/>
                        </a:spcAft>
                        <a:buNone/>
                      </a:pPr>
                      <a:r>
                        <a:rPr lang="en"/>
                        <a:t>Name</a:t>
                      </a:r>
                      <a:endParaRPr/>
                    </a:p>
                  </a:txBody>
                  <a:tcPr marT="91425" marB="91425" marR="91425" marL="91425"/>
                </a:tc>
              </a:tr>
              <a:tr h="381000">
                <a:tc>
                  <a:txBody>
                    <a:bodyPr/>
                    <a:lstStyle/>
                    <a:p>
                      <a:pPr indent="0" lvl="0" marL="0" rtl="0" algn="l">
                        <a:spcBef>
                          <a:spcPts val="0"/>
                        </a:spcBef>
                        <a:spcAft>
                          <a:spcPts val="0"/>
                        </a:spcAft>
                        <a:buNone/>
                      </a:pPr>
                      <a:r>
                        <a:rPr lang="en"/>
                        <a:t>Email</a:t>
                      </a:r>
                      <a:endParaRPr/>
                    </a:p>
                  </a:txBody>
                  <a:tcPr marT="91425" marB="91425" marR="91425" marL="91425"/>
                </a:tc>
              </a:tr>
              <a:tr h="381000">
                <a:tc>
                  <a:txBody>
                    <a:bodyPr/>
                    <a:lstStyle/>
                    <a:p>
                      <a:pPr indent="0" lvl="0" marL="0" rtl="0" algn="l">
                        <a:spcBef>
                          <a:spcPts val="0"/>
                        </a:spcBef>
                        <a:spcAft>
                          <a:spcPts val="0"/>
                        </a:spcAft>
                        <a:buNone/>
                      </a:pPr>
                      <a:r>
                        <a:rPr lang="en"/>
                        <a:t>Phone</a:t>
                      </a:r>
                      <a:endParaRPr/>
                    </a:p>
                  </a:txBody>
                  <a:tcPr marT="91425" marB="91425" marR="91425" marL="91425"/>
                </a:tc>
              </a:tr>
            </a:tbl>
          </a:graphicData>
        </a:graphic>
      </p:graphicFrame>
      <p:cxnSp>
        <p:nvCxnSpPr>
          <p:cNvPr id="157" name="Google Shape;157;p32"/>
          <p:cNvCxnSpPr/>
          <p:nvPr/>
        </p:nvCxnSpPr>
        <p:spPr>
          <a:xfrm rot="10800000">
            <a:off x="5850700" y="2860525"/>
            <a:ext cx="513600" cy="15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32"/>
          <p:cNvCxnSpPr/>
          <p:nvPr/>
        </p:nvCxnSpPr>
        <p:spPr>
          <a:xfrm rot="10800000">
            <a:off x="5834075" y="3146375"/>
            <a:ext cx="892200" cy="4548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32"/>
          <p:cNvCxnSpPr/>
          <p:nvPr/>
        </p:nvCxnSpPr>
        <p:spPr>
          <a:xfrm flipH="1">
            <a:off x="5842625" y="3601175"/>
            <a:ext cx="875100" cy="8688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32"/>
          <p:cNvSpPr txBox="1"/>
          <p:nvPr/>
        </p:nvSpPr>
        <p:spPr>
          <a:xfrm>
            <a:off x="6465325" y="2661175"/>
            <a:ext cx="22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entity is “Customer”</a:t>
            </a:r>
            <a:endParaRPr/>
          </a:p>
        </p:txBody>
      </p:sp>
      <p:sp>
        <p:nvSpPr>
          <p:cNvPr id="161" name="Google Shape;161;p32"/>
          <p:cNvSpPr txBox="1"/>
          <p:nvPr/>
        </p:nvSpPr>
        <p:spPr>
          <a:xfrm>
            <a:off x="6852550" y="3458075"/>
            <a:ext cx="21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Each customer will have 4 attributes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633450" y="0"/>
            <a:ext cx="7877100" cy="6156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Types of Table Relationships </a:t>
            </a:r>
            <a:endParaRPr/>
          </a:p>
        </p:txBody>
      </p:sp>
      <p:sp>
        <p:nvSpPr>
          <p:cNvPr id="167" name="Google Shape;167;p33"/>
          <p:cNvSpPr txBox="1"/>
          <p:nvPr/>
        </p:nvSpPr>
        <p:spPr>
          <a:xfrm>
            <a:off x="1711925" y="1382375"/>
            <a:ext cx="73248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One to one (1:1) relationships</a:t>
            </a:r>
            <a:endParaRPr/>
          </a:p>
          <a:p>
            <a:pPr indent="-317500" lvl="1" marL="914400" rtl="0" algn="l">
              <a:spcBef>
                <a:spcPts val="0"/>
              </a:spcBef>
              <a:spcAft>
                <a:spcPts val="0"/>
              </a:spcAft>
              <a:buSzPts val="1400"/>
              <a:buChar char="○"/>
            </a:pPr>
            <a:r>
              <a:rPr lang="en"/>
              <a:t>One record only associated with one record in another table</a:t>
            </a:r>
            <a:endParaRPr/>
          </a:p>
          <a:p>
            <a:pPr indent="-317500" lvl="1" marL="914400" rtl="0" algn="l">
              <a:spcBef>
                <a:spcPts val="0"/>
              </a:spcBef>
              <a:spcAft>
                <a:spcPts val="0"/>
              </a:spcAft>
              <a:buSzPts val="1400"/>
              <a:buChar char="○"/>
            </a:pPr>
            <a:r>
              <a:rPr lang="en"/>
              <a:t>Example: Each Cust_ID in the Customers table can only be  related to one entry in the Contact table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One to many (1:M) </a:t>
            </a:r>
            <a:r>
              <a:rPr lang="en"/>
              <a:t>relationships</a:t>
            </a:r>
            <a:endParaRPr/>
          </a:p>
          <a:p>
            <a:pPr indent="-317500" lvl="1" marL="914400" rtl="0" algn="l">
              <a:spcBef>
                <a:spcPts val="0"/>
              </a:spcBef>
              <a:spcAft>
                <a:spcPts val="0"/>
              </a:spcAft>
              <a:buSzPts val="1400"/>
              <a:buChar char="○"/>
            </a:pPr>
            <a:r>
              <a:rPr lang="en"/>
              <a:t>One record can be associated with more than one record in another table</a:t>
            </a:r>
            <a:endParaRPr/>
          </a:p>
          <a:p>
            <a:pPr indent="-317500" lvl="1" marL="914400" rtl="0" algn="l">
              <a:spcBef>
                <a:spcPts val="0"/>
              </a:spcBef>
              <a:spcAft>
                <a:spcPts val="0"/>
              </a:spcAft>
              <a:buSzPts val="1400"/>
              <a:buChar char="○"/>
            </a:pPr>
            <a:r>
              <a:rPr lang="en"/>
              <a:t>Example: Each Cust_ID can be associated with multiple orders</a:t>
            </a:r>
            <a:br>
              <a:rPr lang="en"/>
            </a:br>
            <a:endParaRPr/>
          </a:p>
          <a:p>
            <a:pPr indent="-317500" lvl="0" marL="457200" rtl="0" algn="l">
              <a:spcBef>
                <a:spcPts val="0"/>
              </a:spcBef>
              <a:spcAft>
                <a:spcPts val="0"/>
              </a:spcAft>
              <a:buSzPts val="1400"/>
              <a:buChar char="●"/>
            </a:pPr>
            <a:r>
              <a:rPr lang="en"/>
              <a:t>Many to Many (M:M) </a:t>
            </a:r>
            <a:r>
              <a:rPr lang="en"/>
              <a:t>relationships</a:t>
            </a:r>
            <a:endParaRPr/>
          </a:p>
          <a:p>
            <a:pPr indent="-317500" lvl="1" marL="914400" rtl="0" algn="l">
              <a:spcBef>
                <a:spcPts val="0"/>
              </a:spcBef>
              <a:spcAft>
                <a:spcPts val="0"/>
              </a:spcAft>
              <a:buSzPts val="1400"/>
              <a:buChar char="○"/>
            </a:pPr>
            <a:r>
              <a:rPr lang="en"/>
              <a:t>One record from either table can be associated with many records from another table.</a:t>
            </a:r>
            <a:endParaRPr/>
          </a:p>
          <a:p>
            <a:pPr indent="-317500" lvl="1" marL="914400" rtl="0" algn="l">
              <a:spcBef>
                <a:spcPts val="0"/>
              </a:spcBef>
              <a:spcAft>
                <a:spcPts val="0"/>
              </a:spcAft>
              <a:buSzPts val="1400"/>
              <a:buChar char="○"/>
            </a:pPr>
            <a:r>
              <a:rPr lang="en"/>
              <a:t>Example: A student can enroll in multiple courses, and a course can have multiple students</a:t>
            </a:r>
            <a:endParaRPr/>
          </a:p>
          <a:p>
            <a:pPr indent="0" lvl="0" marL="0" rtl="0" algn="l">
              <a:spcBef>
                <a:spcPts val="0"/>
              </a:spcBef>
              <a:spcAft>
                <a:spcPts val="0"/>
              </a:spcAft>
              <a:buNone/>
            </a:pPr>
            <a:r>
              <a:t/>
            </a:r>
            <a:endParaRPr/>
          </a:p>
        </p:txBody>
      </p:sp>
      <p:grpSp>
        <p:nvGrpSpPr>
          <p:cNvPr id="168" name="Google Shape;168;p33"/>
          <p:cNvGrpSpPr/>
          <p:nvPr/>
        </p:nvGrpSpPr>
        <p:grpSpPr>
          <a:xfrm>
            <a:off x="286875" y="1516050"/>
            <a:ext cx="1425050" cy="2373300"/>
            <a:chOff x="271525" y="1562100"/>
            <a:chExt cx="1425050" cy="2373300"/>
          </a:xfrm>
        </p:grpSpPr>
        <p:pic>
          <p:nvPicPr>
            <p:cNvPr id="169" name="Google Shape;169;p33"/>
            <p:cNvPicPr preferRelativeResize="0"/>
            <p:nvPr/>
          </p:nvPicPr>
          <p:blipFill rotWithShape="1">
            <a:blip r:embed="rId3">
              <a:alphaModFix/>
            </a:blip>
            <a:srcRect b="0" l="0" r="50129" t="0"/>
            <a:stretch/>
          </p:blipFill>
          <p:spPr>
            <a:xfrm>
              <a:off x="271525" y="1562100"/>
              <a:ext cx="1425050" cy="2019300"/>
            </a:xfrm>
            <a:prstGeom prst="rect">
              <a:avLst/>
            </a:prstGeom>
            <a:noFill/>
            <a:ln>
              <a:noFill/>
            </a:ln>
          </p:spPr>
        </p:pic>
        <p:sp>
          <p:nvSpPr>
            <p:cNvPr id="170" name="Google Shape;170;p33"/>
            <p:cNvSpPr txBox="1"/>
            <p:nvPr/>
          </p:nvSpPr>
          <p:spPr>
            <a:xfrm>
              <a:off x="400550" y="3581400"/>
              <a:ext cx="116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Image Source</a:t>
              </a:r>
              <a:endParaRPr sz="1100"/>
            </a:p>
          </p:txBody>
        </p:sp>
      </p:grpSp>
      <p:sp>
        <p:nvSpPr>
          <p:cNvPr id="171" name="Google Shape;171;p33"/>
          <p:cNvSpPr txBox="1"/>
          <p:nvPr/>
        </p:nvSpPr>
        <p:spPr>
          <a:xfrm>
            <a:off x="713950" y="731025"/>
            <a:ext cx="819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“Cardinality” (in database design) is how many times can an entity exist in relation to another entity. In other words, it is how many possible matches can there be for any individual ID.</a:t>
            </a:r>
            <a:endParaRPr/>
          </a:p>
        </p:txBody>
      </p:sp>
      <p:sp>
        <p:nvSpPr>
          <p:cNvPr id="172" name="Google Shape;172;p33"/>
          <p:cNvSpPr txBox="1"/>
          <p:nvPr/>
        </p:nvSpPr>
        <p:spPr>
          <a:xfrm>
            <a:off x="0" y="4495350"/>
            <a:ext cx="8940600" cy="362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Check out this </a:t>
            </a:r>
            <a:r>
              <a:rPr lang="en" sz="1200" u="sng">
                <a:solidFill>
                  <a:schemeClr val="accent1"/>
                </a:solidFill>
                <a:hlinkClick r:id="rId5">
                  <a:extLst>
                    <a:ext uri="{A12FA001-AC4F-418D-AE19-62706E023703}">
                      <ahyp:hlinkClr val="tx"/>
                    </a:ext>
                  </a:extLst>
                </a:hlinkClick>
              </a:rPr>
              <a:t>link</a:t>
            </a:r>
            <a:r>
              <a:rPr lang="en" sz="1200"/>
              <a:t> at Database Star for examples of notation methods for representing cardinality and different types of ERDs.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Example ERD</a:t>
            </a:r>
            <a:endParaRPr/>
          </a:p>
        </p:txBody>
      </p:sp>
      <p:pic>
        <p:nvPicPr>
          <p:cNvPr id="178" name="Google Shape;178;p34"/>
          <p:cNvPicPr preferRelativeResize="0"/>
          <p:nvPr/>
        </p:nvPicPr>
        <p:blipFill>
          <a:blip r:embed="rId3">
            <a:alphaModFix/>
          </a:blip>
          <a:stretch>
            <a:fillRect/>
          </a:stretch>
        </p:blipFill>
        <p:spPr>
          <a:xfrm>
            <a:off x="121650" y="990750"/>
            <a:ext cx="8839201" cy="2283316"/>
          </a:xfrm>
          <a:prstGeom prst="rect">
            <a:avLst/>
          </a:prstGeom>
          <a:noFill/>
          <a:ln>
            <a:noFill/>
          </a:ln>
        </p:spPr>
      </p:pic>
      <p:sp>
        <p:nvSpPr>
          <p:cNvPr id="179" name="Google Shape;179;p34"/>
          <p:cNvSpPr txBox="1"/>
          <p:nvPr/>
        </p:nvSpPr>
        <p:spPr>
          <a:xfrm>
            <a:off x="5932475" y="4041325"/>
            <a:ext cx="218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Source</a:t>
            </a:r>
            <a:r>
              <a:rPr lang="en"/>
              <a:t> is databasestar.com</a:t>
            </a:r>
            <a:endParaRPr/>
          </a:p>
        </p:txBody>
      </p:sp>
      <p:cxnSp>
        <p:nvCxnSpPr>
          <p:cNvPr id="180" name="Google Shape;180;p34"/>
          <p:cNvCxnSpPr/>
          <p:nvPr/>
        </p:nvCxnSpPr>
        <p:spPr>
          <a:xfrm flipH="1" rot="10800000">
            <a:off x="4536650" y="2900975"/>
            <a:ext cx="7500" cy="858600"/>
          </a:xfrm>
          <a:prstGeom prst="straightConnector1">
            <a:avLst/>
          </a:prstGeom>
          <a:noFill/>
          <a:ln cap="flat" cmpd="sng" w="38100">
            <a:solidFill>
              <a:srgbClr val="0000FF"/>
            </a:solidFill>
            <a:prstDash val="solid"/>
            <a:round/>
            <a:headEnd len="med" w="med" type="none"/>
            <a:tailEnd len="med" w="med" type="triangle"/>
          </a:ln>
        </p:spPr>
      </p:cxnSp>
      <p:sp>
        <p:nvSpPr>
          <p:cNvPr id="181" name="Google Shape;181;p34"/>
          <p:cNvSpPr txBox="1"/>
          <p:nvPr/>
        </p:nvSpPr>
        <p:spPr>
          <a:xfrm>
            <a:off x="3754225" y="3759575"/>
            <a:ext cx="14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Joiner 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465250" y="1995200"/>
            <a:ext cx="7775100" cy="680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Database Normalization</a:t>
            </a:r>
            <a:endParaRPr/>
          </a:p>
        </p:txBody>
      </p:sp>
      <p:sp>
        <p:nvSpPr>
          <p:cNvPr id="187" name="Google Shape;187;p35"/>
          <p:cNvSpPr txBox="1"/>
          <p:nvPr>
            <p:ph idx="1" type="subTitle"/>
          </p:nvPr>
        </p:nvSpPr>
        <p:spPr>
          <a:xfrm>
            <a:off x="1422600" y="2782575"/>
            <a:ext cx="5851500" cy="3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Database Normalization</a:t>
            </a:r>
            <a:endParaRPr/>
          </a:p>
        </p:txBody>
      </p:sp>
      <p:sp>
        <p:nvSpPr>
          <p:cNvPr id="193" name="Google Shape;193;p36"/>
          <p:cNvSpPr txBox="1"/>
          <p:nvPr>
            <p:ph idx="1" type="body"/>
          </p:nvPr>
        </p:nvSpPr>
        <p:spPr>
          <a:xfrm>
            <a:off x="340050" y="903675"/>
            <a:ext cx="8463900" cy="37935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i="1" lang="en" sz="1800"/>
              <a:t>“</a:t>
            </a:r>
            <a:r>
              <a:rPr b="1" i="1" lang="en" sz="1800"/>
              <a:t>Database normalization</a:t>
            </a:r>
            <a:r>
              <a:rPr i="1" lang="en" sz="1800"/>
              <a:t> is simply a convention for splitting large tables of data into smaller separate tables with the primary goal being to not repeat data.” </a:t>
            </a:r>
            <a:br>
              <a:rPr i="1" lang="en" sz="1800"/>
            </a:br>
            <a:endParaRPr i="1" sz="1800"/>
          </a:p>
          <a:p>
            <a:pPr indent="0" lvl="0" marL="0" rtl="0" algn="l">
              <a:lnSpc>
                <a:spcPct val="115000"/>
              </a:lnSpc>
              <a:spcBef>
                <a:spcPts val="0"/>
              </a:spcBef>
              <a:spcAft>
                <a:spcPts val="0"/>
              </a:spcAft>
              <a:buNone/>
            </a:pPr>
            <a:r>
              <a:rPr lang="en" sz="1800"/>
              <a:t>There are three conventions/”Forms” for data normalization:</a:t>
            </a:r>
            <a:endParaRPr sz="1800"/>
          </a:p>
          <a:p>
            <a:pPr indent="-325755" lvl="0" marL="457200" rtl="0" algn="l">
              <a:lnSpc>
                <a:spcPct val="115000"/>
              </a:lnSpc>
              <a:spcBef>
                <a:spcPts val="0"/>
              </a:spcBef>
              <a:spcAft>
                <a:spcPts val="0"/>
              </a:spcAft>
              <a:buSzPct val="100000"/>
              <a:buChar char="●"/>
            </a:pPr>
            <a:r>
              <a:rPr lang="en" sz="1800"/>
              <a:t>1st</a:t>
            </a:r>
            <a:r>
              <a:rPr lang="en" sz="1800"/>
              <a:t> Form Normal (1NF): </a:t>
            </a:r>
            <a:endParaRPr sz="1800"/>
          </a:p>
          <a:p>
            <a:pPr indent="-325755" lvl="1" marL="914400" rtl="0" algn="l">
              <a:lnSpc>
                <a:spcPct val="115000"/>
              </a:lnSpc>
              <a:spcBef>
                <a:spcPts val="0"/>
              </a:spcBef>
              <a:spcAft>
                <a:spcPts val="0"/>
              </a:spcAft>
              <a:buSzPct val="100000"/>
              <a:buChar char="○"/>
            </a:pPr>
            <a:r>
              <a:rPr lang="en" sz="1800"/>
              <a:t>Each column can only have 1 piece of information.</a:t>
            </a:r>
            <a:endParaRPr sz="1800"/>
          </a:p>
          <a:p>
            <a:pPr indent="-325755" lvl="1" marL="914400" rtl="0" algn="l">
              <a:lnSpc>
                <a:spcPct val="115000"/>
              </a:lnSpc>
              <a:spcBef>
                <a:spcPts val="0"/>
              </a:spcBef>
              <a:spcAft>
                <a:spcPts val="0"/>
              </a:spcAft>
              <a:buSzPct val="100000"/>
              <a:buChar char="○"/>
            </a:pPr>
            <a:r>
              <a:rPr lang="en" sz="1800"/>
              <a:t>No lists of values.</a:t>
            </a:r>
            <a:br>
              <a:rPr lang="en" sz="1800"/>
            </a:br>
            <a:endParaRPr sz="1800"/>
          </a:p>
          <a:p>
            <a:pPr indent="-325755" lvl="0" marL="457200" rtl="0" algn="l">
              <a:lnSpc>
                <a:spcPct val="115000"/>
              </a:lnSpc>
              <a:spcBef>
                <a:spcPts val="0"/>
              </a:spcBef>
              <a:spcAft>
                <a:spcPts val="0"/>
              </a:spcAft>
              <a:buSzPct val="100000"/>
              <a:buChar char="●"/>
            </a:pPr>
            <a:r>
              <a:rPr lang="en" sz="1800"/>
              <a:t>2nd Form Normal (2NF): </a:t>
            </a:r>
            <a:endParaRPr sz="1800"/>
          </a:p>
          <a:p>
            <a:pPr indent="-325755" lvl="1" marL="914400" rtl="0" algn="l">
              <a:lnSpc>
                <a:spcPct val="115000"/>
              </a:lnSpc>
              <a:spcBef>
                <a:spcPts val="0"/>
              </a:spcBef>
              <a:spcAft>
                <a:spcPts val="0"/>
              </a:spcAft>
              <a:buSzPct val="100000"/>
              <a:buChar char="○"/>
            </a:pPr>
            <a:r>
              <a:rPr lang="en" sz="1800"/>
              <a:t>Each column must have unique values for every row, with the exception of foreign key columns.</a:t>
            </a:r>
            <a:br>
              <a:rPr lang="en" sz="1800"/>
            </a:br>
            <a:endParaRPr sz="1800"/>
          </a:p>
          <a:p>
            <a:pPr indent="-325755" lvl="0" marL="457200" rtl="0" algn="l">
              <a:lnSpc>
                <a:spcPct val="115000"/>
              </a:lnSpc>
              <a:spcBef>
                <a:spcPts val="0"/>
              </a:spcBef>
              <a:spcAft>
                <a:spcPts val="0"/>
              </a:spcAft>
              <a:buSzPct val="100000"/>
              <a:buChar char="●"/>
            </a:pPr>
            <a:r>
              <a:rPr lang="en" sz="1800"/>
              <a:t>3rd Form (3NF): </a:t>
            </a:r>
            <a:endParaRPr sz="1800"/>
          </a:p>
          <a:p>
            <a:pPr indent="-325755" lvl="1" marL="914400" rtl="0" algn="l">
              <a:lnSpc>
                <a:spcPct val="115000"/>
              </a:lnSpc>
              <a:spcBef>
                <a:spcPts val="0"/>
              </a:spcBef>
              <a:spcAft>
                <a:spcPts val="0"/>
              </a:spcAft>
              <a:buSzPct val="100000"/>
              <a:buChar char="○"/>
            </a:pPr>
            <a:r>
              <a:rPr lang="en" sz="1800"/>
              <a:t>No non-key column is dependent on another non-key column</a:t>
            </a:r>
            <a:r>
              <a:rPr lang="en" sz="1800"/>
              <a:t>.</a:t>
            </a:r>
            <a:endParaRPr sz="1800"/>
          </a:p>
          <a:p>
            <a:pPr indent="-325755" lvl="1" marL="914400" rtl="0" algn="l">
              <a:lnSpc>
                <a:spcPct val="115000"/>
              </a:lnSpc>
              <a:spcBef>
                <a:spcPts val="0"/>
              </a:spcBef>
              <a:spcAft>
                <a:spcPts val="0"/>
              </a:spcAft>
              <a:buClr>
                <a:schemeClr val="dk1"/>
              </a:buClr>
              <a:buSzPct val="100000"/>
              <a:buChar char="○"/>
            </a:pPr>
            <a:r>
              <a:rPr lang="en" sz="1800">
                <a:solidFill>
                  <a:schemeClr val="dk1"/>
                </a:solidFill>
              </a:rPr>
              <a:t>Each column is describing something about the associated primary key.</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37"/>
          <p:cNvGraphicFramePr/>
          <p:nvPr/>
        </p:nvGraphicFramePr>
        <p:xfrm>
          <a:off x="175625" y="463163"/>
          <a:ext cx="3000000" cy="3000000"/>
        </p:xfrm>
        <a:graphic>
          <a:graphicData uri="http://schemas.openxmlformats.org/drawingml/2006/table">
            <a:tbl>
              <a:tblPr>
                <a:noFill/>
                <a:tableStyleId>{BAC3FF2B-4F50-4B17-B742-6421BF98A3F0}</a:tableStyleId>
              </a:tblPr>
              <a:tblGrid>
                <a:gridCol w="889350"/>
                <a:gridCol w="889350"/>
                <a:gridCol w="889350"/>
                <a:gridCol w="889350"/>
                <a:gridCol w="889350"/>
                <a:gridCol w="889350"/>
                <a:gridCol w="889350"/>
                <a:gridCol w="889350"/>
                <a:gridCol w="889350"/>
                <a:gridCol w="889350"/>
              </a:tblGrid>
              <a:tr h="822925">
                <a:tc>
                  <a:txBody>
                    <a:bodyPr/>
                    <a:lstStyle/>
                    <a:p>
                      <a:pPr indent="0" lvl="0" marL="0" rtl="0" algn="l">
                        <a:spcBef>
                          <a:spcPts val="0"/>
                        </a:spcBef>
                        <a:spcAft>
                          <a:spcPts val="0"/>
                        </a:spcAft>
                        <a:buNone/>
                      </a:pPr>
                      <a:r>
                        <a:rPr b="1" lang="en" sz="1200"/>
                        <a:t>Patient Name</a:t>
                      </a:r>
                      <a:endParaRPr b="1" sz="1200"/>
                    </a:p>
                  </a:txBody>
                  <a:tcPr marT="91425" marB="91425" marR="91425" marL="91425"/>
                </a:tc>
                <a:tc>
                  <a:txBody>
                    <a:bodyPr/>
                    <a:lstStyle/>
                    <a:p>
                      <a:pPr indent="0" lvl="0" marL="0" rtl="0" algn="l">
                        <a:spcBef>
                          <a:spcPts val="0"/>
                        </a:spcBef>
                        <a:spcAft>
                          <a:spcPts val="0"/>
                        </a:spcAft>
                        <a:buNone/>
                      </a:pPr>
                      <a:r>
                        <a:rPr b="1" lang="en" sz="1200"/>
                        <a:t>Patient Address</a:t>
                      </a:r>
                      <a:endParaRPr b="1" sz="1200"/>
                    </a:p>
                  </a:txBody>
                  <a:tcPr marT="91425" marB="91425" marR="91425" marL="91425"/>
                </a:tc>
                <a:tc>
                  <a:txBody>
                    <a:bodyPr/>
                    <a:lstStyle/>
                    <a:p>
                      <a:pPr indent="0" lvl="0" marL="0" rtl="0" algn="l">
                        <a:spcBef>
                          <a:spcPts val="0"/>
                        </a:spcBef>
                        <a:spcAft>
                          <a:spcPts val="0"/>
                        </a:spcAft>
                        <a:buNone/>
                      </a:pPr>
                      <a:r>
                        <a:rPr b="1" lang="en" sz="1200"/>
                        <a:t>Date of Appointment</a:t>
                      </a:r>
                      <a:endParaRPr b="1" sz="1200"/>
                    </a:p>
                  </a:txBody>
                  <a:tcPr marT="91425" marB="91425" marR="91425" marL="91425"/>
                </a:tc>
                <a:tc>
                  <a:txBody>
                    <a:bodyPr/>
                    <a:lstStyle/>
                    <a:p>
                      <a:pPr indent="0" lvl="0" marL="0" rtl="0" algn="l">
                        <a:spcBef>
                          <a:spcPts val="0"/>
                        </a:spcBef>
                        <a:spcAft>
                          <a:spcPts val="0"/>
                        </a:spcAft>
                        <a:buNone/>
                      </a:pPr>
                      <a:r>
                        <a:rPr b="1" lang="en" sz="1200">
                          <a:solidFill>
                            <a:schemeClr val="dk1"/>
                          </a:solidFill>
                        </a:rPr>
                        <a:t>Time of Appointment</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Primary Reason</a:t>
                      </a:r>
                      <a:endParaRPr b="1" sz="1200"/>
                    </a:p>
                  </a:txBody>
                  <a:tcPr marT="91425" marB="91425" marR="91425" marL="91425"/>
                </a:tc>
                <a:tc>
                  <a:txBody>
                    <a:bodyPr/>
                    <a:lstStyle/>
                    <a:p>
                      <a:pPr indent="0" lvl="0" marL="0" rtl="0" algn="l">
                        <a:spcBef>
                          <a:spcPts val="0"/>
                        </a:spcBef>
                        <a:spcAft>
                          <a:spcPts val="0"/>
                        </a:spcAft>
                        <a:buNone/>
                      </a:pPr>
                      <a:r>
                        <a:rPr b="1" lang="en" sz="1200"/>
                        <a:t>Doctor Seen</a:t>
                      </a:r>
                      <a:endParaRPr b="1" sz="1200"/>
                    </a:p>
                  </a:txBody>
                  <a:tcPr marT="91425" marB="91425" marR="91425" marL="91425"/>
                </a:tc>
                <a:tc>
                  <a:txBody>
                    <a:bodyPr/>
                    <a:lstStyle/>
                    <a:p>
                      <a:pPr indent="0" lvl="0" marL="0" rtl="0" algn="l">
                        <a:spcBef>
                          <a:spcPts val="0"/>
                        </a:spcBef>
                        <a:spcAft>
                          <a:spcPts val="0"/>
                        </a:spcAft>
                        <a:buNone/>
                      </a:pPr>
                      <a:r>
                        <a:rPr b="1" lang="en" sz="1200"/>
                        <a:t>Location</a:t>
                      </a:r>
                      <a:endParaRPr b="1" sz="1200"/>
                    </a:p>
                  </a:txBody>
                  <a:tcPr marT="91425" marB="91425" marR="91425" marL="91425"/>
                </a:tc>
                <a:tc>
                  <a:txBody>
                    <a:bodyPr/>
                    <a:lstStyle/>
                    <a:p>
                      <a:pPr indent="0" lvl="0" marL="0" rtl="0" algn="l">
                        <a:spcBef>
                          <a:spcPts val="0"/>
                        </a:spcBef>
                        <a:spcAft>
                          <a:spcPts val="0"/>
                        </a:spcAft>
                        <a:buNone/>
                      </a:pPr>
                      <a:r>
                        <a:rPr b="1" lang="en" sz="1200"/>
                        <a:t>Location Address</a:t>
                      </a:r>
                      <a:endParaRPr b="1" sz="1200"/>
                    </a:p>
                  </a:txBody>
                  <a:tcPr marT="91425" marB="91425" marR="91425" marL="91425"/>
                </a:tc>
                <a:tc>
                  <a:txBody>
                    <a:bodyPr/>
                    <a:lstStyle/>
                    <a:p>
                      <a:pPr indent="0" lvl="0" marL="0" rtl="0" algn="l">
                        <a:spcBef>
                          <a:spcPts val="0"/>
                        </a:spcBef>
                        <a:spcAft>
                          <a:spcPts val="0"/>
                        </a:spcAft>
                        <a:buNone/>
                      </a:pPr>
                      <a:r>
                        <a:rPr b="1" lang="en" sz="1200"/>
                        <a:t>Charge Tier</a:t>
                      </a:r>
                      <a:endParaRPr b="1" sz="1200"/>
                    </a:p>
                  </a:txBody>
                  <a:tcPr marT="91425" marB="91425" marR="91425" marL="91425"/>
                </a:tc>
                <a:tc>
                  <a:txBody>
                    <a:bodyPr/>
                    <a:lstStyle/>
                    <a:p>
                      <a:pPr indent="0" lvl="0" marL="0" rtl="0" algn="l">
                        <a:spcBef>
                          <a:spcPts val="0"/>
                        </a:spcBef>
                        <a:spcAft>
                          <a:spcPts val="0"/>
                        </a:spcAft>
                        <a:buNone/>
                      </a:pPr>
                      <a:r>
                        <a:rPr b="1" lang="en" sz="1200"/>
                        <a:t>Charge</a:t>
                      </a:r>
                      <a:endParaRPr b="1" sz="1200"/>
                    </a:p>
                  </a:txBody>
                  <a:tcPr marT="91425" marB="91425" marR="91425" marL="91425"/>
                </a:tc>
              </a:tr>
              <a:tr h="1249650">
                <a:tc>
                  <a:txBody>
                    <a:bodyPr/>
                    <a:lstStyle/>
                    <a:p>
                      <a:pPr indent="0" lvl="0" marL="0" rtl="0" algn="l">
                        <a:spcBef>
                          <a:spcPts val="0"/>
                        </a:spcBef>
                        <a:spcAft>
                          <a:spcPts val="0"/>
                        </a:spcAft>
                        <a:buNone/>
                      </a:pPr>
                      <a:r>
                        <a:rPr lang="en" sz="1200"/>
                        <a:t>Sandy Summers</a:t>
                      </a:r>
                      <a:endParaRPr sz="1200"/>
                    </a:p>
                  </a:txBody>
                  <a:tcPr marT="91425" marB="91425" marR="91425" marL="91425"/>
                </a:tc>
                <a:tc>
                  <a:txBody>
                    <a:bodyPr/>
                    <a:lstStyle/>
                    <a:p>
                      <a:pPr indent="0" lvl="0" marL="0" rtl="0" algn="l">
                        <a:spcBef>
                          <a:spcPts val="0"/>
                        </a:spcBef>
                        <a:spcAft>
                          <a:spcPts val="0"/>
                        </a:spcAft>
                        <a:buNone/>
                      </a:pPr>
                      <a:r>
                        <a:rPr lang="en" sz="1200"/>
                        <a:t>101 Happy Lane, Greenville, SC</a:t>
                      </a:r>
                      <a:endParaRPr sz="1200"/>
                    </a:p>
                  </a:txBody>
                  <a:tcPr marT="91425" marB="91425" marR="91425" marL="91425"/>
                </a:tc>
                <a:tc>
                  <a:txBody>
                    <a:bodyPr/>
                    <a:lstStyle/>
                    <a:p>
                      <a:pPr indent="0" lvl="0" marL="0" rtl="0" algn="l">
                        <a:spcBef>
                          <a:spcPts val="0"/>
                        </a:spcBef>
                        <a:spcAft>
                          <a:spcPts val="0"/>
                        </a:spcAft>
                        <a:buNone/>
                      </a:pPr>
                      <a:r>
                        <a:rPr lang="en" sz="1200"/>
                        <a:t>4/21/2022</a:t>
                      </a:r>
                      <a:endParaRPr sz="1200"/>
                    </a:p>
                  </a:txBody>
                  <a:tcPr marT="91425" marB="91425" marR="91425" marL="91425"/>
                </a:tc>
                <a:tc>
                  <a:txBody>
                    <a:bodyPr/>
                    <a:lstStyle/>
                    <a:p>
                      <a:pPr indent="0" lvl="0" marL="0" rtl="0" algn="l">
                        <a:spcBef>
                          <a:spcPts val="0"/>
                        </a:spcBef>
                        <a:spcAft>
                          <a:spcPts val="0"/>
                        </a:spcAft>
                        <a:buNone/>
                      </a:pPr>
                      <a:r>
                        <a:rPr lang="en" sz="1200"/>
                        <a:t>3:00 </a:t>
                      </a:r>
                      <a:endParaRPr sz="1200"/>
                    </a:p>
                  </a:txBody>
                  <a:tcPr marT="91425" marB="91425" marR="91425" marL="91425"/>
                </a:tc>
                <a:tc>
                  <a:txBody>
                    <a:bodyPr/>
                    <a:lstStyle/>
                    <a:p>
                      <a:pPr indent="0" lvl="0" marL="0" rtl="0" algn="l">
                        <a:spcBef>
                          <a:spcPts val="0"/>
                        </a:spcBef>
                        <a:spcAft>
                          <a:spcPts val="0"/>
                        </a:spcAft>
                        <a:buNone/>
                      </a:pPr>
                      <a:r>
                        <a:rPr lang="en" sz="1200"/>
                        <a:t>Splinter</a:t>
                      </a:r>
                      <a:endParaRPr sz="1200"/>
                    </a:p>
                  </a:txBody>
                  <a:tcPr marT="91425" marB="91425" marR="91425" marL="91425"/>
                </a:tc>
                <a:tc>
                  <a:txBody>
                    <a:bodyPr/>
                    <a:lstStyle/>
                    <a:p>
                      <a:pPr indent="0" lvl="0" marL="0" rtl="0" algn="l">
                        <a:spcBef>
                          <a:spcPts val="0"/>
                        </a:spcBef>
                        <a:spcAft>
                          <a:spcPts val="0"/>
                        </a:spcAft>
                        <a:buNone/>
                      </a:pPr>
                      <a:r>
                        <a:rPr lang="en" sz="1200"/>
                        <a:t>Dr. Who</a:t>
                      </a:r>
                      <a:endParaRPr sz="1200"/>
                    </a:p>
                  </a:txBody>
                  <a:tcPr marT="91425" marB="91425" marR="91425" marL="91425"/>
                </a:tc>
                <a:tc>
                  <a:txBody>
                    <a:bodyPr/>
                    <a:lstStyle/>
                    <a:p>
                      <a:pPr indent="0" lvl="0" marL="0" rtl="0" algn="l">
                        <a:spcBef>
                          <a:spcPts val="0"/>
                        </a:spcBef>
                        <a:spcAft>
                          <a:spcPts val="0"/>
                        </a:spcAft>
                        <a:buNone/>
                      </a:pPr>
                      <a:r>
                        <a:rPr lang="en" sz="1200"/>
                        <a:t>North Office</a:t>
                      </a:r>
                      <a:endParaRPr sz="1200"/>
                    </a:p>
                  </a:txBody>
                  <a:tcPr marT="91425" marB="91425" marR="91425" marL="91425"/>
                </a:tc>
                <a:tc>
                  <a:txBody>
                    <a:bodyPr/>
                    <a:lstStyle/>
                    <a:p>
                      <a:pPr indent="0" lvl="0" marL="0" rtl="0" algn="l">
                        <a:spcBef>
                          <a:spcPts val="0"/>
                        </a:spcBef>
                        <a:spcAft>
                          <a:spcPts val="0"/>
                        </a:spcAft>
                        <a:buNone/>
                      </a:pPr>
                      <a:r>
                        <a:rPr lang="en" sz="1200"/>
                        <a:t>1000 Main St, Greenville, SC</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50</a:t>
                      </a:r>
                      <a:endParaRPr sz="1200"/>
                    </a:p>
                  </a:txBody>
                  <a:tcPr marT="91425" marB="91425" marR="91425" marL="91425"/>
                </a:tc>
              </a:tr>
              <a:tr h="1249650">
                <a:tc>
                  <a:txBody>
                    <a:bodyPr/>
                    <a:lstStyle/>
                    <a:p>
                      <a:pPr indent="0" lvl="0" marL="0" rtl="0" algn="l">
                        <a:spcBef>
                          <a:spcPts val="0"/>
                        </a:spcBef>
                        <a:spcAft>
                          <a:spcPts val="0"/>
                        </a:spcAft>
                        <a:buNone/>
                      </a:pPr>
                      <a:r>
                        <a:rPr lang="en" sz="1200"/>
                        <a:t>Angel Autumn</a:t>
                      </a:r>
                      <a:endParaRPr sz="1200"/>
                    </a:p>
                  </a:txBody>
                  <a:tcPr marT="91425" marB="91425" marR="91425" marL="91425"/>
                </a:tc>
                <a:tc>
                  <a:txBody>
                    <a:bodyPr/>
                    <a:lstStyle/>
                    <a:p>
                      <a:pPr indent="0" lvl="0" marL="0" rtl="0" algn="l">
                        <a:spcBef>
                          <a:spcPts val="0"/>
                        </a:spcBef>
                        <a:spcAft>
                          <a:spcPts val="0"/>
                        </a:spcAft>
                        <a:buNone/>
                      </a:pPr>
                      <a:r>
                        <a:rPr lang="en" sz="1200"/>
                        <a:t>208 Peaceful Ave, Anderson, SC</a:t>
                      </a:r>
                      <a:endParaRPr sz="1200"/>
                    </a:p>
                  </a:txBody>
                  <a:tcPr marT="91425" marB="91425" marR="91425" marL="91425"/>
                </a:tc>
                <a:tc>
                  <a:txBody>
                    <a:bodyPr/>
                    <a:lstStyle/>
                    <a:p>
                      <a:pPr indent="0" lvl="0" marL="0" rtl="0" algn="l">
                        <a:spcBef>
                          <a:spcPts val="0"/>
                        </a:spcBef>
                        <a:spcAft>
                          <a:spcPts val="0"/>
                        </a:spcAft>
                        <a:buNone/>
                      </a:pPr>
                      <a:r>
                        <a:rPr lang="en" sz="1200"/>
                        <a:t>4/21/2022</a:t>
                      </a:r>
                      <a:endParaRPr sz="1200"/>
                    </a:p>
                  </a:txBody>
                  <a:tcPr marT="91425" marB="91425" marR="91425" marL="91425"/>
                </a:tc>
                <a:tc>
                  <a:txBody>
                    <a:bodyPr/>
                    <a:lstStyle/>
                    <a:p>
                      <a:pPr indent="0" lvl="0" marL="0" rtl="0" algn="l">
                        <a:spcBef>
                          <a:spcPts val="0"/>
                        </a:spcBef>
                        <a:spcAft>
                          <a:spcPts val="0"/>
                        </a:spcAft>
                        <a:buNone/>
                      </a:pPr>
                      <a:r>
                        <a:rPr lang="en" sz="1200"/>
                        <a:t>4:00</a:t>
                      </a:r>
                      <a:endParaRPr sz="1200"/>
                    </a:p>
                  </a:txBody>
                  <a:tcPr marT="91425" marB="91425" marR="91425" marL="91425"/>
                </a:tc>
                <a:tc>
                  <a:txBody>
                    <a:bodyPr/>
                    <a:lstStyle/>
                    <a:p>
                      <a:pPr indent="0" lvl="0" marL="0" rtl="0" algn="l">
                        <a:spcBef>
                          <a:spcPts val="0"/>
                        </a:spcBef>
                        <a:spcAft>
                          <a:spcPts val="0"/>
                        </a:spcAft>
                        <a:buNone/>
                      </a:pPr>
                      <a:r>
                        <a:rPr lang="en" sz="1200"/>
                        <a:t>Headache</a:t>
                      </a:r>
                      <a:endParaRPr sz="1200"/>
                    </a:p>
                  </a:txBody>
                  <a:tcPr marT="91425" marB="91425" marR="91425" marL="91425"/>
                </a:tc>
                <a:tc>
                  <a:txBody>
                    <a:bodyPr/>
                    <a:lstStyle/>
                    <a:p>
                      <a:pPr indent="0" lvl="0" marL="0" rtl="0" algn="l">
                        <a:spcBef>
                          <a:spcPts val="0"/>
                        </a:spcBef>
                        <a:spcAft>
                          <a:spcPts val="0"/>
                        </a:spcAft>
                        <a:buNone/>
                      </a:pPr>
                      <a:r>
                        <a:rPr lang="en" sz="1200"/>
                        <a:t>Dr. What</a:t>
                      </a:r>
                      <a:endParaRPr sz="1200"/>
                    </a:p>
                  </a:txBody>
                  <a:tcPr marT="91425" marB="91425" marR="91425" marL="91425"/>
                </a:tc>
                <a:tc>
                  <a:txBody>
                    <a:bodyPr/>
                    <a:lstStyle/>
                    <a:p>
                      <a:pPr indent="0" lvl="0" marL="0" rtl="0" algn="l">
                        <a:spcBef>
                          <a:spcPts val="0"/>
                        </a:spcBef>
                        <a:spcAft>
                          <a:spcPts val="0"/>
                        </a:spcAft>
                        <a:buNone/>
                      </a:pPr>
                      <a:r>
                        <a:rPr lang="en" sz="1200"/>
                        <a:t>South Office</a:t>
                      </a:r>
                      <a:endParaRPr sz="1200"/>
                    </a:p>
                  </a:txBody>
                  <a:tcPr marT="91425" marB="91425" marR="91425" marL="91425"/>
                </a:tc>
                <a:tc>
                  <a:txBody>
                    <a:bodyPr/>
                    <a:lstStyle/>
                    <a:p>
                      <a:pPr indent="0" lvl="0" marL="0" rtl="0" algn="l">
                        <a:spcBef>
                          <a:spcPts val="0"/>
                        </a:spcBef>
                        <a:spcAft>
                          <a:spcPts val="0"/>
                        </a:spcAft>
                        <a:buNone/>
                      </a:pPr>
                      <a:r>
                        <a:rPr lang="en" sz="1200"/>
                        <a:t>500 Oak St, Greenville, SC</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100</a:t>
                      </a:r>
                      <a:endParaRPr sz="1200"/>
                    </a:p>
                  </a:txBody>
                  <a:tcPr marT="91425" marB="91425" marR="91425" marL="91425"/>
                </a:tc>
              </a:tr>
              <a:tr h="1249650">
                <a:tc>
                  <a:txBody>
                    <a:bodyPr/>
                    <a:lstStyle/>
                    <a:p>
                      <a:pPr indent="0" lvl="0" marL="0" rtl="0" algn="l">
                        <a:spcBef>
                          <a:spcPts val="0"/>
                        </a:spcBef>
                        <a:spcAft>
                          <a:spcPts val="0"/>
                        </a:spcAft>
                        <a:buNone/>
                      </a:pPr>
                      <a:r>
                        <a:rPr lang="en" sz="1200"/>
                        <a:t>Wendy Winter</a:t>
                      </a:r>
                      <a:endParaRPr sz="1200"/>
                    </a:p>
                  </a:txBody>
                  <a:tcPr marT="91425" marB="91425" marR="91425" marL="91425"/>
                </a:tc>
                <a:tc>
                  <a:txBody>
                    <a:bodyPr/>
                    <a:lstStyle/>
                    <a:p>
                      <a:pPr indent="0" lvl="0" marL="0" rtl="0" algn="l">
                        <a:spcBef>
                          <a:spcPts val="0"/>
                        </a:spcBef>
                        <a:spcAft>
                          <a:spcPts val="0"/>
                        </a:spcAft>
                        <a:buNone/>
                      </a:pPr>
                      <a:r>
                        <a:rPr lang="en" sz="1200"/>
                        <a:t>400 Calm Way, </a:t>
                      </a:r>
                      <a:endParaRPr sz="1200"/>
                    </a:p>
                    <a:p>
                      <a:pPr indent="0" lvl="0" marL="0" rtl="0" algn="l">
                        <a:spcBef>
                          <a:spcPts val="0"/>
                        </a:spcBef>
                        <a:spcAft>
                          <a:spcPts val="0"/>
                        </a:spcAft>
                        <a:buNone/>
                      </a:pPr>
                      <a:r>
                        <a:rPr lang="en" sz="1200"/>
                        <a:t>Clemson, SC</a:t>
                      </a:r>
                      <a:endParaRPr sz="1200"/>
                    </a:p>
                  </a:txBody>
                  <a:tcPr marT="91425" marB="91425" marR="91425" marL="91425"/>
                </a:tc>
                <a:tc>
                  <a:txBody>
                    <a:bodyPr/>
                    <a:lstStyle/>
                    <a:p>
                      <a:pPr indent="0" lvl="0" marL="0" rtl="0" algn="l">
                        <a:spcBef>
                          <a:spcPts val="0"/>
                        </a:spcBef>
                        <a:spcAft>
                          <a:spcPts val="0"/>
                        </a:spcAft>
                        <a:buNone/>
                      </a:pPr>
                      <a:r>
                        <a:rPr lang="en" sz="1200"/>
                        <a:t>4/20/2022</a:t>
                      </a:r>
                      <a:endParaRPr sz="1200"/>
                    </a:p>
                  </a:txBody>
                  <a:tcPr marT="91425" marB="91425" marR="91425" marL="91425"/>
                </a:tc>
                <a:tc>
                  <a:txBody>
                    <a:bodyPr/>
                    <a:lstStyle/>
                    <a:p>
                      <a:pPr indent="0" lvl="0" marL="0" rtl="0" algn="l">
                        <a:spcBef>
                          <a:spcPts val="0"/>
                        </a:spcBef>
                        <a:spcAft>
                          <a:spcPts val="0"/>
                        </a:spcAft>
                        <a:buNone/>
                      </a:pPr>
                      <a:r>
                        <a:rPr lang="en" sz="1200"/>
                        <a:t>2:30</a:t>
                      </a:r>
                      <a:endParaRPr sz="1200"/>
                    </a:p>
                  </a:txBody>
                  <a:tcPr marT="91425" marB="91425" marR="91425" marL="91425"/>
                </a:tc>
                <a:tc>
                  <a:txBody>
                    <a:bodyPr/>
                    <a:lstStyle/>
                    <a:p>
                      <a:pPr indent="0" lvl="0" marL="0" rtl="0" algn="l">
                        <a:spcBef>
                          <a:spcPts val="0"/>
                        </a:spcBef>
                        <a:spcAft>
                          <a:spcPts val="0"/>
                        </a:spcAft>
                        <a:buNone/>
                      </a:pPr>
                      <a:r>
                        <a:rPr lang="en" sz="1200"/>
                        <a:t>Appendix</a:t>
                      </a:r>
                      <a:endParaRPr sz="1200"/>
                    </a:p>
                  </a:txBody>
                  <a:tcPr marT="91425" marB="91425" marR="91425" marL="91425"/>
                </a:tc>
                <a:tc>
                  <a:txBody>
                    <a:bodyPr/>
                    <a:lstStyle/>
                    <a:p>
                      <a:pPr indent="0" lvl="0" marL="0" rtl="0" algn="l">
                        <a:spcBef>
                          <a:spcPts val="0"/>
                        </a:spcBef>
                        <a:spcAft>
                          <a:spcPts val="0"/>
                        </a:spcAft>
                        <a:buNone/>
                      </a:pPr>
                      <a:r>
                        <a:rPr lang="en" sz="1200"/>
                        <a:t>Dr. When</a:t>
                      </a:r>
                      <a:endParaRPr sz="1200"/>
                    </a:p>
                  </a:txBody>
                  <a:tcPr marT="91425" marB="91425" marR="91425" marL="91425"/>
                </a:tc>
                <a:tc>
                  <a:txBody>
                    <a:bodyPr/>
                    <a:lstStyle/>
                    <a:p>
                      <a:pPr indent="0" lvl="0" marL="0" rtl="0" algn="l">
                        <a:spcBef>
                          <a:spcPts val="0"/>
                        </a:spcBef>
                        <a:spcAft>
                          <a:spcPts val="0"/>
                        </a:spcAft>
                        <a:buNone/>
                      </a:pPr>
                      <a:r>
                        <a:rPr lang="en" sz="1200"/>
                        <a:t>North Office</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1000 North Main St, Greenville, SC</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200</a:t>
                      </a:r>
                      <a:endParaRPr sz="1200"/>
                    </a:p>
                  </a:txBody>
                  <a:tcPr marT="91425" marB="91425" marR="91425" marL="91425"/>
                </a:tc>
              </a:tr>
            </a:tbl>
          </a:graphicData>
        </a:graphic>
      </p:graphicFrame>
      <p:sp>
        <p:nvSpPr>
          <p:cNvPr id="199" name="Google Shape;199;p37"/>
          <p:cNvSpPr txBox="1"/>
          <p:nvPr/>
        </p:nvSpPr>
        <p:spPr>
          <a:xfrm>
            <a:off x="407200" y="62975"/>
            <a:ext cx="21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Appointments </a:t>
            </a:r>
            <a:r>
              <a:rPr lang="en"/>
              <a:t>Flat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465250" y="1995200"/>
            <a:ext cx="7775100" cy="680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Group Activity</a:t>
            </a:r>
            <a:endParaRPr/>
          </a:p>
        </p:txBody>
      </p:sp>
      <p:sp>
        <p:nvSpPr>
          <p:cNvPr id="205" name="Google Shape;205;p38"/>
          <p:cNvSpPr txBox="1"/>
          <p:nvPr>
            <p:ph idx="1" type="subTitle"/>
          </p:nvPr>
        </p:nvSpPr>
        <p:spPr>
          <a:xfrm>
            <a:off x="1422600" y="2782575"/>
            <a:ext cx="5851500" cy="3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nvSpPr>
        <p:spPr>
          <a:xfrm>
            <a:off x="414600" y="40775"/>
            <a:ext cx="12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1" name="Google Shape;211;p39"/>
          <p:cNvSpPr txBox="1"/>
          <p:nvPr/>
        </p:nvSpPr>
        <p:spPr>
          <a:xfrm>
            <a:off x="680875" y="440975"/>
            <a:ext cx="69714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Using MySQL Workbench, make an ERD for the Appointments Flat File</a:t>
            </a:r>
            <a:endParaRPr/>
          </a:p>
          <a:p>
            <a:pPr indent="-317500" lvl="1" marL="914400" rtl="0" algn="l">
              <a:spcBef>
                <a:spcPts val="0"/>
              </a:spcBef>
              <a:spcAft>
                <a:spcPts val="0"/>
              </a:spcAft>
              <a:buSzPts val="1400"/>
              <a:buChar char="○"/>
            </a:pPr>
            <a:r>
              <a:rPr lang="en"/>
              <a:t>Consider how to best meet the conventions of normalization</a:t>
            </a:r>
            <a:endParaRPr/>
          </a:p>
          <a:p>
            <a:pPr indent="-317500" lvl="1" marL="914400" rtl="0" algn="l">
              <a:spcBef>
                <a:spcPts val="0"/>
              </a:spcBef>
              <a:spcAft>
                <a:spcPts val="0"/>
              </a:spcAft>
              <a:buSzPts val="1400"/>
              <a:buChar char="○"/>
            </a:pPr>
            <a:r>
              <a:rPr lang="en"/>
              <a:t>Consider which type of relationships are needed</a:t>
            </a:r>
            <a:endParaRPr/>
          </a:p>
          <a:p>
            <a:pPr indent="-317500" lvl="2" marL="1371600" rtl="0" algn="l">
              <a:spcBef>
                <a:spcPts val="0"/>
              </a:spcBef>
              <a:spcAft>
                <a:spcPts val="0"/>
              </a:spcAft>
              <a:buSzPts val="1400"/>
              <a:buChar char="■"/>
            </a:pPr>
            <a:r>
              <a:rPr lang="en"/>
              <a:t>Note that a patient can have multiple reasons for a visit</a:t>
            </a:r>
            <a:endParaRPr/>
          </a:p>
          <a:p>
            <a:pPr indent="-317500" lvl="2" marL="1371600" rtl="0" algn="l">
              <a:spcBef>
                <a:spcPts val="0"/>
              </a:spcBef>
              <a:spcAft>
                <a:spcPts val="0"/>
              </a:spcAft>
              <a:buSzPts val="1400"/>
              <a:buChar char="■"/>
            </a:pPr>
            <a:r>
              <a:rPr lang="en"/>
              <a:t>Also note that a doctor can work in multiple locations</a:t>
            </a:r>
            <a:endParaRPr/>
          </a:p>
          <a:p>
            <a:pPr indent="-317500" lvl="2" marL="1371600" rtl="0" algn="l">
              <a:spcBef>
                <a:spcPts val="0"/>
              </a:spcBef>
              <a:spcAft>
                <a:spcPts val="0"/>
              </a:spcAft>
              <a:buSzPts val="1400"/>
              <a:buChar char="■"/>
            </a:pPr>
            <a:r>
              <a:rPr lang="en"/>
              <a:t>A low charge tier </a:t>
            </a:r>
            <a:r>
              <a:rPr i="1" lang="en"/>
              <a:t>always</a:t>
            </a:r>
            <a:r>
              <a:rPr lang="en"/>
              <a:t> costs $50, medium $100, and high $200</a:t>
            </a:r>
            <a:endParaRPr/>
          </a:p>
          <a:p>
            <a:pPr indent="-317500" lvl="0" marL="457200" rtl="0" algn="l">
              <a:spcBef>
                <a:spcPts val="0"/>
              </a:spcBef>
              <a:spcAft>
                <a:spcPts val="0"/>
              </a:spcAft>
              <a:buSzPts val="1400"/>
              <a:buChar char="●"/>
            </a:pPr>
            <a:r>
              <a:rPr lang="en"/>
              <a:t>With MySQL Workbench, it is often easier to “think it through” as you create the model!</a:t>
            </a:r>
            <a:endParaRPr/>
          </a:p>
          <a:p>
            <a:pPr indent="-317500" lvl="0" marL="457200" rtl="0" algn="l">
              <a:spcBef>
                <a:spcPts val="0"/>
              </a:spcBef>
              <a:spcAft>
                <a:spcPts val="0"/>
              </a:spcAft>
              <a:buSzPts val="1400"/>
              <a:buChar char="●"/>
            </a:pPr>
            <a:r>
              <a:rPr lang="en"/>
              <a:t>Once you have designed the model, save it!</a:t>
            </a:r>
            <a:endParaRPr/>
          </a:p>
          <a:p>
            <a:pPr indent="-317500" lvl="0" marL="457200" rtl="0" algn="l">
              <a:spcBef>
                <a:spcPts val="0"/>
              </a:spcBef>
              <a:spcAft>
                <a:spcPts val="0"/>
              </a:spcAft>
              <a:buSzPts val="1400"/>
              <a:buChar char="●"/>
            </a:pPr>
            <a:r>
              <a:rPr lang="en"/>
              <a:t>Forward engineer it to create (an empty)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2"/>
          <p:cNvSpPr txBox="1"/>
          <p:nvPr>
            <p:ph type="title"/>
          </p:nvPr>
        </p:nvSpPr>
        <p:spPr>
          <a:xfrm>
            <a:off x="286300" y="724725"/>
            <a:ext cx="4160400" cy="2156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0000"/>
              </a:buClr>
              <a:buFont typeface="Arial"/>
              <a:buNone/>
            </a:pPr>
            <a:r>
              <a:rPr b="0" lang="en" sz="4500">
                <a:latin typeface="Proxima Nova Extrabold"/>
                <a:ea typeface="Proxima Nova Extrabold"/>
                <a:cs typeface="Proxima Nova Extrabold"/>
                <a:sym typeface="Proxima Nova Extrabold"/>
              </a:rPr>
              <a:t>Welcome to Week 13 </a:t>
            </a:r>
            <a:endParaRPr b="0" sz="45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000000"/>
              </a:buClr>
              <a:buFont typeface="Arial"/>
              <a:buNone/>
            </a:pPr>
            <a:r>
              <a:rPr b="0" lang="en" sz="4500">
                <a:latin typeface="Proxima Nova Extrabold"/>
                <a:ea typeface="Proxima Nova Extrabold"/>
                <a:cs typeface="Proxima Nova Extrabold"/>
                <a:sym typeface="Proxima Nova Extrabold"/>
              </a:rPr>
              <a:t>Lecture 2!</a:t>
            </a:r>
            <a:endParaRPr/>
          </a:p>
        </p:txBody>
      </p:sp>
      <p:sp>
        <p:nvSpPr>
          <p:cNvPr id="76" name="Google Shape;76;p22"/>
          <p:cNvSpPr txBox="1"/>
          <p:nvPr>
            <p:ph idx="1" type="subTitle"/>
          </p:nvPr>
        </p:nvSpPr>
        <p:spPr>
          <a:xfrm>
            <a:off x="420525" y="3283600"/>
            <a:ext cx="3809700" cy="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&amp; Administration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3"/>
          <p:cNvSpPr txBox="1"/>
          <p:nvPr>
            <p:ph idx="1" type="body"/>
          </p:nvPr>
        </p:nvSpPr>
        <p:spPr>
          <a:xfrm>
            <a:off x="340050" y="903675"/>
            <a:ext cx="8463900" cy="3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800"/>
            </a:br>
            <a:endParaRPr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Char char="●"/>
            </a:pPr>
            <a:r>
              <a:rPr lang="en" sz="1800"/>
              <a:t>Review Basic SQL Queries</a:t>
            </a:r>
            <a:endParaRPr sz="1800"/>
          </a:p>
          <a:p>
            <a:pPr indent="-342900" lvl="0" marL="457200" rtl="0" algn="l">
              <a:spcBef>
                <a:spcPts val="0"/>
              </a:spcBef>
              <a:spcAft>
                <a:spcPts val="0"/>
              </a:spcAft>
              <a:buSzPts val="1800"/>
              <a:buChar char="●"/>
            </a:pPr>
            <a:r>
              <a:rPr lang="en" sz="1800"/>
              <a:t>Database Design/Administration</a:t>
            </a:r>
            <a:endParaRPr sz="1800"/>
          </a:p>
          <a:p>
            <a:pPr indent="-342900" lvl="0" marL="457200" rtl="0" algn="l">
              <a:spcBef>
                <a:spcPts val="0"/>
              </a:spcBef>
              <a:spcAft>
                <a:spcPts val="0"/>
              </a:spcAft>
              <a:buSzPts val="1800"/>
              <a:buChar char="●"/>
            </a:pPr>
            <a:r>
              <a:rPr lang="en" sz="1800"/>
              <a:t>Forward Engineering with MySQL Workbench</a:t>
            </a:r>
            <a:endParaRPr sz="1800"/>
          </a:p>
          <a:p>
            <a:pPr indent="-342900" lvl="0" marL="457200" rtl="0" algn="l">
              <a:spcBef>
                <a:spcPts val="0"/>
              </a:spcBef>
              <a:spcAft>
                <a:spcPts val="0"/>
              </a:spcAft>
              <a:buSzPts val="1800"/>
              <a:buChar char="●"/>
            </a:pPr>
            <a:r>
              <a:rPr lang="en" sz="1800"/>
              <a:t>Advanced SQL Queries</a:t>
            </a:r>
            <a:endParaRPr sz="1800"/>
          </a:p>
          <a:p>
            <a:pPr indent="-342900" lvl="0" marL="457200" rtl="0" algn="l">
              <a:spcBef>
                <a:spcPts val="0"/>
              </a:spcBef>
              <a:spcAft>
                <a:spcPts val="0"/>
              </a:spcAft>
              <a:buSzPts val="1800"/>
              <a:buChar char="●"/>
            </a:pPr>
            <a:r>
              <a:rPr lang="en" sz="1800"/>
              <a:t>Exporting MySQL Databases</a:t>
            </a:r>
            <a:endParaRPr sz="1800"/>
          </a:p>
          <a:p>
            <a:pPr indent="0" lvl="0" marL="0" rtl="0" algn="l">
              <a:spcBef>
                <a:spcPts val="0"/>
              </a:spcBef>
              <a:spcAft>
                <a:spcPts val="0"/>
              </a:spcAft>
              <a:buNone/>
            </a:pPr>
            <a:r>
              <a:t/>
            </a:r>
            <a:endParaRPr sz="1800"/>
          </a:p>
        </p:txBody>
      </p:sp>
      <p:sp>
        <p:nvSpPr>
          <p:cNvPr id="82" name="Google Shape;82;p23"/>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4"/>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Assignments</a:t>
            </a:r>
            <a:endParaRPr/>
          </a:p>
        </p:txBody>
      </p:sp>
      <p:sp>
        <p:nvSpPr>
          <p:cNvPr id="88" name="Google Shape;88;p24"/>
          <p:cNvSpPr txBox="1"/>
          <p:nvPr>
            <p:ph idx="1" type="body"/>
          </p:nvPr>
        </p:nvSpPr>
        <p:spPr>
          <a:xfrm>
            <a:off x="340025" y="885975"/>
            <a:ext cx="8463900" cy="379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Core Assignments for this Week:</a:t>
            </a:r>
            <a:endParaRPr sz="1700"/>
          </a:p>
          <a:p>
            <a:pPr indent="-336550" lvl="1" marL="914400" rtl="0" algn="l">
              <a:spcBef>
                <a:spcPts val="0"/>
              </a:spcBef>
              <a:spcAft>
                <a:spcPts val="0"/>
              </a:spcAft>
              <a:buSzPts val="1700"/>
              <a:buChar char="○"/>
            </a:pPr>
            <a:r>
              <a:rPr lang="en" sz="1700"/>
              <a:t>Queries: Sakila (Core)</a:t>
            </a:r>
            <a:endParaRPr sz="1700"/>
          </a:p>
          <a:p>
            <a:pPr indent="-336550" lvl="1" marL="914400" rtl="0" algn="l">
              <a:spcBef>
                <a:spcPts val="0"/>
              </a:spcBef>
              <a:spcAft>
                <a:spcPts val="0"/>
              </a:spcAft>
              <a:buSzPts val="1700"/>
              <a:buChar char="○"/>
            </a:pPr>
            <a:r>
              <a:rPr lang="en" sz="1700"/>
              <a:t>Books (Core)</a:t>
            </a:r>
            <a:endParaRPr sz="1700"/>
          </a:p>
          <a:p>
            <a:pPr indent="-336550" lvl="1" marL="914400" rtl="0" algn="l">
              <a:spcBef>
                <a:spcPts val="0"/>
              </a:spcBef>
              <a:spcAft>
                <a:spcPts val="0"/>
              </a:spcAft>
              <a:buSzPts val="1700"/>
              <a:buChar char="○"/>
            </a:pPr>
            <a:r>
              <a:rPr lang="en" sz="1700"/>
              <a:t>Project 3 - Part 1 (Core)</a:t>
            </a:r>
            <a:br>
              <a:rPr lang="en" sz="1700"/>
            </a:br>
            <a:endParaRPr sz="1700"/>
          </a:p>
          <a:p>
            <a:pPr indent="-336550" lvl="0" marL="457200" rtl="0" algn="l">
              <a:spcBef>
                <a:spcPts val="0"/>
              </a:spcBef>
              <a:spcAft>
                <a:spcPts val="0"/>
              </a:spcAft>
              <a:buSzPts val="1700"/>
              <a:buChar char="●"/>
            </a:pPr>
            <a:r>
              <a:rPr lang="en" sz="1700"/>
              <a:t>Assignment Deadline - This Week:</a:t>
            </a:r>
            <a:endParaRPr sz="1700"/>
          </a:p>
          <a:p>
            <a:pPr indent="-336550" lvl="1" marL="914400" rtl="0" algn="l">
              <a:spcBef>
                <a:spcPts val="0"/>
              </a:spcBef>
              <a:spcAft>
                <a:spcPts val="0"/>
              </a:spcAft>
              <a:buSzPts val="1700"/>
              <a:buChar char="○"/>
            </a:pPr>
            <a:r>
              <a:rPr lang="en" sz="1700"/>
              <a:t>Extended until Sunday night 11:59 PM PST</a:t>
            </a:r>
            <a:endParaRPr sz="1700"/>
          </a:p>
          <a:p>
            <a:pPr indent="-336550" lvl="1" marL="914400" rtl="0" algn="l">
              <a:spcBef>
                <a:spcPts val="0"/>
              </a:spcBef>
              <a:spcAft>
                <a:spcPts val="0"/>
              </a:spcAft>
              <a:buSzPts val="1700"/>
              <a:buChar char="○"/>
            </a:pPr>
            <a:r>
              <a:rPr lang="en" sz="1700"/>
              <a:t>Allows time for installation troubleshooting</a:t>
            </a:r>
            <a:endParaRPr sz="1700"/>
          </a:p>
          <a:p>
            <a:pPr indent="-336550" lvl="1" marL="914400" rtl="0" algn="l">
              <a:spcBef>
                <a:spcPts val="0"/>
              </a:spcBef>
              <a:spcAft>
                <a:spcPts val="0"/>
              </a:spcAft>
              <a:buSzPts val="1700"/>
              <a:buChar char="○"/>
            </a:pPr>
            <a:r>
              <a:rPr lang="en" sz="1700"/>
              <a:t>More lecture time to cover everything needed.</a:t>
            </a:r>
            <a:endParaRPr sz="1700"/>
          </a:p>
          <a:p>
            <a:pPr indent="0" lvl="0" marL="914400" rtl="0" algn="l">
              <a:spcBef>
                <a:spcPts val="0"/>
              </a:spcBef>
              <a:spcAft>
                <a:spcPts val="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5"/>
          <p:cNvSpPr txBox="1"/>
          <p:nvPr>
            <p:ph type="title"/>
          </p:nvPr>
        </p:nvSpPr>
        <p:spPr>
          <a:xfrm>
            <a:off x="465250" y="1995200"/>
            <a:ext cx="7775100" cy="680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Reviewing Basic SQL Queries</a:t>
            </a:r>
            <a:endParaRPr/>
          </a:p>
        </p:txBody>
      </p:sp>
      <p:sp>
        <p:nvSpPr>
          <p:cNvPr id="94" name="Google Shape;94;p25"/>
          <p:cNvSpPr txBox="1"/>
          <p:nvPr>
            <p:ph idx="1" type="subTitle"/>
          </p:nvPr>
        </p:nvSpPr>
        <p:spPr>
          <a:xfrm>
            <a:off x="1422600" y="2782575"/>
            <a:ext cx="5851500" cy="3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6"/>
          <p:cNvSpPr txBox="1"/>
          <p:nvPr>
            <p:ph type="title"/>
          </p:nvPr>
        </p:nvSpPr>
        <p:spPr>
          <a:xfrm>
            <a:off x="633438" y="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Resources/Practice</a:t>
            </a:r>
            <a:endParaRPr/>
          </a:p>
        </p:txBody>
      </p:sp>
      <p:sp>
        <p:nvSpPr>
          <p:cNvPr id="100" name="Google Shape;100;p26"/>
          <p:cNvSpPr txBox="1"/>
          <p:nvPr>
            <p:ph idx="1" type="body"/>
          </p:nvPr>
        </p:nvSpPr>
        <p:spPr>
          <a:xfrm>
            <a:off x="340050" y="911075"/>
            <a:ext cx="8463900" cy="379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Guided Practice on Basic SQL Queries: </a:t>
            </a:r>
            <a:r>
              <a:rPr lang="en" sz="1800" u="sng">
                <a:solidFill>
                  <a:schemeClr val="hlink"/>
                </a:solidFill>
                <a:hlinkClick r:id="rId3"/>
              </a:rPr>
              <a:t>https://sqlzoo.net/wiki/SQL_Tutorial</a:t>
            </a:r>
            <a:r>
              <a:rPr lang="en" sz="1800"/>
              <a:t>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Good SQL Cheat Sheet: </a:t>
            </a:r>
            <a:r>
              <a:rPr lang="en" sz="1800" u="sng">
                <a:solidFill>
                  <a:schemeClr val="hlink"/>
                </a:solidFill>
                <a:hlinkClick r:id="rId4"/>
              </a:rPr>
              <a:t>Google Drive Link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Game to Practice SQL: </a:t>
            </a:r>
            <a:r>
              <a:rPr lang="en" sz="1800" u="sng">
                <a:solidFill>
                  <a:schemeClr val="hlink"/>
                </a:solidFill>
                <a:hlinkClick r:id="rId5"/>
              </a:rPr>
              <a:t>SQL Island</a:t>
            </a:r>
            <a:r>
              <a:rPr lang="en" sz="1800"/>
              <a:t> (Note: defaults in German)</a:t>
            </a:r>
            <a:endParaRPr sz="1800"/>
          </a:p>
        </p:txBody>
      </p:sp>
      <p:pic>
        <p:nvPicPr>
          <p:cNvPr id="101" name="Google Shape;101;p26"/>
          <p:cNvPicPr preferRelativeResize="0"/>
          <p:nvPr/>
        </p:nvPicPr>
        <p:blipFill>
          <a:blip r:embed="rId6">
            <a:alphaModFix/>
          </a:blip>
          <a:stretch>
            <a:fillRect/>
          </a:stretch>
        </p:blipFill>
        <p:spPr>
          <a:xfrm>
            <a:off x="2619850" y="2478650"/>
            <a:ext cx="3309725" cy="2280025"/>
          </a:xfrm>
          <a:prstGeom prst="rect">
            <a:avLst/>
          </a:prstGeom>
          <a:noFill/>
          <a:ln>
            <a:noFill/>
          </a:ln>
        </p:spPr>
      </p:pic>
      <p:cxnSp>
        <p:nvCxnSpPr>
          <p:cNvPr id="102" name="Google Shape;102;p26"/>
          <p:cNvCxnSpPr/>
          <p:nvPr/>
        </p:nvCxnSpPr>
        <p:spPr>
          <a:xfrm flipH="1">
            <a:off x="5543275" y="3789175"/>
            <a:ext cx="1487400" cy="125700"/>
          </a:xfrm>
          <a:prstGeom prst="straightConnector1">
            <a:avLst/>
          </a:prstGeom>
          <a:noFill/>
          <a:ln cap="flat" cmpd="sng" w="28575">
            <a:solidFill>
              <a:srgbClr val="FF00FF"/>
            </a:solidFill>
            <a:prstDash val="solid"/>
            <a:round/>
            <a:headEnd len="med" w="med" type="none"/>
            <a:tailEnd len="med" w="med" type="triangle"/>
          </a:ln>
        </p:spPr>
      </p:cxnSp>
      <p:sp>
        <p:nvSpPr>
          <p:cNvPr id="103" name="Google Shape;103;p26"/>
          <p:cNvSpPr txBox="1"/>
          <p:nvPr/>
        </p:nvSpPr>
        <p:spPr>
          <a:xfrm>
            <a:off x="7134300" y="3478350"/>
            <a:ext cx="15690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To change languages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7"/>
          <p:cNvSpPr txBox="1"/>
          <p:nvPr>
            <p:ph type="title"/>
          </p:nvPr>
        </p:nvSpPr>
        <p:spPr>
          <a:xfrm>
            <a:off x="633425" y="133350"/>
            <a:ext cx="7877100" cy="716400"/>
          </a:xfrm>
          <a:prstGeom prst="rect">
            <a:avLst/>
          </a:prstGeom>
        </p:spPr>
        <p:txBody>
          <a:bodyPr anchorCtr="0" anchor="ctr" bIns="19050" lIns="19050" spcFirstLastPara="1" rIns="19050" wrap="square" tIns="19050">
            <a:noAutofit/>
          </a:bodyPr>
          <a:lstStyle/>
          <a:p>
            <a:pPr indent="0" lvl="0" marL="0" rtl="0" algn="ctr">
              <a:spcBef>
                <a:spcPts val="1100"/>
              </a:spcBef>
              <a:spcAft>
                <a:spcPts val="0"/>
              </a:spcAft>
              <a:buNone/>
            </a:pPr>
            <a:r>
              <a:rPr b="1" lang="en" sz="2400">
                <a:solidFill>
                  <a:srgbClr val="000000"/>
                </a:solidFill>
                <a:highlight>
                  <a:srgbClr val="FFFFFF"/>
                </a:highlight>
                <a:latin typeface="Arial"/>
                <a:ea typeface="Arial"/>
                <a:cs typeface="Arial"/>
                <a:sym typeface="Arial"/>
              </a:rPr>
              <a:t>Querying Databases - </a:t>
            </a:r>
            <a:r>
              <a:rPr b="1" lang="en" sz="2400">
                <a:solidFill>
                  <a:srgbClr val="000000"/>
                </a:solidFill>
                <a:highlight>
                  <a:srgbClr val="EFF0F1"/>
                </a:highlight>
                <a:latin typeface="Arial"/>
                <a:ea typeface="Arial"/>
                <a:cs typeface="Arial"/>
                <a:sym typeface="Arial"/>
              </a:rPr>
              <a:t>SELECT</a:t>
            </a:r>
            <a:r>
              <a:rPr b="1" lang="en" sz="2400">
                <a:solidFill>
                  <a:srgbClr val="000000"/>
                </a:solidFill>
                <a:highlight>
                  <a:srgbClr val="FFFFFF"/>
                </a:highlight>
                <a:latin typeface="Arial"/>
                <a:ea typeface="Arial"/>
                <a:cs typeface="Arial"/>
                <a:sym typeface="Arial"/>
              </a:rPr>
              <a:t>ing data</a:t>
            </a:r>
            <a:endParaRPr sz="2400">
              <a:latin typeface="Arial"/>
              <a:ea typeface="Arial"/>
              <a:cs typeface="Arial"/>
              <a:sym typeface="Arial"/>
            </a:endParaRPr>
          </a:p>
        </p:txBody>
      </p:sp>
      <p:sp>
        <p:nvSpPr>
          <p:cNvPr id="109" name="Google Shape;109;p27"/>
          <p:cNvSpPr txBox="1"/>
          <p:nvPr>
            <p:ph idx="1" type="body"/>
          </p:nvPr>
        </p:nvSpPr>
        <p:spPr>
          <a:xfrm>
            <a:off x="340050" y="903675"/>
            <a:ext cx="8463900" cy="3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27"/>
          <p:cNvPicPr preferRelativeResize="0"/>
          <p:nvPr/>
        </p:nvPicPr>
        <p:blipFill>
          <a:blip r:embed="rId3">
            <a:alphaModFix/>
          </a:blip>
          <a:stretch>
            <a:fillRect/>
          </a:stretch>
        </p:blipFill>
        <p:spPr>
          <a:xfrm>
            <a:off x="0" y="1000713"/>
            <a:ext cx="9143998" cy="3142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633413" y="133350"/>
            <a:ext cx="7877100" cy="857400"/>
          </a:xfrm>
          <a:prstGeom prst="rect">
            <a:avLst/>
          </a:prstGeom>
        </p:spPr>
        <p:txBody>
          <a:bodyPr anchorCtr="0" anchor="ctr" bIns="19050" lIns="19050" spcFirstLastPara="1" rIns="19050" wrap="square" tIns="19050">
            <a:noAutofit/>
          </a:bodyPr>
          <a:lstStyle/>
          <a:p>
            <a:pPr indent="0" lvl="0" marL="0" rtl="0" algn="ctr">
              <a:spcBef>
                <a:spcPts val="0"/>
              </a:spcBef>
              <a:spcAft>
                <a:spcPts val="0"/>
              </a:spcAft>
              <a:buNone/>
            </a:pPr>
            <a:r>
              <a:rPr lang="en"/>
              <a:t>SQL Gotcha’s</a:t>
            </a:r>
            <a:endParaRPr/>
          </a:p>
        </p:txBody>
      </p:sp>
      <p:sp>
        <p:nvSpPr>
          <p:cNvPr id="116" name="Google Shape;116;p28"/>
          <p:cNvSpPr txBox="1"/>
          <p:nvPr>
            <p:ph idx="1" type="body"/>
          </p:nvPr>
        </p:nvSpPr>
        <p:spPr>
          <a:xfrm>
            <a:off x="340050" y="903675"/>
            <a:ext cx="8463900" cy="379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WHERE VS HAVING:</a:t>
            </a:r>
            <a:endParaRPr/>
          </a:p>
          <a:p>
            <a:pPr indent="-317500" lvl="1" marL="914400" rtl="0" algn="l">
              <a:spcBef>
                <a:spcPts val="0"/>
              </a:spcBef>
              <a:spcAft>
                <a:spcPts val="0"/>
              </a:spcAft>
              <a:buSzPts val="1400"/>
              <a:buChar char="○"/>
            </a:pPr>
            <a:r>
              <a:rPr lang="en"/>
              <a:t>Use WHERE to filter for a specific condition.</a:t>
            </a:r>
            <a:endParaRPr/>
          </a:p>
          <a:p>
            <a:pPr indent="-317500" lvl="1" marL="914400" rtl="0" algn="l">
              <a:spcBef>
                <a:spcPts val="0"/>
              </a:spcBef>
              <a:spcAft>
                <a:spcPts val="0"/>
              </a:spcAft>
              <a:buSzPts val="1400"/>
              <a:buChar char="○"/>
            </a:pPr>
            <a:r>
              <a:rPr lang="en"/>
              <a:t>Use HAVING to filter for a specific condition after a GROUP BY</a:t>
            </a:r>
            <a:endParaRPr/>
          </a:p>
          <a:p>
            <a:pPr indent="-317500" lvl="0" marL="457200" rtl="0" algn="l">
              <a:spcBef>
                <a:spcPts val="0"/>
              </a:spcBef>
              <a:spcAft>
                <a:spcPts val="0"/>
              </a:spcAft>
              <a:buSzPts val="1400"/>
              <a:buChar char="●"/>
            </a:pPr>
            <a:r>
              <a:rPr lang="en"/>
              <a:t>Aggregate Functions (SUM/COUNT/MIN/MAX/AVG)</a:t>
            </a:r>
            <a:endParaRPr/>
          </a:p>
          <a:p>
            <a:pPr indent="-317500" lvl="1" marL="914400" rtl="0" algn="l">
              <a:spcBef>
                <a:spcPts val="0"/>
              </a:spcBef>
              <a:spcAft>
                <a:spcPts val="0"/>
              </a:spcAft>
              <a:buSzPts val="1400"/>
              <a:buChar char="○"/>
            </a:pPr>
            <a:r>
              <a:rPr lang="en"/>
              <a:t>Require a GROUP BY</a:t>
            </a:r>
            <a:endParaRPr/>
          </a:p>
          <a:p>
            <a:pPr indent="-317500" lvl="0" marL="457200" rtl="0" algn="l">
              <a:spcBef>
                <a:spcPts val="0"/>
              </a:spcBef>
              <a:spcAft>
                <a:spcPts val="0"/>
              </a:spcAft>
              <a:buSzPts val="1400"/>
              <a:buChar char="●"/>
            </a:pPr>
            <a:r>
              <a:rPr lang="en"/>
              <a:t>Aliasing is used before its defined!</a:t>
            </a:r>
            <a:endParaRPr/>
          </a:p>
          <a:p>
            <a:pPr indent="0" lvl="0" marL="914400" rtl="0" algn="l">
              <a:spcBef>
                <a:spcPts val="0"/>
              </a:spcBef>
              <a:spcAft>
                <a:spcPts val="0"/>
              </a:spcAft>
              <a:buNone/>
            </a:pPr>
            <a:r>
              <a:rPr lang="en"/>
              <a:t>SELECT c.name </a:t>
            </a:r>
            <a:endParaRPr/>
          </a:p>
          <a:p>
            <a:pPr indent="0" lvl="0" marL="914400" rtl="0" algn="l">
              <a:spcBef>
                <a:spcPts val="0"/>
              </a:spcBef>
              <a:spcAft>
                <a:spcPts val="0"/>
              </a:spcAft>
              <a:buNone/>
            </a:pPr>
            <a:r>
              <a:rPr lang="en"/>
              <a:t>FROM customers AS c</a:t>
            </a:r>
            <a:endParaRPr/>
          </a:p>
          <a:p>
            <a:pPr indent="-317500" lvl="0" marL="457200" rtl="0" algn="l">
              <a:spcBef>
                <a:spcPts val="0"/>
              </a:spcBef>
              <a:spcAft>
                <a:spcPts val="0"/>
              </a:spcAft>
              <a:buSzPts val="1400"/>
              <a:buChar char="●"/>
            </a:pPr>
            <a:r>
              <a:rPr lang="en"/>
              <a:t>AS is not </a:t>
            </a:r>
            <a:r>
              <a:rPr lang="en"/>
              <a:t>required</a:t>
            </a:r>
            <a:r>
              <a:rPr lang="en"/>
              <a:t> for table aliasing</a:t>
            </a:r>
            <a:endParaRPr/>
          </a:p>
          <a:p>
            <a:pPr indent="0" lvl="0" marL="0" rtl="0" algn="l">
              <a:spcBef>
                <a:spcPts val="0"/>
              </a:spcBef>
              <a:spcAft>
                <a:spcPts val="0"/>
              </a:spcAft>
              <a:buNone/>
            </a:pPr>
            <a:r>
              <a:rPr lang="en"/>
              <a:t>		SELECT c.name</a:t>
            </a:r>
            <a:endParaRPr/>
          </a:p>
          <a:p>
            <a:pPr indent="0" lvl="0" marL="0" rtl="0" algn="l">
              <a:spcBef>
                <a:spcPts val="0"/>
              </a:spcBef>
              <a:spcAft>
                <a:spcPts val="0"/>
              </a:spcAft>
              <a:buNone/>
            </a:pPr>
            <a:r>
              <a:rPr lang="en"/>
              <a:t>		FROM customers 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ph type="title"/>
          </p:nvPr>
        </p:nvSpPr>
        <p:spPr>
          <a:xfrm>
            <a:off x="465250" y="1995200"/>
            <a:ext cx="7775100" cy="680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a:t>Relational Databases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