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Proxima Nova Extrabold"/>
      <p:bold r:id="rId33"/>
    </p:embeddedFont>
    <p:embeddedFont>
      <p:font typeface="Helvetica Neue Light"/>
      <p:regular r:id="rId34"/>
      <p:bold r:id="rId35"/>
      <p:italic r:id="rId36"/>
      <p:boldItalic r:id="rId37"/>
    </p:embeddedFont>
    <p:embeddedFont>
      <p:font typeface="Open Sans Light"/>
      <p:regular r:id="rId38"/>
      <p:bold r:id="rId39"/>
      <p:italic r:id="rId40"/>
      <p:boldItalic r:id="rId41"/>
    </p:embeddedFont>
    <p:embeddedFont>
      <p:font typeface="Open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Light-italic.fntdata"/><Relationship Id="rId20" Type="http://schemas.openxmlformats.org/officeDocument/2006/relationships/slide" Target="slides/slide15.xml"/><Relationship Id="rId42" Type="http://schemas.openxmlformats.org/officeDocument/2006/relationships/font" Target="fonts/OpenSans-regular.fntdata"/><Relationship Id="rId41" Type="http://schemas.openxmlformats.org/officeDocument/2006/relationships/font" Target="fonts/OpenSansLight-boldItalic.fntdata"/><Relationship Id="rId22" Type="http://schemas.openxmlformats.org/officeDocument/2006/relationships/slide" Target="slides/slide17.xml"/><Relationship Id="rId44" Type="http://schemas.openxmlformats.org/officeDocument/2006/relationships/font" Target="fonts/OpenSans-italic.fntdata"/><Relationship Id="rId21" Type="http://schemas.openxmlformats.org/officeDocument/2006/relationships/slide" Target="slides/slide16.xml"/><Relationship Id="rId43" Type="http://schemas.openxmlformats.org/officeDocument/2006/relationships/font" Target="fonts/OpenSans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ProximaNovaExtrabold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HelveticaNeueLight-bold.fntdata"/><Relationship Id="rId12" Type="http://schemas.openxmlformats.org/officeDocument/2006/relationships/slide" Target="slides/slide7.xml"/><Relationship Id="rId34" Type="http://schemas.openxmlformats.org/officeDocument/2006/relationships/font" Target="fonts/HelveticaNeueLight-regular.fntdata"/><Relationship Id="rId15" Type="http://schemas.openxmlformats.org/officeDocument/2006/relationships/slide" Target="slides/slide10.xml"/><Relationship Id="rId37" Type="http://schemas.openxmlformats.org/officeDocument/2006/relationships/font" Target="fonts/HelveticaNeueLight-boldItalic.fntdata"/><Relationship Id="rId14" Type="http://schemas.openxmlformats.org/officeDocument/2006/relationships/slide" Target="slides/slide9.xml"/><Relationship Id="rId36" Type="http://schemas.openxmlformats.org/officeDocument/2006/relationships/font" Target="fonts/HelveticaNeueLight-italic.fntdata"/><Relationship Id="rId17" Type="http://schemas.openxmlformats.org/officeDocument/2006/relationships/slide" Target="slides/slide12.xml"/><Relationship Id="rId39" Type="http://schemas.openxmlformats.org/officeDocument/2006/relationships/font" Target="fonts/OpenSansLight-bold.fntdata"/><Relationship Id="rId16" Type="http://schemas.openxmlformats.org/officeDocument/2006/relationships/slide" Target="slides/slide11.xml"/><Relationship Id="rId38" Type="http://schemas.openxmlformats.org/officeDocument/2006/relationships/font" Target="fonts/OpenSansLigh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5ab91209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5ab91209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5ab91209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5ab91209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5ab91209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5ab91209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5ab91209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5ab91209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5ab91209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5ab91209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5ab91209b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5ab91209b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Let’s say you’ve cloned a repo called “json-apis-demo” into the GitHub folder inside your Documents folder (the default folder used by GitHub Desktop).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You click on the Repository menu &gt; Open in Terminal/GitBash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You run the “pwd” command (print working directory) and see the following:</a:t>
            </a:r>
            <a:br>
              <a:rPr lang="en" sz="1400">
                <a:solidFill>
                  <a:schemeClr val="dk1"/>
                </a:solidFill>
              </a:rPr>
            </a:br>
            <a:r>
              <a:rPr lang="en" sz="1400">
                <a:solidFill>
                  <a:schemeClr val="dk1"/>
                </a:solidFill>
              </a:rPr>
              <a:t>“/Users/codingdojo/Documents/GitHub/data-enrichment-json-api-activity”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5ab91209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5ab91209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5ab91209b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5ab91209b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5ab91209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5ab91209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5ab91209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5ab91209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5ab91209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5ab91209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2736817f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2736817f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5ab91209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5ab91209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5ab91209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5ab91209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2736817f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2736817f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2736817f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2736817f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5ab91209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5ab91209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5ab91209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5ab91209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 - DS">
  <p:cSld name="Title Slide">
    <p:bg>
      <p:bgPr>
        <a:solidFill>
          <a:schemeClr val="dk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/>
        </p:nvSpPr>
        <p:spPr>
          <a:xfrm>
            <a:off x="251125" y="703200"/>
            <a:ext cx="4262700" cy="21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398576" y="3291307"/>
            <a:ext cx="3789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3924213" y="-31369"/>
            <a:ext cx="7089161" cy="4889119"/>
          </a:xfrm>
          <a:prstGeom prst="flowChartInputOutpu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"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22151" y="1700082"/>
            <a:ext cx="3171394" cy="105888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/>
          <p:nvPr/>
        </p:nvSpPr>
        <p:spPr>
          <a:xfrm>
            <a:off x="739066" y="4148096"/>
            <a:ext cx="8405100" cy="20400"/>
          </a:xfrm>
          <a:prstGeom prst="rect">
            <a:avLst/>
          </a:prstGeom>
          <a:solidFill>
            <a:srgbClr val="28CD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" id="18" name="Google Shape;18;p2"/>
          <p:cNvPicPr preferRelativeResize="0"/>
          <p:nvPr/>
        </p:nvPicPr>
        <p:blipFill rotWithShape="1">
          <a:blip r:embed="rId3">
            <a:alphaModFix amt="15000"/>
          </a:blip>
          <a:srcRect b="25003" l="0" r="0" t="0"/>
          <a:stretch/>
        </p:blipFill>
        <p:spPr>
          <a:xfrm>
            <a:off x="4662716" y="2759193"/>
            <a:ext cx="3809734" cy="20985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9" name="Google Shape;19;p2"/>
          <p:cNvPicPr preferRelativeResize="0"/>
          <p:nvPr/>
        </p:nvPicPr>
        <p:blipFill rotWithShape="1">
          <a:blip r:embed="rId4">
            <a:alphaModFix amt="15000"/>
          </a:blip>
          <a:srcRect b="0" l="0" r="0" t="0"/>
          <a:stretch/>
        </p:blipFill>
        <p:spPr>
          <a:xfrm>
            <a:off x="5807135" y="-658791"/>
            <a:ext cx="2331266" cy="241738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type="title"/>
          </p:nvPr>
        </p:nvSpPr>
        <p:spPr>
          <a:xfrm>
            <a:off x="286300" y="724725"/>
            <a:ext cx="4160400" cy="215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420525" y="3283600"/>
            <a:ext cx="3809700" cy="8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1100"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1100"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1100"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1100"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5" name="Google Shape;45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" name="Google Shape;4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 1">
  <p:cSld name="TITLE_AND_BODY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 1">
  <p:cSld name="TITLE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1100"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1100"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1100"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1100"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 1 1">
  <p:cSld name="TITLE_AND_BODY_2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3" name="Google Shape;63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- DS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40050" y="903675"/>
            <a:ext cx="8463900" cy="3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3">
  <p:cSld name="TITLE_AND_BODY_3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4">
  <p:cSld name="TITLE_4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1" name="Google Shape;71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2" name="Google Shape;7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65250" y="1995200"/>
            <a:ext cx="7775100" cy="680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1422600" y="2782575"/>
            <a:ext cx="58515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23" Type="http://schemas.openxmlformats.org/officeDocument/2006/relationships/theme" Target="../theme/theme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8858250" y="4857750"/>
            <a:ext cx="285900" cy="28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4857750"/>
            <a:ext cx="8858100" cy="2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628650" y="273844"/>
            <a:ext cx="78867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 Light"/>
              <a:buNone/>
              <a:defRPr b="0" i="0" sz="33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" name="Google Shape;9;p1"/>
          <p:cNvSpPr txBox="1"/>
          <p:nvPr/>
        </p:nvSpPr>
        <p:spPr>
          <a:xfrm>
            <a:off x="341461" y="4903143"/>
            <a:ext cx="14361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Coding Dojo</a:t>
            </a:r>
            <a:endParaRPr b="1" i="0" sz="1200">
              <a:solidFill>
                <a:srgbClr val="D8D8D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8865904" y="4870044"/>
            <a:ext cx="27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" sz="800" u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1" i="0" sz="800" u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7144" y="4906200"/>
            <a:ext cx="188803" cy="18880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30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coding-dojo-data-science/data-enrichment-wk14-mapping-yelp-results" TargetMode="External"/><Relationship Id="rId4" Type="http://schemas.openxmlformats.org/officeDocument/2006/relationships/hyperlink" Target="https://github.com/coding-dojo-data-science/data-enrichment-wk14-l01-json-activity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hyperlink" Target="https://dev.to/ayushi7rawat/what-is-an-api-api-for-beginners-4mfh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/>
          <p:nvPr>
            <p:ph type="title"/>
          </p:nvPr>
        </p:nvSpPr>
        <p:spPr>
          <a:xfrm>
            <a:off x="286300" y="724725"/>
            <a:ext cx="4160400" cy="215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Week 14, Lecture 01!</a:t>
            </a:r>
            <a:endParaRPr/>
          </a:p>
        </p:txBody>
      </p:sp>
      <p:sp>
        <p:nvSpPr>
          <p:cNvPr id="78" name="Google Shape;78;p23"/>
          <p:cNvSpPr txBox="1"/>
          <p:nvPr>
            <p:ph idx="1" type="subTitle"/>
          </p:nvPr>
        </p:nvSpPr>
        <p:spPr>
          <a:xfrm>
            <a:off x="1003000" y="3429475"/>
            <a:ext cx="27270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APIs &amp; JSON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2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File Requirements</a:t>
            </a:r>
            <a:endParaRPr/>
          </a:p>
        </p:txBody>
      </p:sp>
      <p:sp>
        <p:nvSpPr>
          <p:cNvPr id="135" name="Google Shape;135;p32"/>
          <p:cNvSpPr txBox="1"/>
          <p:nvPr>
            <p:ph idx="1" type="body"/>
          </p:nvPr>
        </p:nvSpPr>
        <p:spPr>
          <a:xfrm>
            <a:off x="340050" y="903675"/>
            <a:ext cx="8463900" cy="3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Json Objects/Files must start with a list or a dictionary.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Must start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with a [ or {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Must use double quotes instead of a single quotes.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The keys must be strings.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The values can be strings, numbers, lists,boolean, or None.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3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JSON: Three Employees</a:t>
            </a:r>
            <a:endParaRPr/>
          </a:p>
        </p:txBody>
      </p:sp>
      <p:sp>
        <p:nvSpPr>
          <p:cNvPr id="141" name="Google Shape;141;p33"/>
          <p:cNvSpPr txBox="1"/>
          <p:nvPr>
            <p:ph idx="1" type="body"/>
          </p:nvPr>
        </p:nvSpPr>
        <p:spPr>
          <a:xfrm>
            <a:off x="340050" y="903675"/>
            <a:ext cx="8463900" cy="3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{"employees":[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{ "firstName":"James", "lastName":"Irving"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{ "firstName":"Sherlin ", "lastName":"Whaley"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{ "firstName":"Purvi", "lastName":"Kansara"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]}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Reading/Writing JSON </a:t>
            </a:r>
            <a:r>
              <a:rPr lang="en"/>
              <a:t>with Python</a:t>
            </a:r>
            <a:endParaRPr/>
          </a:p>
        </p:txBody>
      </p:sp>
      <p:sp>
        <p:nvSpPr>
          <p:cNvPr id="147" name="Google Shape;147;p34"/>
          <p:cNvSpPr txBox="1"/>
          <p:nvPr>
            <p:ph idx="1" type="body"/>
          </p:nvPr>
        </p:nvSpPr>
        <p:spPr>
          <a:xfrm>
            <a:off x="340050" y="903675"/>
            <a:ext cx="8463900" cy="3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the JSON module that comes with Python.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json.load: for loading data from a json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json.dump: for saving data to a json file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 read in data: combine with the Open function using read mode (‘r’)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 save data: combine with the Open function using write mode (‘w’).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 the variable to save to json followed by the opened file.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050" y="2194550"/>
            <a:ext cx="6175951" cy="95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6650" y="3859725"/>
            <a:ext cx="4675933" cy="7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5"/>
          <p:cNvSpPr txBox="1"/>
          <p:nvPr>
            <p:ph type="title"/>
          </p:nvPr>
        </p:nvSpPr>
        <p:spPr>
          <a:xfrm>
            <a:off x="465250" y="1995200"/>
            <a:ext cx="7775100" cy="680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Paths</a:t>
            </a:r>
            <a:endParaRPr/>
          </a:p>
        </p:txBody>
      </p:sp>
      <p:sp>
        <p:nvSpPr>
          <p:cNvPr id="155" name="Google Shape;155;p35"/>
          <p:cNvSpPr txBox="1"/>
          <p:nvPr>
            <p:ph idx="1" type="subTitle"/>
          </p:nvPr>
        </p:nvSpPr>
        <p:spPr>
          <a:xfrm>
            <a:off x="1422600" y="2782575"/>
            <a:ext cx="5851500" cy="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6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Path Notation</a:t>
            </a:r>
            <a:endParaRPr/>
          </a:p>
        </p:txBody>
      </p:sp>
      <p:sp>
        <p:nvSpPr>
          <p:cNvPr id="161" name="Google Shape;161;p36"/>
          <p:cNvSpPr txBox="1"/>
          <p:nvPr>
            <p:ph idx="1" type="body"/>
          </p:nvPr>
        </p:nvSpPr>
        <p:spPr>
          <a:xfrm>
            <a:off x="340050" y="903675"/>
            <a:ext cx="8463900" cy="3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Key File Path string info: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“~/” indicates the “Root Directory” (usually your User folder)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“/” indicates the very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top-level directory of your hard drive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E.g. “/” == “C:/”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“./” indicates the CURRENT folder.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“.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./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” indicates the folder ABOVE the current directory.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Windows File Paths: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 2 backslashes (\\) instead of a forward-slash (/)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Backslash is a special character so must use two backslashes “\\”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Must also use a backslash before spaces.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7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Absolute vs Relative File Paths</a:t>
            </a:r>
            <a:endParaRPr/>
          </a:p>
        </p:txBody>
      </p:sp>
      <p:sp>
        <p:nvSpPr>
          <p:cNvPr id="167" name="Google Shape;167;p37"/>
          <p:cNvSpPr txBox="1"/>
          <p:nvPr>
            <p:ph idx="1" type="body"/>
          </p:nvPr>
        </p:nvSpPr>
        <p:spPr>
          <a:xfrm>
            <a:off x="340050" y="903675"/>
            <a:ext cx="8463900" cy="3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File Paths that start with a slash (or \\ on Windows) are </a:t>
            </a:r>
            <a:r>
              <a:rPr b="1" lang="en"/>
              <a:t>absolute file paths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Includes every folder from the top-level of the hard drive to the specified file.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</a:t>
            </a:r>
            <a:r>
              <a:rPr lang="en"/>
              <a:t> “/Users/codingdojo/Documents/GitHub/json-apis-activity/Data”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Relative file paths </a:t>
            </a:r>
            <a:r>
              <a:rPr lang="en"/>
              <a:t>do not start with a slash and are relative to the location of your file/terminal.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i</a:t>
            </a:r>
            <a:r>
              <a:rPr lang="en"/>
              <a:t>f you are already in the GitHub folder, it would be: “</a:t>
            </a:r>
            <a:r>
              <a:rPr lang="en"/>
              <a:t>json-apis-activity/Data”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your Jupyter Notebooks in a repository, ALWAYS USE RELATIVE FILE PATHS FOR YOUR DATA!!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Example absolute file path that will NOT work for others.</a:t>
            </a:r>
            <a:br>
              <a:rPr lang="en"/>
            </a:br>
            <a:r>
              <a:rPr lang="en"/>
              <a:t> df = pd.read_csv(“/Users/codingdojo/Documents/GitHub/json-apis-activity/Data/example.csv”)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Instead, use this relative file path:</a:t>
            </a:r>
            <a:br>
              <a:rPr lang="en"/>
            </a:br>
            <a:r>
              <a:rPr lang="en"/>
              <a:t> df = pd.read_csv(“Data/example.csv”)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"/>
          <p:cNvSpPr txBox="1"/>
          <p:nvPr>
            <p:ph type="title"/>
          </p:nvPr>
        </p:nvSpPr>
        <p:spPr>
          <a:xfrm>
            <a:off x="465250" y="1995200"/>
            <a:ext cx="7775100" cy="680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CodeAlong/</a:t>
            </a:r>
            <a:r>
              <a:rPr lang="en"/>
              <a:t>Activity</a:t>
            </a:r>
            <a:endParaRPr/>
          </a:p>
        </p:txBody>
      </p:sp>
      <p:sp>
        <p:nvSpPr>
          <p:cNvPr id="173" name="Google Shape;173;p38"/>
          <p:cNvSpPr txBox="1"/>
          <p:nvPr>
            <p:ph idx="1" type="subTitle"/>
          </p:nvPr>
        </p:nvSpPr>
        <p:spPr>
          <a:xfrm>
            <a:off x="1422600" y="2782575"/>
            <a:ext cx="5851500" cy="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9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</a:t>
            </a:r>
            <a:r>
              <a:rPr lang="en"/>
              <a:t> Repository</a:t>
            </a:r>
            <a:endParaRPr/>
          </a:p>
        </p:txBody>
      </p:sp>
      <p:sp>
        <p:nvSpPr>
          <p:cNvPr id="179" name="Google Shape;179;p39"/>
          <p:cNvSpPr txBox="1"/>
          <p:nvPr>
            <p:ph idx="1" type="body"/>
          </p:nvPr>
        </p:nvSpPr>
        <p:spPr>
          <a:xfrm>
            <a:off x="340050" y="903675"/>
            <a:ext cx="8463900" cy="3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✅ CodeAlong:  Mapping Yelp API Results - Part 1: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https://github.com/coding-dojo-data-science/data-enrichment-wk14-mapping-yelp-results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❌ JSON Activity (Breakout Groups):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https://github.com/coding-dojo-data-science/data-enrichment-wk14-l01-json-activity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Activity has a solution branch if you’d like more practice sifting through JSON.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0"/>
          <p:cNvSpPr txBox="1"/>
          <p:nvPr>
            <p:ph type="title"/>
          </p:nvPr>
        </p:nvSpPr>
        <p:spPr>
          <a:xfrm>
            <a:off x="465250" y="1995200"/>
            <a:ext cx="7775100" cy="680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185" name="Google Shape;185;p40"/>
          <p:cNvSpPr txBox="1"/>
          <p:nvPr>
            <p:ph idx="1" type="subTitle"/>
          </p:nvPr>
        </p:nvSpPr>
        <p:spPr>
          <a:xfrm>
            <a:off x="1422600" y="2782575"/>
            <a:ext cx="5851500" cy="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1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Absolute vs Relative File Path</a:t>
            </a:r>
            <a:endParaRPr/>
          </a:p>
        </p:txBody>
      </p:sp>
      <p:sp>
        <p:nvSpPr>
          <p:cNvPr id="191" name="Google Shape;191;p41"/>
          <p:cNvSpPr txBox="1"/>
          <p:nvPr>
            <p:ph idx="1" type="body"/>
          </p:nvPr>
        </p:nvSpPr>
        <p:spPr>
          <a:xfrm>
            <a:off x="340050" y="903675"/>
            <a:ext cx="8463900" cy="3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Let’s say you’ve cloned a repo called “json-apis-activity” into the GitHub folder inside your Documents folder (the default folder used by GitHub Desktop).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click on the Repository menu &gt; Open in Terminal/GitBash.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repository included a “Data” folder with a “example.csv” file.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From our terminal, if we wanted to change directories to the Data folder, we use the “cd” command and specify the folder name. We can use either an absolute OR a relative file path: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 with an absolute file path: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 “cd /Users/codingdojo/Documents/GitHub/json-apis-activity/Data”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 with a relative file path: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“cd Data”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4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84" name="Google Shape;84;p24"/>
          <p:cNvSpPr txBox="1"/>
          <p:nvPr>
            <p:ph idx="1" type="body"/>
          </p:nvPr>
        </p:nvSpPr>
        <p:spPr>
          <a:xfrm>
            <a:off x="340050" y="903675"/>
            <a:ext cx="8463900" cy="3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APIs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JSON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File Paths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CodeAlong: Mapping Yelp API Results - Part 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Assignments</a:t>
            </a:r>
            <a:endParaRPr/>
          </a:p>
        </p:txBody>
      </p:sp>
      <p:sp>
        <p:nvSpPr>
          <p:cNvPr id="90" name="Google Shape;90;p25"/>
          <p:cNvSpPr txBox="1"/>
          <p:nvPr>
            <p:ph idx="1" type="body"/>
          </p:nvPr>
        </p:nvSpPr>
        <p:spPr>
          <a:xfrm>
            <a:off x="340050" y="903675"/>
            <a:ext cx="8463900" cy="3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This</a:t>
            </a: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 week’s assignments: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Char char="●"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Efficient Yelp API Calls (Core)*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Char char="●"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Project 3 - Part 2 (Core)*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Char char="●"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Applying Advanced Transformations (Core)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ontserrat"/>
                <a:ea typeface="Montserrat"/>
                <a:cs typeface="Montserrat"/>
                <a:sym typeface="Montserrat"/>
              </a:rPr>
              <a:t>Deadline extended to Sunday at 11:59 PM!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*  = You should be able to complete these after today’s lesson.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/>
          <p:nvPr>
            <p:ph type="title"/>
          </p:nvPr>
        </p:nvSpPr>
        <p:spPr>
          <a:xfrm>
            <a:off x="465250" y="1995200"/>
            <a:ext cx="7775100" cy="680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APIs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26"/>
          <p:cNvSpPr txBox="1"/>
          <p:nvPr>
            <p:ph idx="1" type="subTitle"/>
          </p:nvPr>
        </p:nvSpPr>
        <p:spPr>
          <a:xfrm>
            <a:off x="1422600" y="2782575"/>
            <a:ext cx="5851500" cy="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</a:t>
            </a:r>
            <a:r>
              <a:rPr lang="en"/>
              <a:t>API?</a:t>
            </a:r>
            <a:endParaRPr/>
          </a:p>
        </p:txBody>
      </p:sp>
      <p:sp>
        <p:nvSpPr>
          <p:cNvPr id="102" name="Google Shape;102;p27"/>
          <p:cNvSpPr txBox="1"/>
          <p:nvPr>
            <p:ph idx="1" type="body"/>
          </p:nvPr>
        </p:nvSpPr>
        <p:spPr>
          <a:xfrm>
            <a:off x="340050" y="903675"/>
            <a:ext cx="8463900" cy="3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API = “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Application programming interface”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 connection between two computers/computer programs.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Structure access/exchange to information.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You are constantly using APIs via Apps and websites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without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realizing it.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APIs allow data sharing in a structured way that is controlled by the owner of the data.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APIs can have different “endpoints” for different information.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3" name="Google Shape;103;p27"/>
          <p:cNvGrpSpPr/>
          <p:nvPr/>
        </p:nvGrpSpPr>
        <p:grpSpPr>
          <a:xfrm>
            <a:off x="1172401" y="1979834"/>
            <a:ext cx="6275608" cy="1966675"/>
            <a:chOff x="1372550" y="1811325"/>
            <a:chExt cx="5759024" cy="1584750"/>
          </a:xfrm>
        </p:grpSpPr>
        <p:pic>
          <p:nvPicPr>
            <p:cNvPr id="104" name="Google Shape;104;p27"/>
            <p:cNvPicPr preferRelativeResize="0"/>
            <p:nvPr/>
          </p:nvPicPr>
          <p:blipFill rotWithShape="1">
            <a:blip r:embed="rId3">
              <a:alphaModFix/>
            </a:blip>
            <a:srcRect b="14787" l="10022" r="7963" t="52791"/>
            <a:stretch/>
          </p:blipFill>
          <p:spPr>
            <a:xfrm>
              <a:off x="1372550" y="1811325"/>
              <a:ext cx="5759024" cy="1280549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05" name="Google Shape;105;p27"/>
            <p:cNvSpPr txBox="1"/>
            <p:nvPr/>
          </p:nvSpPr>
          <p:spPr>
            <a:xfrm>
              <a:off x="3509025" y="3091875"/>
              <a:ext cx="1169100" cy="30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rmAutofit fontScale="92500" lnSpcReduction="10000"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solidFill>
                    <a:schemeClr val="hlink"/>
                  </a:solidFill>
                  <a:hlinkClick r:id="rId4"/>
                </a:rPr>
                <a:t>Image Source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“</a:t>
            </a:r>
            <a:r>
              <a:rPr lang="en"/>
              <a:t>Authentication</a:t>
            </a:r>
            <a:r>
              <a:rPr lang="en"/>
              <a:t>”/”Authorization”?</a:t>
            </a:r>
            <a:endParaRPr/>
          </a:p>
        </p:txBody>
      </p:sp>
      <p:sp>
        <p:nvSpPr>
          <p:cNvPr id="111" name="Google Shape;111;p28"/>
          <p:cNvSpPr txBox="1"/>
          <p:nvPr>
            <p:ph idx="1" type="body"/>
          </p:nvPr>
        </p:nvSpPr>
        <p:spPr>
          <a:xfrm>
            <a:off x="340050" y="903675"/>
            <a:ext cx="8463900" cy="39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Whenever you log in to a website with your username and password, you are “authentifying” your identity.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Whenever you log in to a new website using Facebook or Google, you are “authorizing” the new website to use your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account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 avoid constantly using/exposing your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username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password, APIs allow you to get an alternative (&amp; safer) way to authenticate users.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 create an “app” for an API (like Yelp, Spotify, etc) - and the app will get special credentials.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Instead of a username and password, our app will usually get a “Client-ID” and “API-Key”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(sometimes called a client-secret)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 provide our API key every time we perform a query (called an API “call”).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Using our API-Key lets Yelp (for example) know which account is requesting data.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It will track how many queries you have performed.</a:t>
            </a: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Free vs Paid APIs: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Some APIs allow free, but limited access to their data.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Usually limited to a specific # of api calls per month (or day)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APIs</a:t>
            </a:r>
            <a:endParaRPr/>
          </a:p>
        </p:txBody>
      </p:sp>
      <p:sp>
        <p:nvSpPr>
          <p:cNvPr id="117" name="Google Shape;117;p29"/>
          <p:cNvSpPr txBox="1"/>
          <p:nvPr>
            <p:ph idx="1" type="body"/>
          </p:nvPr>
        </p:nvSpPr>
        <p:spPr>
          <a:xfrm>
            <a:off x="340050" y="903675"/>
            <a:ext cx="8463900" cy="3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Using an API requires getting very familiar with the API’s documentation.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While there is a general framework for the types of API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calls that can be made. There is a LOT of variability between APIs.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To use an API, we use a web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request.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Requests come in 4 flavors: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GET: Retrieves resources/data.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POST: Creates/provides resources/data.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PUT: Changes or replaces resources/data.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DELETE: Deletes or replaces resources/data.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As a Data Scientist, you will mostly be using GET requests.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 can manually construct these requests using Python “requests” package. (See Optional lesson for more).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BUT there are usually Python packages for an API that make it easier to use.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0"/>
          <p:cNvSpPr txBox="1"/>
          <p:nvPr>
            <p:ph type="title"/>
          </p:nvPr>
        </p:nvSpPr>
        <p:spPr>
          <a:xfrm>
            <a:off x="465250" y="1995200"/>
            <a:ext cx="7775100" cy="680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</a:t>
            </a:r>
            <a:endParaRPr/>
          </a:p>
        </p:txBody>
      </p:sp>
      <p:sp>
        <p:nvSpPr>
          <p:cNvPr id="123" name="Google Shape;123;p30"/>
          <p:cNvSpPr txBox="1"/>
          <p:nvPr>
            <p:ph idx="1" type="subTitle"/>
          </p:nvPr>
        </p:nvSpPr>
        <p:spPr>
          <a:xfrm>
            <a:off x="1422600" y="2782575"/>
            <a:ext cx="5851500" cy="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JSON: Javascript Object Notation</a:t>
            </a:r>
            <a:endParaRPr/>
          </a:p>
        </p:txBody>
      </p:sp>
      <p:sp>
        <p:nvSpPr>
          <p:cNvPr id="129" name="Google Shape;129;p31"/>
          <p:cNvSpPr txBox="1"/>
          <p:nvPr>
            <p:ph idx="1" type="body"/>
          </p:nvPr>
        </p:nvSpPr>
        <p:spPr>
          <a:xfrm>
            <a:off x="340050" y="903675"/>
            <a:ext cx="8463900" cy="3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Most popular data format for API’s.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Lightweight “data-interchange” file format - easy to share/access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Easy for humans to read and write.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Can be easily read and accessed using packages in other systems and languages.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Stores text data in a hierarchical structure.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○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Uses Key: Value pairs  separated by commas (like dictionaries).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○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Also uses lists/arrays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3">
      <a:dk1>
        <a:srgbClr val="2A2D34"/>
      </a:dk1>
      <a:lt1>
        <a:srgbClr val="FFFFFF"/>
      </a:lt1>
      <a:dk2>
        <a:srgbClr val="2A2D34"/>
      </a:dk2>
      <a:lt2>
        <a:srgbClr val="FFFFFF"/>
      </a:lt2>
      <a:accent1>
        <a:srgbClr val="28CDFF"/>
      </a:accent1>
      <a:accent2>
        <a:srgbClr val="23B1DC"/>
      </a:accent2>
      <a:accent3>
        <a:srgbClr val="1E9EC5"/>
      </a:accent3>
      <a:accent4>
        <a:srgbClr val="1880A0"/>
      </a:accent4>
      <a:accent5>
        <a:srgbClr val="146983"/>
      </a:accent5>
      <a:accent6>
        <a:srgbClr val="105165"/>
      </a:accent6>
      <a:hlink>
        <a:srgbClr val="28CDFF"/>
      </a:hlink>
      <a:folHlink>
        <a:srgbClr val="28C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