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Proxima Nova Extrabold"/>
      <p:bold r:id="rId29"/>
    </p:embeddedFont>
    <p:embeddedFont>
      <p:font typeface="Helvetica Neue Light"/>
      <p:regular r:id="rId30"/>
      <p:bold r:id="rId31"/>
      <p:italic r:id="rId32"/>
      <p:boldItalic r:id="rId33"/>
    </p:embeddedFont>
    <p:embeddedFont>
      <p:font typeface="Open Sans Light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1" Type="http://schemas.openxmlformats.org/officeDocument/2006/relationships/font" Target="fonts/OpenSans-boldItalic.fntdata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6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Light-italic.fntdata"/><Relationship Id="rId13" Type="http://schemas.openxmlformats.org/officeDocument/2006/relationships/slide" Target="slides/slide8.xml"/><Relationship Id="rId35" Type="http://schemas.openxmlformats.org/officeDocument/2006/relationships/font" Target="fonts/OpenSansLight-bold.fntdata"/><Relationship Id="rId12" Type="http://schemas.openxmlformats.org/officeDocument/2006/relationships/slide" Target="slides/slide7.xml"/><Relationship Id="rId34" Type="http://schemas.openxmlformats.org/officeDocument/2006/relationships/font" Target="fonts/OpenSansLight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Light-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6496fffc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6496fffc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6496fffc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6496fffc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6496fffc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6496fffc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6496fffc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6496fffc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6496fffc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6496fffc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6496fffc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6496fffc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5ab91209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5ab91209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2736817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2736817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496fff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6496fff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6496fff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6496fff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496fff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6496fff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496fff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6496fff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5ab91209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5ab91209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5ab91209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5ab91209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 - DS">
  <p:cSld name="Title Slide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" id="18" name="Google Shape;18;p2"/>
          <p:cNvPicPr preferRelativeResize="0"/>
          <p:nvPr/>
        </p:nvPicPr>
        <p:blipFill rotWithShape="1">
          <a:blip r:embed="rId3">
            <a:alphaModFix amt="15000"/>
          </a:blip>
          <a:srcRect b="25003" l="0" r="0" t="0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" name="Google Shape;19;p2"/>
          <p:cNvPicPr preferRelativeResize="0"/>
          <p:nvPr/>
        </p:nvPicPr>
        <p:blipFill rotWithShape="1">
          <a:blip r:embed="rId4">
            <a:alphaModFix amt="15000"/>
          </a:blip>
          <a:srcRect b="0" l="0" r="0" t="0"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286300" y="724725"/>
            <a:ext cx="4160400" cy="215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420525" y="3283600"/>
            <a:ext cx="38097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" name="Google Shape;45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 1">
  <p:cSld name="TITLE_AND_BODY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1">
  <p:cSld name="TITLE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 1 1">
  <p:cSld name="TITLE_AND_BODY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DS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422600" y="2782575"/>
            <a:ext cx="5851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coding-dojo-data-science/data-enrichment-wk14-mapping-yelp-results" TargetMode="External"/><Relationship Id="rId4" Type="http://schemas.openxmlformats.org/officeDocument/2006/relationships/hyperlink" Target="https://github.com/coding-dojo-data-science/data-enrichment-wk14-mapping-yelp-results/blob/04-26-22-class/Mapping%20Yelp%20Search%20Results%20-%20Part%201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286300" y="724725"/>
            <a:ext cx="4160400" cy="215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Week 14, Lecture 02!</a:t>
            </a:r>
            <a:endParaRPr/>
          </a:p>
        </p:txBody>
      </p:sp>
      <p:sp>
        <p:nvSpPr>
          <p:cNvPr id="78" name="Google Shape;78;p23"/>
          <p:cNvSpPr txBox="1"/>
          <p:nvPr>
            <p:ph idx="1" type="subTitle"/>
          </p:nvPr>
        </p:nvSpPr>
        <p:spPr>
          <a:xfrm>
            <a:off x="849450" y="3160775"/>
            <a:ext cx="4885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Advanced Transformation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with Pandas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Download Notebook File - #1</a:t>
            </a:r>
            <a:endParaRPr/>
          </a:p>
        </p:txBody>
      </p:sp>
      <p:sp>
        <p:nvSpPr>
          <p:cNvPr id="132" name="Google Shape;132;p32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63" y="3166451"/>
            <a:ext cx="5476475" cy="1356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32"/>
          <p:cNvPicPr preferRelativeResize="0"/>
          <p:nvPr/>
        </p:nvPicPr>
        <p:blipFill rotWithShape="1">
          <a:blip r:embed="rId4">
            <a:alphaModFix/>
          </a:blip>
          <a:srcRect b="28612" l="0" r="21666" t="20202"/>
          <a:stretch/>
        </p:blipFill>
        <p:spPr>
          <a:xfrm>
            <a:off x="436175" y="990750"/>
            <a:ext cx="5664451" cy="2110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Download Notebook File #2</a:t>
            </a:r>
            <a:endParaRPr/>
          </a:p>
        </p:txBody>
      </p:sp>
      <p:sp>
        <p:nvSpPr>
          <p:cNvPr id="140" name="Google Shape;140;p33"/>
          <p:cNvSpPr txBox="1"/>
          <p:nvPr>
            <p:ph idx="1" type="body"/>
          </p:nvPr>
        </p:nvSpPr>
        <p:spPr>
          <a:xfrm>
            <a:off x="5461875" y="903675"/>
            <a:ext cx="33420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the notebook link in the same folder as your part-1 </a:t>
            </a:r>
            <a:r>
              <a:rPr lang="en"/>
              <a:t>notebook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to add “.ipynb” to file name!!!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21" y="1039388"/>
            <a:ext cx="4124324" cy="233143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213" y="3419438"/>
            <a:ext cx="4124325" cy="1247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3 - Part 2</a:t>
            </a:r>
            <a:endParaRPr/>
          </a:p>
        </p:txBody>
      </p:sp>
      <p:sp>
        <p:nvSpPr>
          <p:cNvPr id="148" name="Google Shape;148;p34"/>
          <p:cNvSpPr txBox="1"/>
          <p:nvPr>
            <p:ph idx="1" type="subTitle"/>
          </p:nvPr>
        </p:nvSpPr>
        <p:spPr>
          <a:xfrm>
            <a:off x="1422600" y="2782575"/>
            <a:ext cx="58515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Clarifications + Tips</a:t>
            </a:r>
            <a:endParaRPr/>
          </a:p>
        </p:txBody>
      </p:sp>
      <p:sp>
        <p:nvSpPr>
          <p:cNvPr id="154" name="Google Shape;154;p35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PART 2 TIPS:</a:t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Make sure to import: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from tqdm.notebook import tqdm_notebook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import time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Functions should be defined BEFORE the loop and then just USED in the loop.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Your EDA should be a </a:t>
            </a:r>
            <a:r>
              <a:rPr b="1" lang="en"/>
              <a:t>quick</a:t>
            </a:r>
            <a:r>
              <a:rPr lang="en"/>
              <a:t> peek at your results.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worry about cleaning the data and dealing with null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PART 1 TIPS (for those catching up)</a:t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Replacing “\\N” with np.nan requires you import numpy as np (so no “ ” around np.nan)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String methods throw an error if a cell has NaN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(like df[‘Genres’].str.contains(‘Documentary’))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 null values from genres before checking for documentary.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6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Lecture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Hours: Project 3 - Part 2 Demo</a:t>
            </a:r>
            <a:endParaRPr/>
          </a:p>
        </p:txBody>
      </p:sp>
      <p:sp>
        <p:nvSpPr>
          <p:cNvPr id="165" name="Google Shape;165;p37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✅ I will record and share the demo.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❌ I will NOT share the notebook.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4" name="Google Shape;84;p24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Local Workflow Review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CodeAlong: Mapping Yelp API Results - Part 2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Applying Advanced Transformations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Quick Project 3 - Part 2 Clarifications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Office Hours: Tackling the Project 3 - Part 2 assignment.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</a:t>
            </a:r>
            <a:endParaRPr/>
          </a:p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week’s assignments: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Efficient Yelp API Calls (Core)*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Project 3 - Part 2 (Core)*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Applying Advanced Transformations (Core)*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Deadline extended to Sunday at 11:59 PM!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*  = You should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really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be able to complete these after today’s lesson.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Workflow Review</a:t>
            </a:r>
            <a:endParaRPr/>
          </a:p>
        </p:txBody>
      </p:sp>
      <p:sp>
        <p:nvSpPr>
          <p:cNvPr id="96" name="Google Shape;96;p26"/>
          <p:cNvSpPr txBox="1"/>
          <p:nvPr>
            <p:ph idx="1" type="subTitle"/>
          </p:nvPr>
        </p:nvSpPr>
        <p:spPr>
          <a:xfrm>
            <a:off x="1422600" y="2782575"/>
            <a:ext cx="58515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Start a New Project</a:t>
            </a:r>
            <a:endParaRPr/>
          </a:p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a new repo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 GitHub Desktop: Click File &gt; New Repository.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Give it a name and </a:t>
            </a:r>
            <a:r>
              <a:rPr lang="en"/>
              <a:t>choose</a:t>
            </a:r>
            <a:r>
              <a:rPr lang="en"/>
              <a:t> where to save it.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 a Terminal/GitBash window in repo’s folder.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 GitHub Desktop &gt; Click the Repository menu &gt; Open in Terminal (or Open in GitBash)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Start Jupyter Notebook: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Type “jupyter notebook” or “jnb” in your terminal/GitBash.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Jupyter Notebook’s File view will open in your web </a:t>
            </a:r>
            <a:r>
              <a:rPr lang="en"/>
              <a:t>browser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a new notebook: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Click the “New” button in top right corner of Jupyter.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“Python (dojo-env)”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Do your work/analysis in your new notebook.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Finish a Session</a:t>
            </a:r>
            <a:endParaRPr/>
          </a:p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your Jupyter Notebook: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Click File &gt; Save and Checkpoint (or the </a:t>
            </a:r>
            <a:r>
              <a:rPr lang="en"/>
              <a:t>💾 icon)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Click File &gt; Close and Halt. Close the web browser tab (if it doesn’t close on its own).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On Jupyter’s File View Page: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Click the Quit button on the top right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Close your browser.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your GitBash/Terminal: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the terminal stopped running the notebook and is </a:t>
            </a:r>
            <a:r>
              <a:rPr lang="en"/>
              <a:t>waiting</a:t>
            </a:r>
            <a:r>
              <a:rPr lang="en"/>
              <a:t> for input, close the window.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the terminal is still running jupyter: hit Control  + C to </a:t>
            </a:r>
            <a:r>
              <a:rPr lang="en"/>
              <a:t>force</a:t>
            </a:r>
            <a:r>
              <a:rPr lang="en"/>
              <a:t>-quit.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Return to GitHub Desktop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Enter a commit message in the “Summary” field on the left sidebar.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Click the blue “Commit” button.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Click “Push Origin”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Continue Working on a Notebook</a:t>
            </a:r>
            <a:endParaRPr/>
          </a:p>
        </p:txBody>
      </p:sp>
      <p:sp>
        <p:nvSpPr>
          <p:cNvPr id="114" name="Google Shape;114;p29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 GitHub Desktop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Click on the “Current Repository” button on the top-left.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Find and click on the repo you want to work on.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===== BELOW ARE SAME STEPS FROM Starting a New Project ====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 a Terminal/GitBash window in repo’s folder.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 GitHub Desktop &gt; Click the Repository menu &gt; Open in Terminal (or Open in GitBash)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Start Jupyter Notebook: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Type “jupyter notebook” or “jnb” in your terminal/GitBash.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Jupyter Notebook’s File view will open in your web browser.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a new notebook: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Click the “New” button in top right corner of Jupyter.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“Python (dojo-env)”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Do your work/analysis in your new notebook.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CodeAlong</a:t>
            </a:r>
            <a:endParaRPr/>
          </a:p>
        </p:txBody>
      </p:sp>
      <p:sp>
        <p:nvSpPr>
          <p:cNvPr id="120" name="Google Shape;120;p30"/>
          <p:cNvSpPr txBox="1"/>
          <p:nvPr>
            <p:ph idx="1" type="subTitle"/>
          </p:nvPr>
        </p:nvSpPr>
        <p:spPr>
          <a:xfrm>
            <a:off x="1422600" y="2782575"/>
            <a:ext cx="58515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Yelp API Results - Part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r>
              <a:rPr lang="en"/>
              <a:t> Repository</a:t>
            </a:r>
            <a:endParaRPr/>
          </a:p>
        </p:txBody>
      </p:sp>
      <p:sp>
        <p:nvSpPr>
          <p:cNvPr id="126" name="Google Shape;126;p31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We will be using the csv of our API results from last class and creating an interactive map.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practice many of the advanced transformations steps.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</a:t>
            </a:r>
            <a:r>
              <a:rPr lang="en"/>
              <a:t>🗺 </a:t>
            </a:r>
            <a:r>
              <a:rPr lang="en"/>
              <a:t>CodeAlong:  Mapping Yelp API Results - Part 2: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Repo with new Notebook: “</a:t>
            </a:r>
            <a:r>
              <a:rPr lang="en" sz="1200">
                <a:solidFill>
                  <a:srgbClr val="0E1116"/>
                </a:solidFill>
                <a:highlight>
                  <a:srgbClr val="FFFFFF"/>
                </a:highlight>
              </a:rPr>
              <a:t>Mapping Yelp Search Results - Part 2.ipynb”</a:t>
            </a:r>
            <a:endParaRPr sz="1200">
              <a:solidFill>
                <a:srgbClr val="0E111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https://github.com/coding-dojo-data-science/data-enrichment-wk14-mapping-yelp-results</a:t>
            </a:r>
            <a:r>
              <a:rPr lang="en"/>
              <a:t>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</a:rPr>
              <a:t>📓 </a:t>
            </a:r>
            <a:r>
              <a:rPr lang="en" u="sng">
                <a:solidFill>
                  <a:schemeClr val="hlink"/>
                </a:solidFill>
                <a:hlinkClick r:id="rId4"/>
              </a:rPr>
              <a:t>04-26-22 Branch with the Notebook Used in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you are adding to your own copy to use your own data, we want to download JUST the new </a:t>
            </a:r>
            <a:r>
              <a:rPr lang="en"/>
              <a:t>notebook</a:t>
            </a:r>
            <a:r>
              <a:rPr lang="en"/>
              <a:t> file (see next </a:t>
            </a:r>
            <a:r>
              <a:rPr lang="en"/>
              <a:t>slide</a:t>
            </a:r>
            <a:r>
              <a:rPr lang="en"/>
              <a:t>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did not do Part 1, you can use my Baltimore Burger data in the Data folder.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