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 Light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Extrabold" panose="020B060402020202020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ab91209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ab91209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736817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736817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ab91209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ab91209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2bf96548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2bf96548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bf9654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bf9654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bf96548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bf96548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bf96548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bf96548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2bf96548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2bf96548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 - DS">
  <p:cSld name="Title Slide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2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 descr="Image"/>
          <p:cNvPicPr preferRelativeResize="0"/>
          <p:nvPr/>
        </p:nvPicPr>
        <p:blipFill rotWithShape="1">
          <a:blip r:embed="rId3">
            <a:alphaModFix amt="15000"/>
          </a:blip>
          <a:srcRect b="25003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Image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420525" y="3283600"/>
            <a:ext cx="3809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 1">
  <p:cSld name="TITLE_AND_BODY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1">
  <p:cSld name="TITLE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 sz="1100"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 sz="1100"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 sz="11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 1 1">
  <p:cSld name="TITLE_AND_BODY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DS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sz="33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sz="1200" b="1" i="0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b="1" i="0" u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800" b="1" i="0" u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dingdojo.com/m/376/12533/8810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286300" y="724725"/>
            <a:ext cx="4160400" cy="215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Week 15, Lecture 01!</a:t>
            </a:r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1003000" y="3429475"/>
            <a:ext cx="31137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</a:t>
            </a:r>
            <a:r>
              <a:rPr lang="en"/>
              <a:t>Hypothesis Testing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 to Hypothesis 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Mock Exam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400" y="259400"/>
            <a:ext cx="3067125" cy="44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week’s assignments: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3 Part 3(Core)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Describing Distributions (Core)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Hypothesis Testing with Insurance Data(Core)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Remember that Belt Exam eligibility is this Friday at 9AM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Make sure you have all of week 1 and 2 assignments submitted and any resubmits from week 1.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Note that content from this week (week 3 of the stack) is assessed on the exam!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465250" y="1995200"/>
            <a:ext cx="7775100" cy="680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26"/>
          <p:cNvSpPr txBox="1">
            <a:spLocks noGrp="1"/>
          </p:cNvSpPr>
          <p:nvPr>
            <p:ph type="subTitle" idx="1"/>
          </p:nvPr>
        </p:nvSpPr>
        <p:spPr>
          <a:xfrm>
            <a:off x="1422600" y="2782575"/>
            <a:ext cx="58515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625" y="542375"/>
            <a:ext cx="6704376" cy="36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Testing: Getting Started</a:t>
            </a:r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 there actually a </a:t>
            </a:r>
            <a:r>
              <a:rPr lang="en" sz="1600" i="1"/>
              <a:t>significant</a:t>
            </a:r>
            <a:r>
              <a:rPr lang="en" sz="1600"/>
              <a:t> difference between two groups or are the differences just due to randomness?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survey goes out and asks students to rate Jupyter notebooks and Google Colab each on a scale of 1-5. 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 average, Jupyter scores higher, but can we conclude that students really do prefer Jupyter notebooks or is it just due to randomness?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the null and alternate hypothesis</a:t>
            </a:r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Null Hypothesis: 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null hypothesis is the one that seems like it doesn’t need to be stated!  It is that there is nothing special going on. In our case: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Null Hypothesis (H</a:t>
            </a:r>
            <a:r>
              <a:rPr lang="en" b="1" baseline="-25000"/>
              <a:t>0</a:t>
            </a:r>
            <a:r>
              <a:rPr lang="en" b="1"/>
              <a:t>): </a:t>
            </a:r>
            <a:r>
              <a:rPr lang="en"/>
              <a:t> There is NO difference between ratings for Jupyter notebooks and Google Colab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Alternate Hypothesis: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alternate hypothesis is usually what you would just think of as “the” hypothesis! It states that something significant is going on.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Alternate Hypothesis: (H</a:t>
            </a:r>
            <a:r>
              <a:rPr lang="en" b="1" baseline="-25000"/>
              <a:t>a</a:t>
            </a:r>
            <a:r>
              <a:rPr lang="en" b="1"/>
              <a:t>)</a:t>
            </a:r>
            <a:r>
              <a:rPr lang="en"/>
              <a:t> There is a significant difference between ratings for Jupyter notebooks and Google Colab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the significance Level (alpha)</a:t>
            </a:r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276800" y="861525"/>
            <a:ext cx="8463900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most common significance value is alpha = 0.05.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means that if the likelihood of the results due to random chance (p) is less than 5%, we consider the results significant (and not just random).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 use a significance value of 0.01, it means than the likelihood of the results due to randomness (p) must be less than 1% in order for us to claim it is significant.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Setting an alpha value establishes your willingness to accept Type 1 or Type 2 errors, and really it depends on your data and situation. When in doubt, consult a SME!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 of Type 1 and 2 Errors with Hypothesis Testing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the test to get a p value</a:t>
            </a:r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body" idx="1"/>
          </p:nvPr>
        </p:nvSpPr>
        <p:spPr>
          <a:xfrm>
            <a:off x="340050" y="903675"/>
            <a:ext cx="8463900" cy="3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There are many different statistical tests, but the interpretation is generally the same!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Whichever statistical test you use, you will be given a </a:t>
            </a:r>
            <a:r>
              <a:rPr lang="en" u="sng"/>
              <a:t>p-value</a:t>
            </a:r>
            <a:r>
              <a:rPr lang="en"/>
              <a:t> in your results.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p-value is the probability of your situation (like the difference in ratings for Jupyter and Colab) occurring at random.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your p is &lt; alpha, you have a significant result and reject the null hypothesis.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conclude there is a significant difference in the ratings.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p is &gt; alpha, you do not have a significant results and “fail to reject” the null hypothesis.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conclude there is NOT a significant difference in the ratings.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Open Sans</vt:lpstr>
      <vt:lpstr>Helvetica Neue Light</vt:lpstr>
      <vt:lpstr>Proxima Nova</vt:lpstr>
      <vt:lpstr>Arial</vt:lpstr>
      <vt:lpstr>Calibri</vt:lpstr>
      <vt:lpstr>Helvetica Neue</vt:lpstr>
      <vt:lpstr>Montserrat</vt:lpstr>
      <vt:lpstr>Proxima Nova Extrabold</vt:lpstr>
      <vt:lpstr>Open Sans Light</vt:lpstr>
      <vt:lpstr>Office Theme</vt:lpstr>
      <vt:lpstr>Welcome to Week 15, Lecture 01!</vt:lpstr>
      <vt:lpstr>Agenda</vt:lpstr>
      <vt:lpstr>Assignments</vt:lpstr>
      <vt:lpstr>Hypothesis Testing</vt:lpstr>
      <vt:lpstr>PowerPoint Presentation</vt:lpstr>
      <vt:lpstr>Hypothesis Testing: Getting Started</vt:lpstr>
      <vt:lpstr>State the null and alternate hypothesis</vt:lpstr>
      <vt:lpstr>Establish the significance Level (alpha)</vt:lpstr>
      <vt:lpstr>Perform the test to get a p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Week 15, Lecture 01!</dc:title>
  <cp:lastModifiedBy>M M</cp:lastModifiedBy>
  <cp:revision>1</cp:revision>
  <dcterms:modified xsi:type="dcterms:W3CDTF">2022-05-18T19:30:03Z</dcterms:modified>
</cp:coreProperties>
</file>