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Proxima Nova"/>
      <p:regular r:id="rId42"/>
      <p:bold r:id="rId43"/>
      <p:italic r:id="rId44"/>
      <p:boldItalic r:id="rId45"/>
    </p:embeddedFont>
    <p:embeddedFont>
      <p:font typeface="Montserrat"/>
      <p:regular r:id="rId46"/>
      <p:bold r:id="rId47"/>
      <p:italic r:id="rId48"/>
      <p:boldItalic r:id="rId49"/>
    </p:embeddedFont>
    <p:embeddedFont>
      <p:font typeface="Proxima Nova Extrabold"/>
      <p:bold r:id="rId50"/>
    </p:embeddedFont>
    <p:embeddedFont>
      <p:font typeface="Helvetica Neue Light"/>
      <p:regular r:id="rId51"/>
      <p:bold r:id="rId52"/>
      <p:italic r:id="rId53"/>
      <p:boldItalic r:id="rId54"/>
    </p:embeddedFont>
    <p:embeddedFont>
      <p:font typeface="Open Sans Light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93CA54-8CC0-47C0-BDD5-C9C3FEB3E467}">
  <a:tblStyle styleId="{1293CA54-8CC0-47C0-BDD5-C9C3FEB3E4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6C222DB-B030-439A-B6CA-51CED49C829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ProximaNova-regular.fntdata"/><Relationship Id="rId41" Type="http://schemas.openxmlformats.org/officeDocument/2006/relationships/slide" Target="slides/slide35.xml"/><Relationship Id="rId44" Type="http://schemas.openxmlformats.org/officeDocument/2006/relationships/font" Target="fonts/ProximaNova-italic.fntdata"/><Relationship Id="rId43" Type="http://schemas.openxmlformats.org/officeDocument/2006/relationships/font" Target="fonts/ProximaNova-bold.fntdata"/><Relationship Id="rId46" Type="http://schemas.openxmlformats.org/officeDocument/2006/relationships/font" Target="fonts/Montserrat-regular.fntdata"/><Relationship Id="rId45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penSans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Light-regular.fntdata"/><Relationship Id="rId50" Type="http://schemas.openxmlformats.org/officeDocument/2006/relationships/font" Target="fonts/ProximaNovaExtrabold-bold.fntdata"/><Relationship Id="rId53" Type="http://schemas.openxmlformats.org/officeDocument/2006/relationships/font" Target="fonts/HelveticaNeueLight-italic.fntdata"/><Relationship Id="rId52" Type="http://schemas.openxmlformats.org/officeDocument/2006/relationships/font" Target="fonts/HelveticaNeueLight-bold.fntdata"/><Relationship Id="rId11" Type="http://schemas.openxmlformats.org/officeDocument/2006/relationships/slide" Target="slides/slide5.xml"/><Relationship Id="rId55" Type="http://schemas.openxmlformats.org/officeDocument/2006/relationships/font" Target="fonts/OpenSansLight-regular.fntdata"/><Relationship Id="rId10" Type="http://schemas.openxmlformats.org/officeDocument/2006/relationships/slide" Target="slides/slide4.xml"/><Relationship Id="rId54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57" Type="http://schemas.openxmlformats.org/officeDocument/2006/relationships/font" Target="fonts/OpenSansLight-italic.fntdata"/><Relationship Id="rId12" Type="http://schemas.openxmlformats.org/officeDocument/2006/relationships/slide" Target="slides/slide6.xml"/><Relationship Id="rId56" Type="http://schemas.openxmlformats.org/officeDocument/2006/relationships/font" Target="fonts/OpenSansLight-bold.fntdata"/><Relationship Id="rId15" Type="http://schemas.openxmlformats.org/officeDocument/2006/relationships/slide" Target="slides/slide9.xml"/><Relationship Id="rId59" Type="http://schemas.openxmlformats.org/officeDocument/2006/relationships/font" Target="fonts/OpenSans-regular.fntdata"/><Relationship Id="rId14" Type="http://schemas.openxmlformats.org/officeDocument/2006/relationships/slide" Target="slides/slide8.xml"/><Relationship Id="rId58" Type="http://schemas.openxmlformats.org/officeDocument/2006/relationships/font" Target="fonts/OpenSansL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7e36fa7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7e36fa7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7d7a7f4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7d7a7f4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ab91209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ab91209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bf96548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2bf96548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2bf9654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2bf9654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bf96548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2bf96548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7e36fa7f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7e36fa7f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80c01e9f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80c01e9f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2bf96548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2bf96548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bf96548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bf96548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80c01e9f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80c01e9f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7e36fa7f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7e36fa7f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7e36fa7f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7e36fa7f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7e36fa7f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7e36fa7f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80c01e9f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80c01e9f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7e36fa7f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7e36fa7f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80c01e9f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80c01e9f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80c01e9f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80c01e9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80c01e9f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80c01e9f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80c01e9f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80c01e9f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7e36fa7f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7e36fa7f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5ab91209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5ab91209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80c01e9f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80c01e9f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7bc8fbb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7bc8fbb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80c01e9f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80c01e9f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7bc8fbb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7bc8fbb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80c01e9f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80c01e9f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80c01e9f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80c01e9f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2736817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2736817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80c01e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80c01e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7e36fa7f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7e36fa7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7e36fa7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7e36fa7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7e36fa7f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7e36fa7f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2bf96548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2bf96548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 - DS">
  <p:cSld name="Title Slide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" id="18" name="Google Shape;18;p2"/>
          <p:cNvPicPr preferRelativeResize="0"/>
          <p:nvPr/>
        </p:nvPicPr>
        <p:blipFill rotWithShape="1">
          <a:blip r:embed="rId3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" name="Google Shape;19;p2"/>
          <p:cNvPicPr preferRelativeResize="0"/>
          <p:nvPr/>
        </p:nvPicPr>
        <p:blipFill rotWithShape="1">
          <a:blip r:embed="rId4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286300" y="724725"/>
            <a:ext cx="4160400" cy="215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420525" y="3283600"/>
            <a:ext cx="38097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" name="Google Shape;45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 1">
  <p:cSld name="TITLE_AND_BODY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1">
  <p:cSld name="TITLE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 1 1">
  <p:cSld name="TITLE_AND_BODY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DS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s://xkcd.com/1478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coding-dojo-data-science/data-enrichment-mock-belt-exa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ogin.codingdojo.com/m/376/12533/88117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login.codingdojo.com/m/376/12533/88108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login.codingdojo.com/m/376/12533/88117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scipy.org/doc/scipy/reference/generated/scipy.stats.normaltest.html" TargetMode="External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scipy.org/doc/scipy/reference/generated/scipy.stats.levene.html" TargetMode="External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rive.google.com/open?id=1EY4UCg20HawWlWa50M2tFauoKBQcFFAW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rive.google.com/open?id=1EY4UCg20HawWlWa50M2tFauoKBQcFFAW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statsmodels.org/stable/generated/statsmodels.stats.multicomp.pairwise_tukeyhsd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coding-dojo-data-science/data-enrichment-hypothesis-testing-codealo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orms.gle/bUxX4rznSEkpgaPR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ithub.com/en/enterprise-server@3.3/repositories/managing-your-repositorys-settings-and-features/managing-repository-settings/setting-repository-visibility" TargetMode="External"/><Relationship Id="rId4" Type="http://schemas.openxmlformats.org/officeDocument/2006/relationships/hyperlink" Target="https://login.codingdojo.com/m/376/12528/88194" TargetMode="External"/><Relationship Id="rId5" Type="http://schemas.openxmlformats.org/officeDocument/2006/relationships/hyperlink" Target="mailto:jirving@codingdojo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300" y="49075"/>
            <a:ext cx="3175975" cy="44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3"/>
          <p:cNvSpPr txBox="1"/>
          <p:nvPr/>
        </p:nvSpPr>
        <p:spPr>
          <a:xfrm>
            <a:off x="3199975" y="4461050"/>
            <a:ext cx="14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Source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BELT EXAM SOLUTION</a:t>
            </a:r>
            <a:endParaRPr/>
          </a:p>
        </p:txBody>
      </p:sp>
      <p:sp>
        <p:nvSpPr>
          <p:cNvPr id="135" name="Google Shape;135;p32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Solution Repository: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the solution is </a:t>
            </a:r>
            <a:r>
              <a:rPr b="1" lang="en"/>
              <a:t>A </a:t>
            </a:r>
            <a:r>
              <a:rPr lang="en"/>
              <a:t>solution and is not the only way of accomplishing the mock belt </a:t>
            </a:r>
            <a:r>
              <a:rPr lang="en"/>
              <a:t>exam’s task.  There are several ways of doing some of the steps and I tried to demonstrate some of them as different "approaches" - indicated in the headers.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 Repository: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https://github.com/coding-dojo-data-science/data-enrichment-mock-belt-exam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Intro to Hypothesis Testing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33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from Last Lecture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625" y="542375"/>
            <a:ext cx="6704376" cy="36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Testing: Getting Started</a:t>
            </a:r>
            <a:endParaRPr/>
          </a:p>
        </p:txBody>
      </p:sp>
      <p:sp>
        <p:nvSpPr>
          <p:cNvPr id="152" name="Google Shape;152;p35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Is there actually a </a:t>
            </a:r>
            <a:r>
              <a:rPr i="1" lang="en" sz="1600"/>
              <a:t>significant</a:t>
            </a:r>
            <a:r>
              <a:rPr lang="en" sz="1600"/>
              <a:t> difference between two groups or are the differences just due to randomness?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survey goes out and asks students to rate Jupyter notebooks and Google Colab each on a scale of 1-5.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 average, Jupyter scores higher, but can we conclude that </a:t>
            </a:r>
            <a:r>
              <a:rPr lang="en" sz="1600"/>
              <a:t>students</a:t>
            </a:r>
            <a:r>
              <a:rPr lang="en" sz="1600"/>
              <a:t> really do prefer Jupyter notebooks or is it just due to randomness?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6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Selecting the Right Test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36"/>
          <p:cNvSpPr txBox="1"/>
          <p:nvPr>
            <p:ph idx="1" type="subTitle"/>
          </p:nvPr>
        </p:nvSpPr>
        <p:spPr>
          <a:xfrm>
            <a:off x="1422600" y="2782575"/>
            <a:ext cx="61650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Everything covered in the next few slides can be found in the: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u="sng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“Guide: Choosing the Right Hypothesis Test” lesson.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7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1: Stating our Hypothesis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2: Determine the category/type of test based on your data.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Answer 2 questions about what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you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are comparing to determine which test.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Once you know which test, check the assumptions of the test.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3: Does the data meet the assumptions of the selected test?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If you meet the assumptions, run the desired test.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If you don’t meet the assumptions, run the non-parametric equivalent test.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4: Perform Test &amp; Interpret Result	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Run the selected statistical test to get your p-value and interpret it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 you reject your null hypothesis or did you fail to reject it?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5: Post-hoc multiple comparison tests (if needed)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Selection Overview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Stating our Hypothesis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the null and alternate hypothesis</a:t>
            </a:r>
            <a:endParaRPr/>
          </a:p>
        </p:txBody>
      </p:sp>
      <p:sp>
        <p:nvSpPr>
          <p:cNvPr id="175" name="Google Shape;175;p39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Null Hypothesis: 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null hypothesis is the one that seems like it doesn’t need to be stated!  It is that there is nothing special going on. In our case: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Null Hypothesis (H</a:t>
            </a:r>
            <a:r>
              <a:rPr b="1" baseline="-25000" lang="en"/>
              <a:t>0</a:t>
            </a:r>
            <a:r>
              <a:rPr b="1" lang="en"/>
              <a:t>): </a:t>
            </a:r>
            <a:r>
              <a:rPr lang="en"/>
              <a:t> There is NO difference between ratings for Jupyter notebooks and Google Colab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Alternate Hypothesis: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alternate hypothesis is usually what you would just think of as “the” hypothesis! It states that something significant is going on.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Alternate Hypothesis: (H</a:t>
            </a:r>
            <a:r>
              <a:rPr b="1" baseline="-25000" lang="en"/>
              <a:t>a</a:t>
            </a:r>
            <a:r>
              <a:rPr b="1" lang="en"/>
              <a:t>)</a:t>
            </a:r>
            <a:r>
              <a:rPr lang="en"/>
              <a:t> There is a significant difference between ratings for Jupyter notebooks and Google Colab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 the </a:t>
            </a:r>
            <a:r>
              <a:rPr lang="en"/>
              <a:t>significance</a:t>
            </a:r>
            <a:r>
              <a:rPr lang="en"/>
              <a:t> Level (alpha)</a:t>
            </a:r>
            <a:endParaRPr/>
          </a:p>
        </p:txBody>
      </p:sp>
      <p:sp>
        <p:nvSpPr>
          <p:cNvPr id="181" name="Google Shape;181;p40"/>
          <p:cNvSpPr txBox="1"/>
          <p:nvPr>
            <p:ph idx="1" type="body"/>
          </p:nvPr>
        </p:nvSpPr>
        <p:spPr>
          <a:xfrm>
            <a:off x="276800" y="86152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most common </a:t>
            </a:r>
            <a:r>
              <a:rPr lang="en"/>
              <a:t>significance</a:t>
            </a:r>
            <a:r>
              <a:rPr lang="en"/>
              <a:t> value is alpha = 0.05.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means that if the </a:t>
            </a:r>
            <a:r>
              <a:rPr lang="en"/>
              <a:t>likelihood</a:t>
            </a:r>
            <a:r>
              <a:rPr lang="en"/>
              <a:t> of the results due to random chance (p) is less than 5%, we consider the results </a:t>
            </a:r>
            <a:r>
              <a:rPr lang="en"/>
              <a:t>significant</a:t>
            </a:r>
            <a:r>
              <a:rPr lang="en"/>
              <a:t> (and not just random).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we use a </a:t>
            </a:r>
            <a:r>
              <a:rPr lang="en"/>
              <a:t>significance</a:t>
            </a:r>
            <a:r>
              <a:rPr lang="en"/>
              <a:t> value of 0.01, it means than the likelihood of the results due to randomness (p) must be less than 1% in order for us to claim it is significant.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Setting an alpha value establishes your willingness to accept Type 1 or Type 2 errors, and really it depends on your data and situation. When in doubt, consult a SME!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Examples of Type 1 and 2 Errors with Hypothesis Testing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/>
          <p:nvPr>
            <p:ph type="title"/>
          </p:nvPr>
        </p:nvSpPr>
        <p:spPr>
          <a:xfrm>
            <a:off x="465250" y="1995200"/>
            <a:ext cx="83607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Determine the category/type of test based on your data.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>
            <a:off x="286300" y="724725"/>
            <a:ext cx="4160400" cy="215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Week 15, Lecture 02!</a:t>
            </a:r>
            <a:endParaRPr/>
          </a:p>
        </p:txBody>
      </p:sp>
      <p:sp>
        <p:nvSpPr>
          <p:cNvPr id="84" name="Google Shape;84;p24"/>
          <p:cNvSpPr txBox="1"/>
          <p:nvPr>
            <p:ph idx="1" type="subTitle"/>
          </p:nvPr>
        </p:nvSpPr>
        <p:spPr>
          <a:xfrm>
            <a:off x="1003000" y="3429475"/>
            <a:ext cx="31137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with Python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Selection Question 1</a:t>
            </a:r>
            <a:endParaRPr/>
          </a:p>
        </p:txBody>
      </p:sp>
      <p:sp>
        <p:nvSpPr>
          <p:cNvPr id="192" name="Google Shape;192;p42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1: Is my data Categorical or Numerical?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 type of data is the target of your question?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Are you asking about differences in a measured value or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differences in which category/group something belongs to?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Numeric: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company wants to compare the time spent on different versions of their homepage. Does one version make users stay on the page significantly longer?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instructor expects an exam average to be roughly 85%, and wants to know if the actual scores line up with this expectation. Was the test actually too easy or too hard?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Categorical: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pollster wants to know if men and women have significantly different flavor preferences for ice cream. Does a result where  more men more often answer "chocolate" as their favorite reflect a significant difference in the population?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Are men and women equally likely to be smokers?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Selection Question 2</a:t>
            </a:r>
            <a:endParaRPr/>
          </a:p>
        </p:txBody>
      </p:sp>
      <p:sp>
        <p:nvSpPr>
          <p:cNvPr id="198" name="Google Shape;198;p43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2: How many samples/groups am I comparing?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 Sample (i.e., comparing to an ideal target)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i.e., comparing an actual result against a desired target or Key Performance Indicator (KPI)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 Samples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i.e., comparing a control and treatment group or an A/B test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More than 2 Samples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i.e., comparing three different variants of a landing page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Right Test Using your Answers</a:t>
            </a:r>
            <a:endParaRPr/>
          </a:p>
        </p:txBody>
      </p:sp>
      <p:sp>
        <p:nvSpPr>
          <p:cNvPr id="204" name="Google Shape;204;p44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5" name="Google Shape;205;p4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{1293CA54-8CC0-47C0-BDD5-C9C3FEB3E467}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What type of comparison?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Numeric Data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Categorical Data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Sample vs Known Quantity/Target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 Sample T-Test 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Binomial Test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 Samples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 Sample T-Test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Chi-Square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More than 2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ANOVA and/or Tukey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Chi-Square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Does the data meet the assumptions of the selected test?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>
            <p:ph idx="1" type="body"/>
          </p:nvPr>
        </p:nvSpPr>
        <p:spPr>
          <a:xfrm>
            <a:off x="340050" y="903675"/>
            <a:ext cx="83181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Each statistical test was built with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specific assumptions about the data.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If we do not meet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a test’s assumptions,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cannot trust the result.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 numeric data, the assumptions are usually: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significant outliers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Normally distributed GROUPS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Equal Variance between groups.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 categorical data, the assumptions are usually: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outcome is binary (e.g.: two groups, success vs failure)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trials/observations are independent.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 a list of the assumptions for each test: 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See the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  <a:hlinkClick r:id="rId3"/>
              </a:rPr>
              <a:t>Choosing the Right Hypothesis Test lesson.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4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Assumptions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47"/>
          <p:cNvGrpSpPr/>
          <p:nvPr/>
        </p:nvGrpSpPr>
        <p:grpSpPr>
          <a:xfrm>
            <a:off x="0" y="1348725"/>
            <a:ext cx="4829825" cy="2819051"/>
            <a:chOff x="204275" y="1348725"/>
            <a:chExt cx="4829825" cy="2819051"/>
          </a:xfrm>
        </p:grpSpPr>
        <p:pic>
          <p:nvPicPr>
            <p:cNvPr id="222" name="Google Shape;222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4275" y="1348725"/>
              <a:ext cx="4829825" cy="281905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3" name="Google Shape;223;p47"/>
            <p:cNvCxnSpPr/>
            <p:nvPr/>
          </p:nvCxnSpPr>
          <p:spPr>
            <a:xfrm rot="10800000">
              <a:off x="4642875" y="1487300"/>
              <a:ext cx="0" cy="17421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47"/>
            <p:cNvCxnSpPr/>
            <p:nvPr/>
          </p:nvCxnSpPr>
          <p:spPr>
            <a:xfrm rot="10800000">
              <a:off x="731525" y="1487300"/>
              <a:ext cx="0" cy="17421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5" name="Google Shape;225;p47"/>
          <p:cNvSpPr txBox="1"/>
          <p:nvPr>
            <p:ph idx="1" type="body"/>
          </p:nvPr>
        </p:nvSpPr>
        <p:spPr>
          <a:xfrm>
            <a:off x="4572000" y="903675"/>
            <a:ext cx="44682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u="sng"/>
              <a:t>Z-Score Rule:</a:t>
            </a:r>
            <a:endParaRPr b="1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value that has a z-score more than more than 3 standard deviations away from the mean is considered an outlier.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Outliers must be removed from each group SEPARATELY!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</a:t>
            </a:r>
            <a:r>
              <a:rPr b="1" lang="en"/>
              <a:t>scipy.stats.zscore</a:t>
            </a:r>
            <a:r>
              <a:rPr lang="en"/>
              <a:t> to calculate z-scores.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Any z-score that has an absolute value &gt;3 is an outlier.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6" name="Google Shape;226;p4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for/Removing Outliers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>
            <p:ph type="title"/>
          </p:nvPr>
        </p:nvSpPr>
        <p:spPr>
          <a:xfrm>
            <a:off x="340050" y="133350"/>
            <a:ext cx="86415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Normally Distributed Groups - 1</a:t>
            </a:r>
            <a:endParaRPr/>
          </a:p>
        </p:txBody>
      </p:sp>
      <p:sp>
        <p:nvSpPr>
          <p:cNvPr id="232" name="Google Shape;232;p48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Use a statistical test to check for if groups normally distributed: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D'Agostino-Pearson's normality test: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Scipy.stats.normaltest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</a:rPr>
            </a:b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To interpret the p-value from the normal test you must check the null hypothesis of the normaltest.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33" name="Google Shape;23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4450" y="2151399"/>
            <a:ext cx="6714026" cy="1737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9"/>
          <p:cNvSpPr txBox="1"/>
          <p:nvPr>
            <p:ph type="title"/>
          </p:nvPr>
        </p:nvSpPr>
        <p:spPr>
          <a:xfrm>
            <a:off x="215950" y="133350"/>
            <a:ext cx="86967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Normally Distributed Groups - 2</a:t>
            </a:r>
            <a:endParaRPr/>
          </a:p>
        </p:txBody>
      </p:sp>
      <p:sp>
        <p:nvSpPr>
          <p:cNvPr id="239" name="Google Shape;239;p49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However, if your group n’s are large enough, its ok if you do not pass a normaltest.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240" name="Google Shape;240;p49"/>
          <p:cNvGraphicFramePr/>
          <p:nvPr/>
        </p:nvGraphicFramePr>
        <p:xfrm>
          <a:off x="1104550" y="137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{D6C222DB-B030-439A-B6CA-51CED49C829B}</a:tableStyleId>
              </a:tblPr>
              <a:tblGrid>
                <a:gridCol w="1428750"/>
                <a:gridCol w="5619750"/>
              </a:tblGrid>
              <a:tr h="419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Parametric Test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Sample size guidelines for non-normal data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1-sample t-test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 than 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2-sample t-test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Each group should be greater than 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One-Way ANOVA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have 2-9 groups, each group n &gt;= 15. If have 10-12 groups, each group n&gt;20.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Equal Variance</a:t>
            </a:r>
            <a:endParaRPr/>
          </a:p>
        </p:txBody>
      </p:sp>
      <p:sp>
        <p:nvSpPr>
          <p:cNvPr id="246" name="Google Shape;246;p50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Use a statistical test to check for if groups have equal variance: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Levene’s Test: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Scipy.stats.levene</a:t>
            </a:r>
            <a:r>
              <a:rPr lang="en">
                <a:highlight>
                  <a:schemeClr val="lt1"/>
                </a:highlight>
              </a:rPr>
              <a:t> </a:t>
            </a:r>
            <a:br>
              <a:rPr lang="en">
                <a:highlight>
                  <a:schemeClr val="lt1"/>
                </a:highlight>
              </a:rPr>
            </a:br>
            <a:endParaRPr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To interpret the p-value from Levene’s test you must check the null hypothesis of the test: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7" name="Google Shape;24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313" y="2036351"/>
            <a:ext cx="8041375" cy="1826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Test Selection</a:t>
            </a:r>
            <a:endParaRPr/>
          </a:p>
        </p:txBody>
      </p:sp>
      <p:sp>
        <p:nvSpPr>
          <p:cNvPr id="253" name="Google Shape;253;p51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we select the non-parametric equivalent of our original parametric test.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All functions below are located in the stats module of scipy. 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See this cheat sheet for more info on each of them </a:t>
            </a:r>
            <a:r>
              <a:rPr lang="en" sz="1200" u="sng">
                <a:solidFill>
                  <a:schemeClr val="dk1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cheatsheet: Hypothesis Testing with Scipy</a:t>
            </a:r>
            <a:endParaRPr sz="1200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 b="0" l="0" r="0" t="16247"/>
          <a:stretch/>
        </p:blipFill>
        <p:spPr>
          <a:xfrm>
            <a:off x="340038" y="1900325"/>
            <a:ext cx="8376826" cy="255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Assignments &amp; Announcements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Belt Exam Eligibility &amp; Reminders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Selecting the Right Hypothesis Test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Stating the Hypothesis.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Selecting the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correct test for the question/type of data.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Checking the assumptions of the selected test.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Determine the final test to run after checking assumptions.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Perform and interpret the statistical test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2"/>
          <p:cNvSpPr txBox="1"/>
          <p:nvPr>
            <p:ph type="title"/>
          </p:nvPr>
        </p:nvSpPr>
        <p:spPr>
          <a:xfrm>
            <a:off x="465250" y="1995200"/>
            <a:ext cx="85464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Perform Test &amp; Interpret Result	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3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Perform the final test selection after checki</a:t>
            </a:r>
            <a:r>
              <a:rPr b="1" lang="en">
                <a:highlight>
                  <a:schemeClr val="lt1"/>
                </a:highlight>
              </a:rPr>
              <a:t>ng assumptions:</a:t>
            </a:r>
            <a:endParaRPr b="1">
              <a:highlight>
                <a:schemeClr val="lt1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See this cheat sheet for more info on using the scipy functions. </a:t>
            </a:r>
            <a:r>
              <a:rPr lang="en" sz="12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cheatsheet: Hypothesis Testing with Scipy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Whichever statistical test you use, you will be given a </a:t>
            </a:r>
            <a:r>
              <a:rPr lang="en" u="sng"/>
              <a:t>p-value</a:t>
            </a:r>
            <a:r>
              <a:rPr lang="en"/>
              <a:t> in your results. 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p-value is the probability of your situation occurring due to random chance.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highlight>
                  <a:schemeClr val="lt1"/>
                </a:highlight>
              </a:rPr>
              <a:t>Interpret Your P-Value:</a:t>
            </a:r>
            <a:endParaRPr b="1" sz="1200">
              <a:highlight>
                <a:schemeClr val="lt1"/>
              </a:highlight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If the p-value is &gt; alpha:</a:t>
            </a:r>
            <a:endParaRPr sz="1200">
              <a:highlight>
                <a:schemeClr val="lt1"/>
              </a:highlight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chemeClr val="lt1"/>
                </a:highlight>
              </a:rPr>
              <a:t>We fail to reject the null hypothesis. There is no significant difference between groups. </a:t>
            </a:r>
            <a:br>
              <a:rPr lang="en" sz="1200">
                <a:highlight>
                  <a:schemeClr val="lt1"/>
                </a:highlight>
              </a:rPr>
            </a:br>
            <a:endParaRPr sz="1200">
              <a:highlight>
                <a:schemeClr val="lt1"/>
              </a:highlight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If the p-value is &lt; alpha:</a:t>
            </a:r>
            <a:endParaRPr sz="1200">
              <a:highlight>
                <a:schemeClr val="lt1"/>
              </a:highlight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chemeClr val="lt1"/>
                </a:highlight>
              </a:rPr>
              <a:t>Reject the null hypothesis. There is a significant difference between groups. We have supported the alternative hypothesis.</a:t>
            </a:r>
            <a:br>
              <a:rPr lang="en" sz="1200">
                <a:highlight>
                  <a:schemeClr val="lt1"/>
                </a:highlight>
              </a:rPr>
            </a:br>
            <a:endParaRPr sz="1200">
              <a:highlight>
                <a:schemeClr val="lt1"/>
              </a:highlight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>
                <a:highlight>
                  <a:schemeClr val="lt1"/>
                </a:highlight>
              </a:rPr>
              <a:t>If you have multiple groups (i.e. ANOVA, Kruskal-Wallis),</a:t>
            </a:r>
            <a:r>
              <a:rPr lang="en" sz="1200">
                <a:highlight>
                  <a:schemeClr val="lt1"/>
                </a:highlight>
              </a:rPr>
              <a:t> see Step 4: Post-Hoc Tests in order to determine which groups were different.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65" name="Google Shape;265;p5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Final Test &amp; Interpret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Post-hoc multiple comparison tests (if needed)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Post-Hoc Tests</a:t>
            </a:r>
            <a:endParaRPr/>
          </a:p>
        </p:txBody>
      </p:sp>
      <p:sp>
        <p:nvSpPr>
          <p:cNvPr id="276" name="Google Shape;276;p55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When our hypothesis includes more than 2 groups, our p-value indicates there IS a significant difference between groups, but we not WHICH groups.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○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must run a pairwise Tukey's test to know which groups were significantly different.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256BC9"/>
                </a:solidFill>
                <a:highlight>
                  <a:srgbClr val="FFFFFF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Tukey pairwise comparison test</a:t>
            </a:r>
            <a:endParaRPr>
              <a:solidFill>
                <a:srgbClr val="256BC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○"/>
            </a:pPr>
            <a:r>
              <a:rPr lang="en">
                <a:solidFill>
                  <a:srgbClr val="C7254E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Statsmodels.stats.multicomp.pairwise_tukeyhsd</a:t>
            </a:r>
            <a:endParaRPr>
              <a:solidFill>
                <a:srgbClr val="C7254E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○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Tukey's test will run separate tests on pair of groups to get a separate p-value for each. But it does it in a smart way that prevents false positives.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6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282" name="Google Shape;282;p56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Belt Exam - Revisited</a:t>
            </a:r>
            <a:endParaRPr/>
          </a:p>
        </p:txBody>
      </p:sp>
      <p:sp>
        <p:nvSpPr>
          <p:cNvPr id="288" name="Google Shape;288;p57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be revisiting the mock belt exam for our codealong.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https://github.com/coding-dojo-data-science/data-enrichment-hypothesis-testing-codealong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ETL steps have been completed and we will focus just on the hypothesis testing steps.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there is time there is a more advanced follow-up hypothesis for us to test, as well.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endParaRPr/>
          </a:p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week’s assignments: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3 Part 3(Core)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Describing Distributions (Core)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Hypothesis Testing with Insurance Data(Core)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Remember that Belt Exam eligibility is this Friday at 9AM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sure you have all of week 1 and 2 assignments submitted and any resubmits from week 1.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Note that content from this week (week 3 of the stack) is assessed on the exam!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</a:t>
            </a:r>
            <a:r>
              <a:rPr lang="en"/>
              <a:t>Announcements</a:t>
            </a:r>
            <a:endParaRPr/>
          </a:p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Alumni Onboarding Info Session: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 Thursday 05/12/22 @ 4:30 PM PST  (During pre-lecture office hours)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Sarah Lee Catli, our Alumni Community Development Manager will be joining us to discuss all of the great benefits our alumni receive post-graduation.</a:t>
            </a:r>
            <a:br>
              <a:rPr lang="en"/>
            </a:b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Bonus Lecture Next Week: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answer the following poll on the topic and time slot for a bonus lecture next week: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https://forms.gle/bUxX4rznSEkpgaPR9</a:t>
            </a:r>
            <a:r>
              <a:rPr lang="en"/>
              <a:t>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 will check tomorrow morning to determine the winner.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completely optional.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will be recorded.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Belt Exam</a:t>
            </a:r>
            <a:endParaRPr/>
          </a:p>
        </p:txBody>
      </p:sp>
      <p:sp>
        <p:nvSpPr>
          <p:cNvPr id="108" name="Google Shape;108;p28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Belt Exam Eligibility</a:t>
            </a:r>
            <a:endParaRPr/>
          </a:p>
        </p:txBody>
      </p:sp>
      <p:sp>
        <p:nvSpPr>
          <p:cNvPr id="114" name="Google Shape;114;p29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Final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deadline for Belt Exam eligibility is Friday 05/06 (tomorrow) at 9 AM PST.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Requirements: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All week 13 and week 14 assignments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submitted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All week 13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resubmits corrected.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■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It is YOUR responsibility to check your feedback doc for resubmission requests.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No more than 1 missed lecture.</a:t>
            </a:r>
            <a:br>
              <a:rPr lang="en" sz="1700">
                <a:latin typeface="Montserrat"/>
                <a:ea typeface="Montserrat"/>
                <a:cs typeface="Montserrat"/>
                <a:sym typeface="Montserrat"/>
              </a:rPr>
            </a:b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 you have a Friday one on one: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DO NOT UNLOCK YOUR EXAM BEFORE WE MEET!!!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Belt Exam Reminders</a:t>
            </a:r>
            <a:endParaRPr/>
          </a:p>
        </p:txBody>
      </p:sp>
      <p:sp>
        <p:nvSpPr>
          <p:cNvPr id="120" name="Google Shape;120;p30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Do NOT use a Public repository for your belt exam!!!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When you publish your repo,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keep the “Keep Code Private” box checked!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 you accidentally make it Public, change it to Private IMMEDIATELY!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See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this help article for how to change the visibility after publishing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 a private repository, commit and push your final work to GitHub, and then follow the instructions on the next slide to download a zip file of your private repo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to turn in as your final submission.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Your repo/zip file should contain: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 jupyter notebook (.ipynb file) with your 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.sql file of your exported database. (Instructions for exporting database from mysql workbench: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https://login.codingdojo.com/m/376/12528/88194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) 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 anything goes wrong when submitting your belt exam,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IMMEDIATELY email me your zip file as a backup.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jirving@codingdojo.com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Email submissions sent more than 24 hours after you unlock your exam will not be graded.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625" y="1038712"/>
            <a:ext cx="5862850" cy="306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31"/>
          <p:cNvCxnSpPr/>
          <p:nvPr/>
        </p:nvCxnSpPr>
        <p:spPr>
          <a:xfrm flipH="1">
            <a:off x="6302875" y="1675850"/>
            <a:ext cx="1739100" cy="411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31"/>
          <p:cNvCxnSpPr/>
          <p:nvPr/>
        </p:nvCxnSpPr>
        <p:spPr>
          <a:xfrm flipH="1">
            <a:off x="4958600" y="3598975"/>
            <a:ext cx="1739100" cy="411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31"/>
          <p:cNvSpPr txBox="1"/>
          <p:nvPr/>
        </p:nvSpPr>
        <p:spPr>
          <a:xfrm>
            <a:off x="748325" y="200250"/>
            <a:ext cx="781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How to Download your final repository as a zip file </a:t>
            </a:r>
            <a:r>
              <a:rPr b="1" lang="en" sz="2100"/>
              <a:t>on github.com</a:t>
            </a:r>
            <a:endParaRPr b="1" sz="2100"/>
          </a:p>
        </p:txBody>
      </p:sp>
      <p:cxnSp>
        <p:nvCxnSpPr>
          <p:cNvPr id="129" name="Google Shape;129;p31"/>
          <p:cNvCxnSpPr/>
          <p:nvPr/>
        </p:nvCxnSpPr>
        <p:spPr>
          <a:xfrm flipH="1">
            <a:off x="3321375" y="845600"/>
            <a:ext cx="1739100" cy="411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