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Proxima Nova Extrabold"/>
      <p:bold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Open Sans Light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Light-bold.fntdata"/><Relationship Id="rId41" Type="http://schemas.openxmlformats.org/officeDocument/2006/relationships/font" Target="fonts/OpenSansLight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Light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Extrabold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ae0ca8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ae0ca8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97b2b0b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97b2b0b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7ae0ca8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7ae0ca8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decd9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decd9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7b2b0ba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97b2b0ba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7b2b0ba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7b2b0ba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97b2b0ba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97b2b0ba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97b2b0ba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97b2b0ba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7b2b0ba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7b2b0ba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7b2b0ba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7b2b0ba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7b2b0b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7b2b0b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7b2b0b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97b2b0b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7b2b0b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7b2b0b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7b2b0b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97b2b0b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7b2b0b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97b2b0b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7b2b0b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7b2b0b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7b2b0b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7b2b0b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7b2b0ba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7b2b0ba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7b2b0ba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7b2b0ba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7b2b0b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7b2b0b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7b2b0ba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7b2b0ba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qcVIZV6lMfURQYB7AzbqRHXkBIrIjZcH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oding-dojo-data-science/data-enrichment-linear-regression-with-mov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ingdojo.zoom.us/j/83161836591?pwd=TTdhT0lSN1lqbkloQ2lpTWM3Ym5Bdz0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Week 16, Lecture 01!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420525" y="2527175"/>
            <a:ext cx="38097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Open Sans"/>
                <a:ea typeface="Open Sans"/>
                <a:cs typeface="Open Sans"/>
                <a:sym typeface="Open Sans"/>
              </a:rPr>
              <a:t>Linear Regression - Revisited</a:t>
            </a:r>
            <a:endParaRPr b="1" sz="3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2"/>
          <p:cNvGrpSpPr/>
          <p:nvPr/>
        </p:nvGrpSpPr>
        <p:grpSpPr>
          <a:xfrm>
            <a:off x="528075" y="1359625"/>
            <a:ext cx="2419500" cy="2349900"/>
            <a:chOff x="3362250" y="2150950"/>
            <a:chExt cx="2419500" cy="2349900"/>
          </a:xfrm>
        </p:grpSpPr>
        <p:cxnSp>
          <p:nvCxnSpPr>
            <p:cNvPr id="137" name="Google Shape;137;p32"/>
            <p:cNvCxnSpPr/>
            <p:nvPr/>
          </p:nvCxnSpPr>
          <p:spPr>
            <a:xfrm>
              <a:off x="3362250" y="2150950"/>
              <a:ext cx="9300" cy="2347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2"/>
            <p:cNvCxnSpPr/>
            <p:nvPr/>
          </p:nvCxnSpPr>
          <p:spPr>
            <a:xfrm flipH="1">
              <a:off x="3362250" y="4498150"/>
              <a:ext cx="2419500" cy="2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32"/>
            <p:cNvSpPr/>
            <p:nvPr/>
          </p:nvSpPr>
          <p:spPr>
            <a:xfrm>
              <a:off x="3577800" y="3683650"/>
              <a:ext cx="121500" cy="13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4102800" y="3967050"/>
              <a:ext cx="121500" cy="13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4318200" y="2809863"/>
              <a:ext cx="121500" cy="13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5086350" y="3339388"/>
              <a:ext cx="121500" cy="13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5313575" y="2375275"/>
              <a:ext cx="121500" cy="13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32"/>
            <p:cNvCxnSpPr/>
            <p:nvPr/>
          </p:nvCxnSpPr>
          <p:spPr>
            <a:xfrm flipH="1" rot="10800000">
              <a:off x="3441475" y="2375275"/>
              <a:ext cx="2327400" cy="18237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32"/>
            <p:cNvSpPr/>
            <p:nvPr/>
          </p:nvSpPr>
          <p:spPr>
            <a:xfrm>
              <a:off x="4318200" y="2932888"/>
              <a:ext cx="121500" cy="4653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>
              <a:off x="3577800" y="3799805"/>
              <a:ext cx="121500" cy="16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2"/>
            <p:cNvSpPr/>
            <p:nvPr/>
          </p:nvSpPr>
          <p:spPr>
            <a:xfrm>
              <a:off x="4102800" y="3683644"/>
              <a:ext cx="121500" cy="298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5086350" y="2932900"/>
              <a:ext cx="121500" cy="4065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2"/>
            <p:cNvSpPr/>
            <p:nvPr/>
          </p:nvSpPr>
          <p:spPr>
            <a:xfrm>
              <a:off x="5313575" y="2506065"/>
              <a:ext cx="121500" cy="1308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2"/>
          <p:cNvSpPr txBox="1"/>
          <p:nvPr>
            <p:ph idx="4294967295" type="title"/>
          </p:nvPr>
        </p:nvSpPr>
        <p:spPr>
          <a:xfrm>
            <a:off x="224988" y="0"/>
            <a:ext cx="7877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How does it work?</a:t>
            </a:r>
            <a:endParaRPr sz="4700"/>
          </a:p>
        </p:txBody>
      </p:sp>
      <p:sp>
        <p:nvSpPr>
          <p:cNvPr id="151" name="Google Shape;151;p32"/>
          <p:cNvSpPr txBox="1"/>
          <p:nvPr/>
        </p:nvSpPr>
        <p:spPr>
          <a:xfrm>
            <a:off x="3560875" y="1461500"/>
            <a:ext cx="510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Try many different values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slope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Try many different values for the intercept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Choose the best slope and intercept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 that minimized the sum of the squared errors (e.g. Mean Squared Error).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coefficients?</a:t>
            </a:r>
            <a:endParaRPr/>
          </a:p>
        </p:txBody>
      </p:sp>
      <p:sp>
        <p:nvSpPr>
          <p:cNvPr id="157" name="Google Shape;157;p33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4294967295" type="title"/>
          </p:nvPr>
        </p:nvSpPr>
        <p:spPr>
          <a:xfrm>
            <a:off x="141638" y="3475888"/>
            <a:ext cx="7877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y = </a:t>
            </a: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𝛃</a:t>
            </a:r>
            <a:r>
              <a:rPr b="1" baseline="-25000" lang="en" sz="47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x + </a:t>
            </a: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𝛃</a:t>
            </a:r>
            <a:r>
              <a:rPr b="1" baseline="-25000" lang="en" sz="47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4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4"/>
          <p:cNvSpPr txBox="1"/>
          <p:nvPr>
            <p:ph idx="4294967295" type="title"/>
          </p:nvPr>
        </p:nvSpPr>
        <p:spPr>
          <a:xfrm>
            <a:off x="633438" y="119750"/>
            <a:ext cx="7877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 data science...</a:t>
            </a:r>
            <a:endParaRPr sz="4700"/>
          </a:p>
        </p:txBody>
      </p:sp>
      <p:sp>
        <p:nvSpPr>
          <p:cNvPr id="164" name="Google Shape;164;p34"/>
          <p:cNvSpPr txBox="1"/>
          <p:nvPr>
            <p:ph idx="4294967295" type="title"/>
          </p:nvPr>
        </p:nvSpPr>
        <p:spPr>
          <a:xfrm>
            <a:off x="-12" y="2233125"/>
            <a:ext cx="7877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y = mx + b</a:t>
            </a:r>
            <a:endParaRPr b="1" sz="4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1677150" y="977150"/>
            <a:ext cx="55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 “betas” (</a:t>
            </a:r>
            <a:r>
              <a:rPr b="1" lang="en" sz="1800">
                <a:solidFill>
                  <a:schemeClr val="dk1"/>
                </a:solidFill>
              </a:rPr>
              <a:t>𝛃</a:t>
            </a:r>
            <a:r>
              <a:rPr lang="en" sz="1800"/>
              <a:t>) to represent our </a:t>
            </a:r>
            <a:r>
              <a:rPr b="1" lang="en" sz="1800"/>
              <a:t>coefficients</a:t>
            </a:r>
            <a:r>
              <a:rPr lang="en" sz="1800"/>
              <a:t>.</a:t>
            </a:r>
            <a:endParaRPr sz="1800"/>
          </a:p>
        </p:txBody>
      </p:sp>
      <p:sp>
        <p:nvSpPr>
          <p:cNvPr id="166" name="Google Shape;166;p34"/>
          <p:cNvSpPr txBox="1"/>
          <p:nvPr/>
        </p:nvSpPr>
        <p:spPr>
          <a:xfrm>
            <a:off x="1677150" y="1463200"/>
            <a:ext cx="5595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slope (m) for X-column becomes </a:t>
            </a:r>
            <a:r>
              <a:rPr lang="en" sz="1800">
                <a:solidFill>
                  <a:schemeClr val="dk1"/>
                </a:solidFill>
              </a:rPr>
              <a:t>𝛃</a:t>
            </a:r>
            <a:r>
              <a:rPr baseline="-25000" lang="en" sz="1800">
                <a:solidFill>
                  <a:schemeClr val="dk1"/>
                </a:solidFill>
              </a:rPr>
              <a:t>1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intercept (b) becomes </a:t>
            </a:r>
            <a:r>
              <a:rPr lang="en" sz="1800">
                <a:solidFill>
                  <a:schemeClr val="dk1"/>
                </a:solidFill>
              </a:rPr>
              <a:t>𝛃</a:t>
            </a:r>
            <a:r>
              <a:rPr baseline="-25000" lang="en" sz="1800">
                <a:solidFill>
                  <a:schemeClr val="dk1"/>
                </a:solidFill>
              </a:rPr>
              <a:t>0  </a:t>
            </a:r>
            <a:endParaRPr sz="1800"/>
          </a:p>
        </p:txBody>
      </p:sp>
      <p:cxnSp>
        <p:nvCxnSpPr>
          <p:cNvPr id="167" name="Google Shape;167;p34"/>
          <p:cNvCxnSpPr/>
          <p:nvPr/>
        </p:nvCxnSpPr>
        <p:spPr>
          <a:xfrm>
            <a:off x="3696950" y="3090525"/>
            <a:ext cx="0" cy="50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4"/>
          <p:cNvCxnSpPr/>
          <p:nvPr/>
        </p:nvCxnSpPr>
        <p:spPr>
          <a:xfrm>
            <a:off x="5180975" y="3090525"/>
            <a:ext cx="0" cy="50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4294967295" type="title"/>
          </p:nvPr>
        </p:nvSpPr>
        <p:spPr>
          <a:xfrm>
            <a:off x="1778250" y="47075"/>
            <a:ext cx="55875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Multiple Regression</a:t>
            </a:r>
            <a:endParaRPr sz="4000"/>
          </a:p>
        </p:txBody>
      </p:sp>
      <p:sp>
        <p:nvSpPr>
          <p:cNvPr id="174" name="Google Shape;174;p35"/>
          <p:cNvSpPr txBox="1"/>
          <p:nvPr>
            <p:ph idx="4294967295" type="title"/>
          </p:nvPr>
        </p:nvSpPr>
        <p:spPr>
          <a:xfrm>
            <a:off x="229775" y="1681950"/>
            <a:ext cx="4634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y = 𝛃</a:t>
            </a:r>
            <a:r>
              <a:rPr b="1" baseline="-25000" lang="en" sz="32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32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 + 𝛃</a:t>
            </a:r>
            <a:r>
              <a:rPr b="1" baseline="-25000" lang="en" sz="32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32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 + … + 𝛃</a:t>
            </a:r>
            <a:r>
              <a:rPr b="1" baseline="-25000" lang="en" sz="3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197450" y="1084075"/>
            <a:ext cx="4925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With multiple X-columns, we calculate a coefficient for each column 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b="1" lang="en" sz="1800">
                <a:solidFill>
                  <a:schemeClr val="dk1"/>
                </a:solidFill>
              </a:rPr>
              <a:t>x</a:t>
            </a:r>
            <a:r>
              <a:rPr b="1" baseline="-25000" lang="en" sz="1800">
                <a:solidFill>
                  <a:schemeClr val="dk1"/>
                </a:solidFill>
              </a:rPr>
              <a:t>1</a:t>
            </a:r>
            <a:r>
              <a:rPr b="1" lang="en" sz="1800">
                <a:solidFill>
                  <a:schemeClr val="dk1"/>
                </a:solidFill>
              </a:rPr>
              <a:t>, x</a:t>
            </a:r>
            <a:r>
              <a:rPr b="1" baseline="-25000" lang="en" sz="1800">
                <a:solidFill>
                  <a:schemeClr val="dk1"/>
                </a:solidFill>
              </a:rPr>
              <a:t>2  </a:t>
            </a:r>
            <a:r>
              <a:rPr b="1"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chemeClr val="dk1"/>
                </a:solidFill>
              </a:rPr>
              <a:t> etc).</a:t>
            </a:r>
            <a:endParaRPr sz="1800"/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475" y="739188"/>
            <a:ext cx="3508775" cy="20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262" y="2657750"/>
            <a:ext cx="3457718" cy="20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50" y="2792351"/>
            <a:ext cx="3303450" cy="1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Notebook</a:t>
            </a:r>
            <a:endParaRPr strike="sngStrike"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40050" y="1663350"/>
            <a:ext cx="84639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Here is the colab notebook</a:t>
            </a:r>
            <a:r>
              <a:rPr lang="en"/>
              <a:t> that generated the visualizations on the prior slides.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has a small example of a Linear Regression with scikit-learn.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Depending on time, we may/may not walk through it in class.</a:t>
            </a:r>
            <a:br>
              <a:rPr i="1" lang="en"/>
            </a:br>
            <a:br>
              <a:rPr i="1" lang="en"/>
            </a:b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</a:t>
            </a:r>
            <a:r>
              <a:rPr lang="en"/>
              <a:t> today…we are abandoning scikit-learn! 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Regression Assumptions</a:t>
            </a:r>
            <a:endParaRPr/>
          </a:p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Assumptions of Linear Regression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40050" y="1185900"/>
            <a:ext cx="84639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first 2 assumptions are about the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features: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Linearity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Independence of features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(AKA Little-to-No Multicollinearity)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last 2 assumptions are about the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residuals (errors):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Normality 	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Homoscedasticity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Assumption of Linearity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6750" y="1195025"/>
            <a:ext cx="40410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ontserrat"/>
                <a:ea typeface="Montserrat"/>
                <a:cs typeface="Montserrat"/>
                <a:sym typeface="Montserrat"/>
              </a:rPr>
              <a:t>That the input features have a linear relationship with the target.</a:t>
            </a:r>
            <a:endParaRPr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To check: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 visualizations!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 rotWithShape="1">
          <a:blip r:embed="rId3">
            <a:alphaModFix/>
          </a:blip>
          <a:srcRect b="0" l="27969" r="0" t="5428"/>
          <a:stretch/>
        </p:blipFill>
        <p:spPr>
          <a:xfrm>
            <a:off x="4206800" y="1146600"/>
            <a:ext cx="4263352" cy="2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Independence of features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(AKA Little-to-No Multicollinearity)</a:t>
            </a:r>
            <a:endParaRPr sz="2200"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218925" y="1228038"/>
            <a:ext cx="4036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ontserrat"/>
                <a:ea typeface="Montserrat"/>
                <a:cs typeface="Montserrat"/>
                <a:sym typeface="Montserrat"/>
              </a:rPr>
              <a:t>That the features are not strongly related to other features.</a:t>
            </a:r>
            <a:endParaRPr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To Check: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 correlation heatmaps!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 Variance Inflation Factor!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800" y="1073913"/>
            <a:ext cx="4359726" cy="3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Normality (of residuals)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40050" y="1065850"/>
            <a:ext cx="43674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model's residuals are approximately normally distributed.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To Check: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 a Quantile-Quantile (Q-Q) Plot!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25" y="1296575"/>
            <a:ext cx="4131749" cy="286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Assignments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Announcements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Today: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Use Linear Regression?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Linear Regression work?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are coefficients?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4 Assumptions of Linear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Demo: How to fit a linear regression with statsmodels.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Next Class: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Diagnosing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Regression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Iterating on our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Advanced approaches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Homoscedasticity </a:t>
            </a:r>
            <a:r>
              <a:rPr lang="en"/>
              <a:t>(Equal Variance)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40050" y="903675"/>
            <a:ext cx="47937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model residuals have equal variance across all predictions.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To Check: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Plot a residual scatter plot!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X-axis: Predicted Y-Values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Y-axis: Residuals (y-y_pred)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025" y="990752"/>
            <a:ext cx="3632850" cy="26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 rotWithShape="1">
          <a:blip r:embed="rId4">
            <a:alphaModFix/>
          </a:blip>
          <a:srcRect b="0" l="0" r="0" t="31384"/>
          <a:stretch/>
        </p:blipFill>
        <p:spPr>
          <a:xfrm>
            <a:off x="340050" y="3117725"/>
            <a:ext cx="4294349" cy="16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 Linear Regression with Statsmodels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101425" y="133350"/>
            <a:ext cx="89334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Walkthrough</a:t>
            </a:r>
            <a:r>
              <a:rPr lang="en" sz="3000"/>
              <a:t>: Linear Regression with statsmodels</a:t>
            </a:r>
            <a:endParaRPr sz="3000"/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Fitting a linear regression to predict movie revenue.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Basically, the optional assignment: Project 3 - Part 5.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https://github.com/coding-dojo-data-science/data-enrichment-linear-regression-with-movies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Today: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Preparing</a:t>
            </a:r>
            <a:r>
              <a:rPr lang="en"/>
              <a:t> the data for a statsmodels 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Fitting and evaluating an OLS model.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the Model Summary and its coefficients.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meeting the 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approaches to dealing with multicollinearity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nly 1 required assignment: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3 - Part 4(Core)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Highly Recommended: 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 Project 3 - Part 5 for your portfolio!!!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Week 3 assignment feedback will be added by E.O.D. tomorrow.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Final Assignment Deadline = Friday at 9 AM PST!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resubmissions from week 1 and 2 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week 3 and 4 assignments turned in.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you are asked for resubmissions for week 3 assignments, I will extend deadline to Monday.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Announcements</a:t>
            </a:r>
            <a:endParaRPr/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Alumni Onboarding Info Session: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Class 05/12/22 @ 4:30 PM PST  (During pre-lecture office hours)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Sarah Lee Catli, our Alumni Community Development Manager will be joining us to discuss all of the great benefits our alumni receive post-graduation.</a:t>
            </a:r>
            <a:br>
              <a:rPr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🎓 Online DS Graduation!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Friday, May 27th @ 5 PM PST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Our cohort + students from 12 week program.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same Zoom Room as lecture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Bonus Lecture Friday: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Topic: Creating Your Own Python Package/Module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Date: Friday 05/13/22 @ 5 PM PST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will start with a review of writing functions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discuss moving our functions to an external .py file (making a module)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we will discuss how to make an actual PyPi Package (pip-installable)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465250" y="1995200"/>
            <a:ext cx="7775100" cy="103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Linear Regression?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189325" y="2087300"/>
            <a:ext cx="4090200" cy="24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want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simple way to summarize the effect of a feature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on the home’s price. For example, Square Footage.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What data science/machine learning tools do we have that would accomplish this?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8"/>
          <p:cNvPicPr preferRelativeResize="0"/>
          <p:nvPr/>
        </p:nvPicPr>
        <p:blipFill rotWithShape="1">
          <a:blip r:embed="rId3">
            <a:alphaModFix/>
          </a:blip>
          <a:srcRect b="0" l="0" r="0" t="24465"/>
          <a:stretch/>
        </p:blipFill>
        <p:spPr>
          <a:xfrm>
            <a:off x="391175" y="302900"/>
            <a:ext cx="3088925" cy="15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75" y="1744177"/>
            <a:ext cx="4572000" cy="261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3633450" y="125275"/>
            <a:ext cx="497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You have been hired by a homeowner’s association to analyze the prices of homes sold in their region and to give them advice on how to increase the resale value of their homes. 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633425" y="133350"/>
            <a:ext cx="7877100" cy="726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Linear Regression?</a:t>
            </a:r>
            <a:endParaRPr/>
          </a:p>
        </p:txBody>
      </p:sp>
      <p:pic>
        <p:nvPicPr>
          <p:cNvPr id="115" name="Google Shape;1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888" y="1193738"/>
            <a:ext cx="46196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302350" y="1073925"/>
            <a:ext cx="35607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Its quick!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Its simple.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easy to interpret.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the “dumbest” regression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Least accurate.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</a:t>
            </a:r>
            <a:r>
              <a:rPr i="1" lang="en"/>
              <a:t>picky</a:t>
            </a:r>
            <a:r>
              <a:rPr lang="en"/>
              <a:t>! (There are several assumptions built into it, like hypothesis testing.)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9"/>
          <p:cNvSpPr/>
          <p:nvPr/>
        </p:nvSpPr>
        <p:spPr>
          <a:xfrm>
            <a:off x="5078900" y="1283850"/>
            <a:ext cx="1404900" cy="282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Regression!</a:t>
            </a:r>
            <a:endParaRPr/>
          </a:p>
        </p:txBody>
      </p:sp>
      <p:pic>
        <p:nvPicPr>
          <p:cNvPr id="129" name="Google Shape;1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5" y="1559850"/>
            <a:ext cx="4572000" cy="233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0438"/>
            <a:ext cx="4572000" cy="26426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40050" y="903675"/>
            <a:ext cx="42843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calculates a best-fit line that has: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m: </a:t>
            </a:r>
            <a:r>
              <a:rPr lang="en"/>
              <a:t>a </a:t>
            </a:r>
            <a:r>
              <a:rPr lang="en"/>
              <a:t>slope/rate of change.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b: the y-intercept/constant.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