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Proxima Nova"/>
      <p:regular r:id="rId50"/>
      <p:bold r:id="rId51"/>
      <p:italic r:id="rId52"/>
      <p:boldItalic r:id="rId53"/>
    </p:embeddedFont>
    <p:embeddedFont>
      <p:font typeface="Proxima Nova Extrabold"/>
      <p:bold r:id="rId54"/>
    </p:embeddedFont>
    <p:embeddedFont>
      <p:font typeface="Helvetica Neue Light"/>
      <p:regular r:id="rId55"/>
      <p:bold r:id="rId56"/>
      <p:italic r:id="rId57"/>
      <p:boldItalic r:id="rId58"/>
    </p:embeddedFont>
    <p:embeddedFont>
      <p:font typeface="Open Sans Light"/>
      <p:regular r:id="rId59"/>
      <p:bold r:id="rId60"/>
      <p:italic r:id="rId61"/>
      <p:boldItalic r:id="rId62"/>
    </p:embeddedFont>
    <p:embeddedFont>
      <p:font typeface="Open Sans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F554E1-5D00-4E24-8D76-DAF79269919D}">
  <a:tblStyle styleId="{83F554E1-5D00-4E24-8D76-DAF7926991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penSansLight-boldItalic.fntdata"/><Relationship Id="rId61" Type="http://schemas.openxmlformats.org/officeDocument/2006/relationships/font" Target="fonts/OpenSansLight-italic.fntdata"/><Relationship Id="rId20" Type="http://schemas.openxmlformats.org/officeDocument/2006/relationships/slide" Target="slides/slide14.xml"/><Relationship Id="rId64" Type="http://schemas.openxmlformats.org/officeDocument/2006/relationships/font" Target="fonts/OpenSans-bold.fntdata"/><Relationship Id="rId63" Type="http://schemas.openxmlformats.org/officeDocument/2006/relationships/font" Target="fonts/OpenSans-regular.fntdata"/><Relationship Id="rId22" Type="http://schemas.openxmlformats.org/officeDocument/2006/relationships/slide" Target="slides/slide16.xml"/><Relationship Id="rId66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65" Type="http://schemas.openxmlformats.org/officeDocument/2006/relationships/font" Target="fonts/Open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penSansLight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-bold.fntdata"/><Relationship Id="rId50" Type="http://schemas.openxmlformats.org/officeDocument/2006/relationships/font" Target="fonts/ProximaNova-regular.fntdata"/><Relationship Id="rId53" Type="http://schemas.openxmlformats.org/officeDocument/2006/relationships/font" Target="fonts/ProximaNova-boldItalic.fntdata"/><Relationship Id="rId52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55" Type="http://schemas.openxmlformats.org/officeDocument/2006/relationships/font" Target="fonts/HelveticaNeueLight-regular.fntdata"/><Relationship Id="rId10" Type="http://schemas.openxmlformats.org/officeDocument/2006/relationships/slide" Target="slides/slide4.xml"/><Relationship Id="rId54" Type="http://schemas.openxmlformats.org/officeDocument/2006/relationships/font" Target="fonts/ProximaNovaExtrabold-bold.fntdata"/><Relationship Id="rId13" Type="http://schemas.openxmlformats.org/officeDocument/2006/relationships/slide" Target="slides/slide7.xml"/><Relationship Id="rId57" Type="http://schemas.openxmlformats.org/officeDocument/2006/relationships/font" Target="fonts/HelveticaNeueLight-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Light-bold.fntdata"/><Relationship Id="rId15" Type="http://schemas.openxmlformats.org/officeDocument/2006/relationships/slide" Target="slides/slide9.xml"/><Relationship Id="rId59" Type="http://schemas.openxmlformats.org/officeDocument/2006/relationships/font" Target="fonts/OpenSansLight-regular.fntdata"/><Relationship Id="rId14" Type="http://schemas.openxmlformats.org/officeDocument/2006/relationships/slide" Target="slides/slide8.xml"/><Relationship Id="rId58" Type="http://schemas.openxmlformats.org/officeDocument/2006/relationships/font" Target="fonts/HelveticaNeueLigh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b7ae0ca7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b7ae0ca7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d8465ef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d8465ef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d8465ef9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d8465ef9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9ec95019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9ec95019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9ec95019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9ec95019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9ec95019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9ec95019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9ec95019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9ec95019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9ec95019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9ec95019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9ec95019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9ec95019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9ec95019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9ec95019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9ec95019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9ec95019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1ba755559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e1ba755559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9ec95019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9ec95019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9ec95019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9ec95019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9ec95019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9ec95019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9ec95019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9ec95019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9ec95019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9ec95019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9ec95019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9ec95019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9ec95019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9ec95019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9ec95019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9ec95019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9ec95019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9ec95019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9ec95019c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e9ec95019c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b8384ea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b8384ea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8652d5b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8652d5b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fc6e4f11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fc6e4f11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8652d5b6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8652d5b6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8652d5b6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8652d5b6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8652d5b6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8652d5b6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8652d5b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8652d5b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6207b848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6207b848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8652d5b6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f8652d5b6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8652d5b6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8652d5b6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8652d5b6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8652d5b6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4c3d959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4c3d959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8652d5b6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f8652d5b6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4c3d959f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4c3d959f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6d2c013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16d2c013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8652d5b6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f8652d5b6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8652d5b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8652d5b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b8384ea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b8384e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d8465ef9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d8465ef9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d8465ef9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d8465ef9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d8465ef9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d8465ef9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hyperlink" Target="https://www.blog.adva.com/en/artificial-intelligence-machine-learn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_HT2W_o4VvwFQ1kJBaPSivKGh9feFFdNA9wSvOolg1c/edit#gid=0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colab.research.google.com/drive/1vwUOFmAVoR9kM6g4POY1BDxy7k536Dgk#scrollTo=SYhopdGLqvut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colab.research.google.com/drive/1M3Iyi0MvWyZQtEx0tKEF9vXeuhH5HWnJ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/>
        </p:nvSpPr>
        <p:spPr>
          <a:xfrm>
            <a:off x="4173913" y="45541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rtificial intelligence machine learning" id="39" name="Google Shape;3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863" y="1202600"/>
            <a:ext cx="4372275" cy="24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6"/>
          <p:cNvSpPr txBox="1"/>
          <p:nvPr/>
        </p:nvSpPr>
        <p:spPr>
          <a:xfrm>
            <a:off x="3848100" y="4027650"/>
            <a:ext cx="14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Source</a:t>
            </a:r>
            <a:endParaRPr/>
          </a:p>
        </p:txBody>
      </p:sp>
      <p:sp>
        <p:nvSpPr>
          <p:cNvPr id="41" name="Google Shape;41;p16"/>
          <p:cNvSpPr txBox="1"/>
          <p:nvPr/>
        </p:nvSpPr>
        <p:spPr>
          <a:xfrm>
            <a:off x="1579850" y="209400"/>
            <a:ext cx="6193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Machine Learning</a:t>
            </a:r>
            <a:endParaRPr sz="2900"/>
          </a:p>
        </p:txBody>
      </p:sp>
      <p:sp>
        <p:nvSpPr>
          <p:cNvPr id="42" name="Google Shape;42;p16"/>
          <p:cNvSpPr txBox="1"/>
          <p:nvPr/>
        </p:nvSpPr>
        <p:spPr>
          <a:xfrm>
            <a:off x="3848100" y="1493775"/>
            <a:ext cx="1684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3"/>
                </a:solidFill>
              </a:rPr>
              <a:t>...and carry the one...</a:t>
            </a:r>
            <a:endParaRPr i="1"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666750" y="862017"/>
            <a:ext cx="7810500" cy="558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Machine Learning Answers:</a:t>
            </a:r>
            <a:endParaRPr/>
          </a:p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745300" y="1623657"/>
            <a:ext cx="7810500" cy="21144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 the patient have cancer?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much will my house sell for?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old is this animal?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Will the client repay this loan?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666750" y="862017"/>
            <a:ext cx="7810500" cy="558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Machine Learning Answers:</a:t>
            </a:r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745300" y="1623657"/>
            <a:ext cx="7810500" cy="21144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 the patient have cancer?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much will my house sell for?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old is this animal?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Will the client repay this loan?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Which customers are similar?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/>
          <p:nvPr/>
        </p:nvSpPr>
        <p:spPr>
          <a:xfrm>
            <a:off x="3139200" y="1265125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endParaRPr sz="1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7"/>
          <p:cNvSpPr txBox="1"/>
          <p:nvPr/>
        </p:nvSpPr>
        <p:spPr>
          <a:xfrm>
            <a:off x="1926500" y="2156100"/>
            <a:ext cx="5344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Machine learning is an application of </a:t>
            </a:r>
            <a:r>
              <a:rPr lang="en" sz="1800"/>
              <a:t>artificial</a:t>
            </a:r>
            <a:r>
              <a:rPr lang="en" sz="1800"/>
              <a:t> intelligence that provides systems the ability to automatically learn and improve from experience without being explicitly programmed.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/>
          <p:nvPr/>
        </p:nvSpPr>
        <p:spPr>
          <a:xfrm>
            <a:off x="3165950" y="123165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endParaRPr sz="1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9" name="Google Shape;119;p28"/>
          <p:cNvCxnSpPr>
            <a:stCxn id="118" idx="2"/>
            <a:endCxn id="120" idx="0"/>
          </p:cNvCxnSpPr>
          <p:nvPr/>
        </p:nvCxnSpPr>
        <p:spPr>
          <a:xfrm>
            <a:off x="4598750" y="1757250"/>
            <a:ext cx="2118900" cy="5361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8"/>
          <p:cNvSpPr/>
          <p:nvPr/>
        </p:nvSpPr>
        <p:spPr>
          <a:xfrm>
            <a:off x="1215625" y="229330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Supervised Learning</a:t>
            </a:r>
            <a:endParaRPr sz="1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5284875" y="229330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Unsupervised Learning</a:t>
            </a:r>
            <a:endParaRPr sz="1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2" name="Google Shape;122;p28"/>
          <p:cNvCxnSpPr>
            <a:stCxn id="118" idx="2"/>
            <a:endCxn id="121" idx="0"/>
          </p:cNvCxnSpPr>
          <p:nvPr/>
        </p:nvCxnSpPr>
        <p:spPr>
          <a:xfrm flipH="1">
            <a:off x="2648450" y="1757250"/>
            <a:ext cx="1950300" cy="5361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/>
          <p:nvPr/>
        </p:nvSpPr>
        <p:spPr>
          <a:xfrm>
            <a:off x="3165950" y="123165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endParaRPr sz="1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8" name="Google Shape;128;p29"/>
          <p:cNvCxnSpPr>
            <a:stCxn id="127" idx="2"/>
            <a:endCxn id="129" idx="0"/>
          </p:cNvCxnSpPr>
          <p:nvPr/>
        </p:nvCxnSpPr>
        <p:spPr>
          <a:xfrm>
            <a:off x="4598750" y="1757250"/>
            <a:ext cx="2118900" cy="5361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9"/>
          <p:cNvSpPr/>
          <p:nvPr/>
        </p:nvSpPr>
        <p:spPr>
          <a:xfrm>
            <a:off x="1215625" y="229330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Supervised Learning</a:t>
            </a:r>
            <a:endParaRPr sz="1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9"/>
          <p:cNvSpPr/>
          <p:nvPr/>
        </p:nvSpPr>
        <p:spPr>
          <a:xfrm>
            <a:off x="5284875" y="229330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Unsupervised Learning</a:t>
            </a:r>
            <a:endParaRPr sz="1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1" name="Google Shape;131;p29"/>
          <p:cNvCxnSpPr>
            <a:stCxn id="127" idx="2"/>
            <a:endCxn id="130" idx="0"/>
          </p:cNvCxnSpPr>
          <p:nvPr/>
        </p:nvCxnSpPr>
        <p:spPr>
          <a:xfrm flipH="1">
            <a:off x="2648450" y="1757250"/>
            <a:ext cx="1950300" cy="5361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9"/>
          <p:cNvCxnSpPr>
            <a:stCxn id="130" idx="2"/>
            <a:endCxn id="133" idx="0"/>
          </p:cNvCxnSpPr>
          <p:nvPr/>
        </p:nvCxnSpPr>
        <p:spPr>
          <a:xfrm flipH="1">
            <a:off x="1716325" y="2818900"/>
            <a:ext cx="932100" cy="7488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9"/>
          <p:cNvSpPr/>
          <p:nvPr/>
        </p:nvSpPr>
        <p:spPr>
          <a:xfrm>
            <a:off x="2903688" y="3567745"/>
            <a:ext cx="1668300" cy="38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Classification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882136" y="3567745"/>
            <a:ext cx="1668300" cy="38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Regression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5" name="Google Shape;135;p29"/>
          <p:cNvCxnSpPr>
            <a:stCxn id="130" idx="2"/>
            <a:endCxn id="134" idx="0"/>
          </p:cNvCxnSpPr>
          <p:nvPr/>
        </p:nvCxnSpPr>
        <p:spPr>
          <a:xfrm>
            <a:off x="2648425" y="2818900"/>
            <a:ext cx="1089300" cy="7488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3165950" y="123165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endParaRPr sz="1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1" name="Google Shape;141;p30"/>
          <p:cNvCxnSpPr>
            <a:stCxn id="140" idx="2"/>
            <a:endCxn id="142" idx="0"/>
          </p:cNvCxnSpPr>
          <p:nvPr/>
        </p:nvCxnSpPr>
        <p:spPr>
          <a:xfrm>
            <a:off x="4598750" y="1757250"/>
            <a:ext cx="2118900" cy="5361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30"/>
          <p:cNvSpPr/>
          <p:nvPr/>
        </p:nvSpPr>
        <p:spPr>
          <a:xfrm>
            <a:off x="1215625" y="229330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Supervised Learning</a:t>
            </a:r>
            <a:endParaRPr sz="1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5284875" y="229330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Unsupervised Learning</a:t>
            </a:r>
            <a:endParaRPr sz="1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4" name="Google Shape;144;p30"/>
          <p:cNvCxnSpPr>
            <a:stCxn id="140" idx="2"/>
            <a:endCxn id="143" idx="0"/>
          </p:cNvCxnSpPr>
          <p:nvPr/>
        </p:nvCxnSpPr>
        <p:spPr>
          <a:xfrm flipH="1">
            <a:off x="2648450" y="1757250"/>
            <a:ext cx="1950300" cy="5361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30"/>
          <p:cNvCxnSpPr>
            <a:stCxn id="143" idx="2"/>
            <a:endCxn id="146" idx="0"/>
          </p:cNvCxnSpPr>
          <p:nvPr/>
        </p:nvCxnSpPr>
        <p:spPr>
          <a:xfrm>
            <a:off x="2648425" y="2818900"/>
            <a:ext cx="1184400" cy="7044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30"/>
          <p:cNvSpPr/>
          <p:nvPr/>
        </p:nvSpPr>
        <p:spPr>
          <a:xfrm>
            <a:off x="618663" y="3523345"/>
            <a:ext cx="1668300" cy="38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Regression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30"/>
          <p:cNvSpPr/>
          <p:nvPr/>
        </p:nvSpPr>
        <p:spPr>
          <a:xfrm>
            <a:off x="2998736" y="3523345"/>
            <a:ext cx="1668300" cy="38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Classification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8" name="Google Shape;148;p30"/>
          <p:cNvCxnSpPr>
            <a:stCxn id="143" idx="2"/>
            <a:endCxn id="147" idx="0"/>
          </p:cNvCxnSpPr>
          <p:nvPr/>
        </p:nvCxnSpPr>
        <p:spPr>
          <a:xfrm flipH="1">
            <a:off x="1452925" y="2818900"/>
            <a:ext cx="1195500" cy="7044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30"/>
          <p:cNvCxnSpPr>
            <a:endCxn id="150" idx="0"/>
          </p:cNvCxnSpPr>
          <p:nvPr/>
        </p:nvCxnSpPr>
        <p:spPr>
          <a:xfrm>
            <a:off x="6717635" y="2818891"/>
            <a:ext cx="1054200" cy="7044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30"/>
          <p:cNvSpPr/>
          <p:nvPr/>
        </p:nvSpPr>
        <p:spPr>
          <a:xfrm>
            <a:off x="4921162" y="3523291"/>
            <a:ext cx="1484700" cy="38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Clustering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30"/>
          <p:cNvSpPr/>
          <p:nvPr/>
        </p:nvSpPr>
        <p:spPr>
          <a:xfrm>
            <a:off x="7029485" y="3523291"/>
            <a:ext cx="1484700" cy="38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Dimensionality Reduction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2" name="Google Shape;152;p30"/>
          <p:cNvCxnSpPr>
            <a:endCxn id="151" idx="0"/>
          </p:cNvCxnSpPr>
          <p:nvPr/>
        </p:nvCxnSpPr>
        <p:spPr>
          <a:xfrm flipH="1">
            <a:off x="5663512" y="2818891"/>
            <a:ext cx="1054200" cy="7044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/>
          <p:nvPr/>
        </p:nvSpPr>
        <p:spPr>
          <a:xfrm>
            <a:off x="3165950" y="123165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endParaRPr sz="1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8" name="Google Shape;158;p31"/>
          <p:cNvCxnSpPr>
            <a:stCxn id="157" idx="2"/>
            <a:endCxn id="159" idx="0"/>
          </p:cNvCxnSpPr>
          <p:nvPr/>
        </p:nvCxnSpPr>
        <p:spPr>
          <a:xfrm>
            <a:off x="4598750" y="1757250"/>
            <a:ext cx="2118900" cy="5361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31"/>
          <p:cNvSpPr/>
          <p:nvPr/>
        </p:nvSpPr>
        <p:spPr>
          <a:xfrm>
            <a:off x="1215625" y="229330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Supervised Learning</a:t>
            </a:r>
            <a:endParaRPr sz="1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31"/>
          <p:cNvSpPr/>
          <p:nvPr/>
        </p:nvSpPr>
        <p:spPr>
          <a:xfrm>
            <a:off x="5284875" y="229330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Unsupervised Learning</a:t>
            </a:r>
            <a:endParaRPr sz="1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1" name="Google Shape;161;p31"/>
          <p:cNvCxnSpPr>
            <a:stCxn id="157" idx="2"/>
            <a:endCxn id="160" idx="0"/>
          </p:cNvCxnSpPr>
          <p:nvPr/>
        </p:nvCxnSpPr>
        <p:spPr>
          <a:xfrm flipH="1">
            <a:off x="2648450" y="1757250"/>
            <a:ext cx="1950300" cy="5361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31"/>
          <p:cNvCxnSpPr>
            <a:stCxn id="160" idx="2"/>
            <a:endCxn id="163" idx="0"/>
          </p:cNvCxnSpPr>
          <p:nvPr/>
        </p:nvCxnSpPr>
        <p:spPr>
          <a:xfrm flipH="1">
            <a:off x="1441825" y="2818900"/>
            <a:ext cx="1206600" cy="7044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31"/>
          <p:cNvSpPr/>
          <p:nvPr/>
        </p:nvSpPr>
        <p:spPr>
          <a:xfrm>
            <a:off x="2764375" y="3523295"/>
            <a:ext cx="1668300" cy="38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Classification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31"/>
          <p:cNvSpPr/>
          <p:nvPr/>
        </p:nvSpPr>
        <p:spPr>
          <a:xfrm>
            <a:off x="607611" y="3523295"/>
            <a:ext cx="1668300" cy="38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Regression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5" name="Google Shape;165;p31"/>
          <p:cNvCxnSpPr>
            <a:stCxn id="160" idx="2"/>
            <a:endCxn id="164" idx="0"/>
          </p:cNvCxnSpPr>
          <p:nvPr/>
        </p:nvCxnSpPr>
        <p:spPr>
          <a:xfrm>
            <a:off x="2648425" y="2818900"/>
            <a:ext cx="950100" cy="7044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31"/>
          <p:cNvCxnSpPr>
            <a:endCxn id="167" idx="0"/>
          </p:cNvCxnSpPr>
          <p:nvPr/>
        </p:nvCxnSpPr>
        <p:spPr>
          <a:xfrm>
            <a:off x="6717635" y="2818891"/>
            <a:ext cx="1054200" cy="7044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31"/>
          <p:cNvSpPr/>
          <p:nvPr/>
        </p:nvSpPr>
        <p:spPr>
          <a:xfrm>
            <a:off x="4921162" y="3523291"/>
            <a:ext cx="1484700" cy="38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Clustering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31"/>
          <p:cNvSpPr/>
          <p:nvPr/>
        </p:nvSpPr>
        <p:spPr>
          <a:xfrm>
            <a:off x="7029485" y="3523291"/>
            <a:ext cx="1484700" cy="38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Dimensionality Reduction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9" name="Google Shape;169;p31"/>
          <p:cNvCxnSpPr>
            <a:endCxn id="168" idx="0"/>
          </p:cNvCxnSpPr>
          <p:nvPr/>
        </p:nvCxnSpPr>
        <p:spPr>
          <a:xfrm flipH="1">
            <a:off x="5663512" y="2818891"/>
            <a:ext cx="1054200" cy="7044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31"/>
          <p:cNvSpPr/>
          <p:nvPr/>
        </p:nvSpPr>
        <p:spPr>
          <a:xfrm>
            <a:off x="373425" y="2061850"/>
            <a:ext cx="4370400" cy="2102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1"/>
          <p:cNvSpPr txBox="1"/>
          <p:nvPr/>
        </p:nvSpPr>
        <p:spPr>
          <a:xfrm>
            <a:off x="443225" y="1620100"/>
            <a:ext cx="22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You are starting here!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/>
          <p:nvPr/>
        </p:nvSpPr>
        <p:spPr>
          <a:xfrm>
            <a:off x="3165950" y="123165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endParaRPr sz="1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7" name="Google Shape;177;p32"/>
          <p:cNvCxnSpPr>
            <a:stCxn id="176" idx="2"/>
            <a:endCxn id="178" idx="0"/>
          </p:cNvCxnSpPr>
          <p:nvPr/>
        </p:nvCxnSpPr>
        <p:spPr>
          <a:xfrm>
            <a:off x="4598750" y="1757250"/>
            <a:ext cx="2118900" cy="5361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32"/>
          <p:cNvSpPr/>
          <p:nvPr/>
        </p:nvSpPr>
        <p:spPr>
          <a:xfrm>
            <a:off x="1215625" y="229330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Supervised Learning</a:t>
            </a:r>
            <a:endParaRPr sz="1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32"/>
          <p:cNvSpPr/>
          <p:nvPr/>
        </p:nvSpPr>
        <p:spPr>
          <a:xfrm>
            <a:off x="5284875" y="229330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Unsupervised Learning</a:t>
            </a:r>
            <a:endParaRPr sz="1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0" name="Google Shape;180;p32"/>
          <p:cNvCxnSpPr>
            <a:stCxn id="176" idx="2"/>
            <a:endCxn id="179" idx="0"/>
          </p:cNvCxnSpPr>
          <p:nvPr/>
        </p:nvCxnSpPr>
        <p:spPr>
          <a:xfrm flipH="1">
            <a:off x="2648450" y="1757250"/>
            <a:ext cx="1950300" cy="5361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32"/>
          <p:cNvCxnSpPr>
            <a:stCxn id="179" idx="2"/>
            <a:endCxn id="182" idx="0"/>
          </p:cNvCxnSpPr>
          <p:nvPr/>
        </p:nvCxnSpPr>
        <p:spPr>
          <a:xfrm flipH="1">
            <a:off x="1441825" y="2818900"/>
            <a:ext cx="1206600" cy="7044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32"/>
          <p:cNvSpPr/>
          <p:nvPr/>
        </p:nvSpPr>
        <p:spPr>
          <a:xfrm>
            <a:off x="2764375" y="3523295"/>
            <a:ext cx="1668300" cy="38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Classification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607611" y="3523295"/>
            <a:ext cx="1668300" cy="38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Regression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4" name="Google Shape;184;p32"/>
          <p:cNvCxnSpPr>
            <a:stCxn id="179" idx="2"/>
            <a:endCxn id="183" idx="0"/>
          </p:cNvCxnSpPr>
          <p:nvPr/>
        </p:nvCxnSpPr>
        <p:spPr>
          <a:xfrm>
            <a:off x="2648425" y="2818900"/>
            <a:ext cx="950100" cy="7044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32"/>
          <p:cNvCxnSpPr>
            <a:endCxn id="186" idx="0"/>
          </p:cNvCxnSpPr>
          <p:nvPr/>
        </p:nvCxnSpPr>
        <p:spPr>
          <a:xfrm>
            <a:off x="6717635" y="2818891"/>
            <a:ext cx="1054200" cy="7044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32"/>
          <p:cNvSpPr/>
          <p:nvPr/>
        </p:nvSpPr>
        <p:spPr>
          <a:xfrm>
            <a:off x="4921162" y="3523291"/>
            <a:ext cx="1484700" cy="38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Clustering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32"/>
          <p:cNvSpPr/>
          <p:nvPr/>
        </p:nvSpPr>
        <p:spPr>
          <a:xfrm>
            <a:off x="7029485" y="3523291"/>
            <a:ext cx="1484700" cy="38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Dimensionality Reduction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32"/>
          <p:cNvCxnSpPr>
            <a:endCxn id="187" idx="0"/>
          </p:cNvCxnSpPr>
          <p:nvPr/>
        </p:nvCxnSpPr>
        <p:spPr>
          <a:xfrm flipH="1">
            <a:off x="5663512" y="2818891"/>
            <a:ext cx="1054200" cy="7044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32"/>
          <p:cNvSpPr txBox="1"/>
          <p:nvPr/>
        </p:nvSpPr>
        <p:spPr>
          <a:xfrm>
            <a:off x="0" y="2830113"/>
            <a:ext cx="17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Specifically here!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532850" y="3241525"/>
            <a:ext cx="1916700" cy="1095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/>
          <p:nvPr/>
        </p:nvSpPr>
        <p:spPr>
          <a:xfrm>
            <a:off x="3165950" y="123165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endParaRPr sz="1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6" name="Google Shape;196;p33"/>
          <p:cNvCxnSpPr>
            <a:stCxn id="195" idx="2"/>
            <a:endCxn id="197" idx="0"/>
          </p:cNvCxnSpPr>
          <p:nvPr/>
        </p:nvCxnSpPr>
        <p:spPr>
          <a:xfrm>
            <a:off x="4598750" y="1757250"/>
            <a:ext cx="2118900" cy="5361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3"/>
          <p:cNvSpPr/>
          <p:nvPr/>
        </p:nvSpPr>
        <p:spPr>
          <a:xfrm>
            <a:off x="1215625" y="229330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Supervised Learning</a:t>
            </a:r>
            <a:endParaRPr sz="1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33"/>
          <p:cNvSpPr/>
          <p:nvPr/>
        </p:nvSpPr>
        <p:spPr>
          <a:xfrm>
            <a:off x="5284875" y="229330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Unsupervised Learning</a:t>
            </a:r>
            <a:endParaRPr sz="1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9" name="Google Shape;199;p33"/>
          <p:cNvCxnSpPr>
            <a:stCxn id="195" idx="2"/>
            <a:endCxn id="198" idx="0"/>
          </p:cNvCxnSpPr>
          <p:nvPr/>
        </p:nvCxnSpPr>
        <p:spPr>
          <a:xfrm flipH="1">
            <a:off x="2648450" y="1757250"/>
            <a:ext cx="1950300" cy="5361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33"/>
          <p:cNvCxnSpPr>
            <a:stCxn id="198" idx="2"/>
            <a:endCxn id="201" idx="0"/>
          </p:cNvCxnSpPr>
          <p:nvPr/>
        </p:nvCxnSpPr>
        <p:spPr>
          <a:xfrm flipH="1">
            <a:off x="1338925" y="2818900"/>
            <a:ext cx="1309500" cy="7044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33"/>
          <p:cNvSpPr/>
          <p:nvPr/>
        </p:nvSpPr>
        <p:spPr>
          <a:xfrm>
            <a:off x="2598413" y="3523295"/>
            <a:ext cx="1668300" cy="38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Classification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33"/>
          <p:cNvSpPr/>
          <p:nvPr/>
        </p:nvSpPr>
        <p:spPr>
          <a:xfrm>
            <a:off x="504686" y="3523295"/>
            <a:ext cx="1668300" cy="38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Regression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3" name="Google Shape;203;p33"/>
          <p:cNvCxnSpPr>
            <a:stCxn id="198" idx="2"/>
            <a:endCxn id="202" idx="0"/>
          </p:cNvCxnSpPr>
          <p:nvPr/>
        </p:nvCxnSpPr>
        <p:spPr>
          <a:xfrm>
            <a:off x="2648425" y="2818900"/>
            <a:ext cx="784200" cy="7044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33"/>
          <p:cNvCxnSpPr>
            <a:endCxn id="205" idx="0"/>
          </p:cNvCxnSpPr>
          <p:nvPr/>
        </p:nvCxnSpPr>
        <p:spPr>
          <a:xfrm>
            <a:off x="6717635" y="2818891"/>
            <a:ext cx="1054200" cy="7044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3"/>
          <p:cNvSpPr/>
          <p:nvPr/>
        </p:nvSpPr>
        <p:spPr>
          <a:xfrm>
            <a:off x="4921162" y="3523291"/>
            <a:ext cx="1484700" cy="38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Clustering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7029485" y="3523291"/>
            <a:ext cx="1484700" cy="38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Dimensionality Reduction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7" name="Google Shape;207;p33"/>
          <p:cNvCxnSpPr>
            <a:endCxn id="206" idx="0"/>
          </p:cNvCxnSpPr>
          <p:nvPr/>
        </p:nvCxnSpPr>
        <p:spPr>
          <a:xfrm flipH="1">
            <a:off x="5663512" y="2818891"/>
            <a:ext cx="1054200" cy="7044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33"/>
          <p:cNvSpPr/>
          <p:nvPr/>
        </p:nvSpPr>
        <p:spPr>
          <a:xfrm>
            <a:off x="4793050" y="2020300"/>
            <a:ext cx="3948600" cy="2102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7029475" y="1620100"/>
            <a:ext cx="16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Stack 3</a:t>
            </a: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idx="4294967295" type="title"/>
          </p:nvPr>
        </p:nvSpPr>
        <p:spPr>
          <a:xfrm>
            <a:off x="633450" y="85552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Supervised</a:t>
            </a:r>
            <a:r>
              <a:rPr lang="en"/>
              <a:t> Learning</a:t>
            </a:r>
            <a:endParaRPr/>
          </a:p>
        </p:txBody>
      </p:sp>
      <p:sp>
        <p:nvSpPr>
          <p:cNvPr id="215" name="Google Shape;215;p34"/>
          <p:cNvSpPr/>
          <p:nvPr/>
        </p:nvSpPr>
        <p:spPr>
          <a:xfrm rot="-5400000">
            <a:off x="1341375" y="1765275"/>
            <a:ext cx="980700" cy="49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48" name="Google Shape;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7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7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5 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1!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1" name="Google Shape;51;p17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" id="52" name="Google Shape;52;p17"/>
          <p:cNvPicPr preferRelativeResize="0"/>
          <p:nvPr/>
        </p:nvPicPr>
        <p:blipFill rotWithShape="1">
          <a:blip r:embed="rId4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3" name="Google Shape;53;p17"/>
          <p:cNvPicPr preferRelativeResize="0"/>
          <p:nvPr/>
        </p:nvPicPr>
        <p:blipFill rotWithShape="1">
          <a:blip r:embed="rId5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idx="4294967295" type="title"/>
          </p:nvPr>
        </p:nvSpPr>
        <p:spPr>
          <a:xfrm>
            <a:off x="633450" y="85552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Supervised</a:t>
            </a:r>
            <a:r>
              <a:rPr lang="en"/>
              <a:t> Learning</a:t>
            </a:r>
            <a:endParaRPr/>
          </a:p>
        </p:txBody>
      </p:sp>
      <p:sp>
        <p:nvSpPr>
          <p:cNvPr id="221" name="Google Shape;221;p35"/>
          <p:cNvSpPr/>
          <p:nvPr/>
        </p:nvSpPr>
        <p:spPr>
          <a:xfrm rot="-5400000">
            <a:off x="1341375" y="1765275"/>
            <a:ext cx="980700" cy="49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5"/>
          <p:cNvSpPr txBox="1"/>
          <p:nvPr>
            <p:ph idx="4294967295" type="title"/>
          </p:nvPr>
        </p:nvSpPr>
        <p:spPr>
          <a:xfrm>
            <a:off x="633450" y="2571750"/>
            <a:ext cx="7877100" cy="1933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supervision! Has a target variable to learn patterns - fitting a “if this - then this” pattern.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idx="4294967295" type="title"/>
          </p:nvPr>
        </p:nvSpPr>
        <p:spPr>
          <a:xfrm>
            <a:off x="633450" y="855525"/>
            <a:ext cx="7877100" cy="113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228" name="Google Shape;228;p36"/>
          <p:cNvSpPr/>
          <p:nvPr/>
        </p:nvSpPr>
        <p:spPr>
          <a:xfrm flipH="1" rot="10800000">
            <a:off x="1156225" y="1433825"/>
            <a:ext cx="435000" cy="351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idx="4294967295" type="title"/>
          </p:nvPr>
        </p:nvSpPr>
        <p:spPr>
          <a:xfrm>
            <a:off x="633450" y="855525"/>
            <a:ext cx="7877100" cy="113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234" name="Google Shape;234;p37"/>
          <p:cNvSpPr/>
          <p:nvPr/>
        </p:nvSpPr>
        <p:spPr>
          <a:xfrm flipH="1" rot="10800000">
            <a:off x="1156225" y="1433825"/>
            <a:ext cx="435000" cy="351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7"/>
          <p:cNvSpPr txBox="1"/>
          <p:nvPr>
            <p:ph idx="4294967295" type="title"/>
          </p:nvPr>
        </p:nvSpPr>
        <p:spPr>
          <a:xfrm>
            <a:off x="633450" y="2571750"/>
            <a:ext cx="7877100" cy="1933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your goal is to predict a numeric variable.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idx="4294967295" type="title"/>
          </p:nvPr>
        </p:nvSpPr>
        <p:spPr>
          <a:xfrm>
            <a:off x="633450" y="855525"/>
            <a:ext cx="7877100" cy="113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241" name="Google Shape;241;p38"/>
          <p:cNvSpPr/>
          <p:nvPr/>
        </p:nvSpPr>
        <p:spPr>
          <a:xfrm flipH="1" rot="10800000">
            <a:off x="1156225" y="1433825"/>
            <a:ext cx="435000" cy="351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8"/>
          <p:cNvSpPr txBox="1"/>
          <p:nvPr>
            <p:ph idx="4294967295" type="title"/>
          </p:nvPr>
        </p:nvSpPr>
        <p:spPr>
          <a:xfrm>
            <a:off x="633450" y="2571750"/>
            <a:ext cx="7877100" cy="1933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your goal is to predict a numeric variable.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ex. Predicting home prices, sales, etc.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idx="4294967295" type="title"/>
          </p:nvPr>
        </p:nvSpPr>
        <p:spPr>
          <a:xfrm>
            <a:off x="633450" y="855525"/>
            <a:ext cx="7877100" cy="113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248" name="Google Shape;248;p39"/>
          <p:cNvSpPr/>
          <p:nvPr/>
        </p:nvSpPr>
        <p:spPr>
          <a:xfrm flipH="1" rot="10800000">
            <a:off x="1156225" y="1433825"/>
            <a:ext cx="435000" cy="351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idx="4294967295" type="title"/>
          </p:nvPr>
        </p:nvSpPr>
        <p:spPr>
          <a:xfrm>
            <a:off x="633450" y="855525"/>
            <a:ext cx="7877100" cy="113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254" name="Google Shape;254;p40"/>
          <p:cNvSpPr/>
          <p:nvPr/>
        </p:nvSpPr>
        <p:spPr>
          <a:xfrm flipH="1" rot="10800000">
            <a:off x="1156225" y="1433825"/>
            <a:ext cx="435000" cy="351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0"/>
          <p:cNvSpPr txBox="1"/>
          <p:nvPr>
            <p:ph idx="4294967295" type="title"/>
          </p:nvPr>
        </p:nvSpPr>
        <p:spPr>
          <a:xfrm>
            <a:off x="633450" y="2571750"/>
            <a:ext cx="7877100" cy="1933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your goal is to predict a category or group.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idx="4294967295" type="title"/>
          </p:nvPr>
        </p:nvSpPr>
        <p:spPr>
          <a:xfrm>
            <a:off x="633450" y="855525"/>
            <a:ext cx="7877100" cy="113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261" name="Google Shape;261;p41"/>
          <p:cNvSpPr/>
          <p:nvPr/>
        </p:nvSpPr>
        <p:spPr>
          <a:xfrm flipH="1" rot="10800000">
            <a:off x="1156225" y="1433825"/>
            <a:ext cx="435000" cy="351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1"/>
          <p:cNvSpPr txBox="1"/>
          <p:nvPr>
            <p:ph idx="4294967295" type="title"/>
          </p:nvPr>
        </p:nvSpPr>
        <p:spPr>
          <a:xfrm>
            <a:off x="633450" y="2571750"/>
            <a:ext cx="7877100" cy="1933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your goal is to predict a category.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2900"/>
              <a:t>ex. Predicting yes/no, low/medium/high, etc.</a:t>
            </a:r>
            <a:endParaRPr sz="2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idx="4294967295" type="title"/>
          </p:nvPr>
        </p:nvSpPr>
        <p:spPr>
          <a:xfrm>
            <a:off x="633450" y="85552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Unsupervised</a:t>
            </a:r>
            <a:r>
              <a:rPr lang="en"/>
              <a:t> Learning</a:t>
            </a:r>
            <a:endParaRPr/>
          </a:p>
        </p:txBody>
      </p:sp>
      <p:sp>
        <p:nvSpPr>
          <p:cNvPr id="268" name="Google Shape;268;p42"/>
          <p:cNvSpPr/>
          <p:nvPr/>
        </p:nvSpPr>
        <p:spPr>
          <a:xfrm rot="-5400000">
            <a:off x="1341375" y="1765275"/>
            <a:ext cx="980700" cy="49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idx="4294967295" type="title"/>
          </p:nvPr>
        </p:nvSpPr>
        <p:spPr>
          <a:xfrm>
            <a:off x="633450" y="85552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Unsupervised</a:t>
            </a:r>
            <a:r>
              <a:rPr lang="en"/>
              <a:t> Learning</a:t>
            </a:r>
            <a:endParaRPr/>
          </a:p>
        </p:txBody>
      </p:sp>
      <p:sp>
        <p:nvSpPr>
          <p:cNvPr id="274" name="Google Shape;274;p43"/>
          <p:cNvSpPr/>
          <p:nvPr/>
        </p:nvSpPr>
        <p:spPr>
          <a:xfrm rot="-5400000">
            <a:off x="1341375" y="1765275"/>
            <a:ext cx="980700" cy="49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3"/>
          <p:cNvSpPr txBox="1"/>
          <p:nvPr>
            <p:ph idx="4294967295" type="title"/>
          </p:nvPr>
        </p:nvSpPr>
        <p:spPr>
          <a:xfrm>
            <a:off x="633450" y="2571750"/>
            <a:ext cx="7877100" cy="1933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supervision! Has to learn patterns without a guide/target.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/>
        </p:nvSpPr>
        <p:spPr>
          <a:xfrm>
            <a:off x="895475" y="488450"/>
            <a:ext cx="669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Supervised Learning has </a:t>
            </a:r>
            <a:r>
              <a:rPr b="1" lang="en" sz="2200"/>
              <a:t>Features </a:t>
            </a:r>
            <a:r>
              <a:rPr lang="en" sz="2200"/>
              <a:t>and a </a:t>
            </a:r>
            <a:r>
              <a:rPr b="1" lang="en" sz="2200"/>
              <a:t>Target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1" name="Google Shape;281;p44"/>
          <p:cNvGraphicFramePr/>
          <p:nvPr/>
        </p:nvGraphicFramePr>
        <p:xfrm>
          <a:off x="708275" y="195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{83F554E1-5D00-4E24-8D76-DAF79269919D}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 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 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 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Column 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282" name="Google Shape;282;p44"/>
          <p:cNvSpPr txBox="1"/>
          <p:nvPr/>
        </p:nvSpPr>
        <p:spPr>
          <a:xfrm>
            <a:off x="2484875" y="3670750"/>
            <a:ext cx="2022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Features Array (X)</a:t>
            </a:r>
            <a:endParaRPr sz="2000"/>
          </a:p>
        </p:txBody>
      </p:sp>
      <p:cxnSp>
        <p:nvCxnSpPr>
          <p:cNvPr id="283" name="Google Shape;283;p44"/>
          <p:cNvCxnSpPr/>
          <p:nvPr/>
        </p:nvCxnSpPr>
        <p:spPr>
          <a:xfrm>
            <a:off x="710475" y="3160100"/>
            <a:ext cx="187980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44"/>
          <p:cNvCxnSpPr/>
          <p:nvPr/>
        </p:nvCxnSpPr>
        <p:spPr>
          <a:xfrm flipH="1">
            <a:off x="4381325" y="3160100"/>
            <a:ext cx="1756200" cy="7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44"/>
          <p:cNvSpPr txBox="1"/>
          <p:nvPr/>
        </p:nvSpPr>
        <p:spPr>
          <a:xfrm>
            <a:off x="6137525" y="3670750"/>
            <a:ext cx="2022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Target Vector (y)</a:t>
            </a:r>
            <a:endParaRPr sz="2000"/>
          </a:p>
        </p:txBody>
      </p:sp>
      <p:cxnSp>
        <p:nvCxnSpPr>
          <p:cNvPr id="286" name="Google Shape;286;p44"/>
          <p:cNvCxnSpPr/>
          <p:nvPr/>
        </p:nvCxnSpPr>
        <p:spPr>
          <a:xfrm>
            <a:off x="6149975" y="3182350"/>
            <a:ext cx="858600" cy="4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44"/>
          <p:cNvCxnSpPr/>
          <p:nvPr/>
        </p:nvCxnSpPr>
        <p:spPr>
          <a:xfrm flipH="1">
            <a:off x="7020875" y="3160100"/>
            <a:ext cx="920100" cy="4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44"/>
          <p:cNvSpPr txBox="1"/>
          <p:nvPr/>
        </p:nvSpPr>
        <p:spPr>
          <a:xfrm>
            <a:off x="1235925" y="1546750"/>
            <a:ext cx="38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this data to...</a:t>
            </a:r>
            <a:endParaRPr/>
          </a:p>
        </p:txBody>
      </p:sp>
      <p:sp>
        <p:nvSpPr>
          <p:cNvPr id="289" name="Google Shape;289;p44"/>
          <p:cNvSpPr txBox="1"/>
          <p:nvPr/>
        </p:nvSpPr>
        <p:spPr>
          <a:xfrm>
            <a:off x="5999975" y="1539975"/>
            <a:ext cx="22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this value or class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666750" y="449192"/>
            <a:ext cx="7810500" cy="5955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Announcements:</a:t>
            </a:r>
            <a:endParaRPr/>
          </a:p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666750" y="1223250"/>
            <a:ext cx="7810500" cy="32250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The new stack is open. Make sure to go to the Learn Platform and start working in the new stack.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The Machine Learning Calendar has been posted and is linked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Make sure to sign up for Group Code Reviews again if you would like to continue or start to have a group code review.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Check your feedback document on a regular basis.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/>
        </p:nvSpPr>
        <p:spPr>
          <a:xfrm>
            <a:off x="1359525" y="612425"/>
            <a:ext cx="6318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Model Validation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trained our model by giving it data with the targets, but…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our model will be successful on </a:t>
            </a:r>
            <a:r>
              <a:rPr b="1" lang="en"/>
              <a:t>new data </a:t>
            </a:r>
            <a:r>
              <a:rPr lang="en"/>
              <a:t>with</a:t>
            </a:r>
            <a:r>
              <a:rPr lang="en"/>
              <a:t> no targets?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/>
        </p:nvSpPr>
        <p:spPr>
          <a:xfrm>
            <a:off x="790050" y="92975"/>
            <a:ext cx="697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Split data into a training set and a testing set</a:t>
            </a:r>
            <a:endParaRPr b="1" sz="2100"/>
          </a:p>
        </p:txBody>
      </p:sp>
      <p:pic>
        <p:nvPicPr>
          <p:cNvPr id="300" name="Google Shape;300;p46"/>
          <p:cNvPicPr preferRelativeResize="0"/>
          <p:nvPr/>
        </p:nvPicPr>
        <p:blipFill rotWithShape="1">
          <a:blip r:embed="rId3">
            <a:alphaModFix/>
          </a:blip>
          <a:srcRect b="0" l="0" r="0" t="960"/>
          <a:stretch/>
        </p:blipFill>
        <p:spPr>
          <a:xfrm>
            <a:off x="1531213" y="747813"/>
            <a:ext cx="5493275" cy="2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6"/>
          <p:cNvSpPr txBox="1"/>
          <p:nvPr/>
        </p:nvSpPr>
        <p:spPr>
          <a:xfrm>
            <a:off x="1378450" y="3429575"/>
            <a:ext cx="258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Computer “sees” all the features AND the correct answers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“learns” and develops the model</a:t>
            </a:r>
            <a:endParaRPr/>
          </a:p>
        </p:txBody>
      </p:sp>
      <p:sp>
        <p:nvSpPr>
          <p:cNvPr id="302" name="Google Shape;302;p46"/>
          <p:cNvSpPr txBox="1"/>
          <p:nvPr/>
        </p:nvSpPr>
        <p:spPr>
          <a:xfrm>
            <a:off x="4395625" y="3386150"/>
            <a:ext cx="4286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Computer only “sees” features (no answers)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makes a prediction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then compare prediction to our known “answer”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</a:t>
            </a:r>
            <a:r>
              <a:rPr i="1" lang="en"/>
              <a:t>simulates</a:t>
            </a:r>
            <a:r>
              <a:rPr lang="en"/>
              <a:t> making predictions when the answer is truly not known yet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/>
        </p:nvSpPr>
        <p:spPr>
          <a:xfrm>
            <a:off x="1162800" y="376350"/>
            <a:ext cx="7176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Machine Learning in Python: Scikit-Learn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AKA 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highlight>
                  <a:srgbClr val="000000"/>
                </a:highlight>
              </a:rPr>
              <a:t> skle</a:t>
            </a:r>
            <a:r>
              <a:rPr b="1" lang="en" sz="2100">
                <a:solidFill>
                  <a:schemeClr val="lt2"/>
                </a:solidFill>
                <a:highlight>
                  <a:schemeClr val="dk1"/>
                </a:highlight>
              </a:rPr>
              <a:t>arn  </a:t>
            </a:r>
            <a:r>
              <a:rPr b="1" lang="en" sz="2100">
                <a:solidFill>
                  <a:schemeClr val="lt2"/>
                </a:solidFill>
                <a:highlight>
                  <a:srgbClr val="000000"/>
                </a:highlight>
              </a:rPr>
              <a:t>   </a:t>
            </a:r>
            <a:endParaRPr b="1" sz="2100">
              <a:solidFill>
                <a:schemeClr val="lt2"/>
              </a:solidFill>
              <a:highlight>
                <a:srgbClr val="000000"/>
              </a:highlight>
            </a:endParaRPr>
          </a:p>
        </p:txBody>
      </p:sp>
      <p:sp>
        <p:nvSpPr>
          <p:cNvPr id="308" name="Google Shape;308;p47"/>
          <p:cNvSpPr txBox="1"/>
          <p:nvPr/>
        </p:nvSpPr>
        <p:spPr>
          <a:xfrm>
            <a:off x="1910375" y="1792800"/>
            <a:ext cx="5563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stop shopping for machine learning tools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Works great with Pandas and Numpy!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LARGE library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import what we want.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</a:t>
            </a:r>
            <a:r>
              <a:rPr lang="en"/>
              <a:t>rom sklearn import &lt;what you want&gt;</a:t>
            </a:r>
            <a:endParaRPr/>
          </a:p>
        </p:txBody>
      </p:sp>
      <p:pic>
        <p:nvPicPr>
          <p:cNvPr id="309" name="Google Shape;309;p47"/>
          <p:cNvPicPr preferRelativeResize="0"/>
          <p:nvPr/>
        </p:nvPicPr>
        <p:blipFill rotWithShape="1">
          <a:blip r:embed="rId3">
            <a:alphaModFix/>
          </a:blip>
          <a:srcRect b="65035" l="5569" r="60175" t="27878"/>
          <a:stretch/>
        </p:blipFill>
        <p:spPr>
          <a:xfrm>
            <a:off x="2052000" y="4035500"/>
            <a:ext cx="3273576" cy="50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/>
        </p:nvSpPr>
        <p:spPr>
          <a:xfrm>
            <a:off x="1359525" y="612425"/>
            <a:ext cx="63189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Prepare the Data</a:t>
            </a:r>
            <a:r>
              <a:rPr lang="en" sz="3100"/>
              <a:t>: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The Iris Dataset</a:t>
            </a:r>
            <a:endParaRPr sz="3100"/>
          </a:p>
        </p:txBody>
      </p:sp>
      <p:pic>
        <p:nvPicPr>
          <p:cNvPr id="315" name="Google Shape;315;p48"/>
          <p:cNvPicPr preferRelativeResize="0"/>
          <p:nvPr/>
        </p:nvPicPr>
        <p:blipFill rotWithShape="1">
          <a:blip r:embed="rId3">
            <a:alphaModFix/>
          </a:blip>
          <a:srcRect b="22516" l="9104" r="29045" t="36625"/>
          <a:stretch/>
        </p:blipFill>
        <p:spPr>
          <a:xfrm>
            <a:off x="1563575" y="1698350"/>
            <a:ext cx="5910799" cy="290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/>
        </p:nvSpPr>
        <p:spPr>
          <a:xfrm>
            <a:off x="1359525" y="612425"/>
            <a:ext cx="63189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Prepare the Data: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X = features, y = target</a:t>
            </a:r>
            <a:endParaRPr sz="3100"/>
          </a:p>
        </p:txBody>
      </p:sp>
      <p:pic>
        <p:nvPicPr>
          <p:cNvPr id="321" name="Google Shape;321;p49"/>
          <p:cNvPicPr preferRelativeResize="0"/>
          <p:nvPr/>
        </p:nvPicPr>
        <p:blipFill rotWithShape="1">
          <a:blip r:embed="rId3">
            <a:alphaModFix/>
          </a:blip>
          <a:srcRect b="58411" l="9926" r="67132" t="33175"/>
          <a:stretch/>
        </p:blipFill>
        <p:spPr>
          <a:xfrm>
            <a:off x="1686526" y="2186267"/>
            <a:ext cx="5770951" cy="15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/>
          <p:nvPr/>
        </p:nvSpPr>
        <p:spPr>
          <a:xfrm>
            <a:off x="1359525" y="612425"/>
            <a:ext cx="6318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Model Validation in Python:</a:t>
            </a:r>
            <a:endParaRPr sz="3100"/>
          </a:p>
        </p:txBody>
      </p:sp>
      <p:pic>
        <p:nvPicPr>
          <p:cNvPr id="327" name="Google Shape;327;p50"/>
          <p:cNvPicPr preferRelativeResize="0"/>
          <p:nvPr/>
        </p:nvPicPr>
        <p:blipFill rotWithShape="1">
          <a:blip r:embed="rId3">
            <a:alphaModFix/>
          </a:blip>
          <a:srcRect b="48096" l="10629" r="35523" t="42438"/>
          <a:stretch/>
        </p:blipFill>
        <p:spPr>
          <a:xfrm>
            <a:off x="1611300" y="2178287"/>
            <a:ext cx="6019949" cy="78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0"/>
          <p:cNvSpPr txBox="1"/>
          <p:nvPr/>
        </p:nvSpPr>
        <p:spPr>
          <a:xfrm>
            <a:off x="1509000" y="3201375"/>
            <a:ext cx="59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chat, answer: Why do we split the data into train and test sets?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/>
          <p:nvPr/>
        </p:nvSpPr>
        <p:spPr>
          <a:xfrm>
            <a:off x="2117400" y="435125"/>
            <a:ext cx="4909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Standard Scaler - Why We Scale</a:t>
            </a:r>
            <a:endParaRPr sz="2900"/>
          </a:p>
        </p:txBody>
      </p:sp>
      <p:sp>
        <p:nvSpPr>
          <p:cNvPr id="334" name="Google Shape;334;p51"/>
          <p:cNvSpPr txBox="1"/>
          <p:nvPr/>
        </p:nvSpPr>
        <p:spPr>
          <a:xfrm>
            <a:off x="1308450" y="1082275"/>
            <a:ext cx="6527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scale for certain machine learning models.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scale means to change the range of values but the distribution stays the same.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Standardize - to scale the values so that the distribution has a standard deviation of 1 with a mean of 0.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Scaled values lose their original units.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avoid data leakage, the scaler should only be fit on the training set.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166" y="1674425"/>
            <a:ext cx="5245671" cy="273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2"/>
          <p:cNvSpPr txBox="1"/>
          <p:nvPr/>
        </p:nvSpPr>
        <p:spPr>
          <a:xfrm>
            <a:off x="1359525" y="612425"/>
            <a:ext cx="6318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Transforming Data in Python: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Standard Scaler</a:t>
            </a:r>
            <a:r>
              <a:rPr lang="en" sz="2600"/>
              <a:t> (scales data)</a:t>
            </a:r>
            <a:endParaRPr sz="2600"/>
          </a:p>
        </p:txBody>
      </p:sp>
      <p:sp>
        <p:nvSpPr>
          <p:cNvPr id="341" name="Google Shape;341;p52"/>
          <p:cNvSpPr txBox="1"/>
          <p:nvPr/>
        </p:nvSpPr>
        <p:spPr>
          <a:xfrm>
            <a:off x="7119750" y="2422325"/>
            <a:ext cx="1739100" cy="400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 on Train</a:t>
            </a:r>
            <a:endParaRPr/>
          </a:p>
        </p:txBody>
      </p:sp>
      <p:sp>
        <p:nvSpPr>
          <p:cNvPr id="342" name="Google Shape;342;p52"/>
          <p:cNvSpPr txBox="1"/>
          <p:nvPr/>
        </p:nvSpPr>
        <p:spPr>
          <a:xfrm>
            <a:off x="7119750" y="3723625"/>
            <a:ext cx="1739100" cy="615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both Train and Test</a:t>
            </a:r>
            <a:endParaRPr/>
          </a:p>
        </p:txBody>
      </p:sp>
      <p:cxnSp>
        <p:nvCxnSpPr>
          <p:cNvPr id="343" name="Google Shape;343;p52"/>
          <p:cNvCxnSpPr>
            <a:stCxn id="341" idx="1"/>
          </p:cNvCxnSpPr>
          <p:nvPr/>
        </p:nvCxnSpPr>
        <p:spPr>
          <a:xfrm flipH="1">
            <a:off x="4027650" y="2622425"/>
            <a:ext cx="3092100" cy="613200"/>
          </a:xfrm>
          <a:prstGeom prst="straightConnector1">
            <a:avLst/>
          </a:prstGeom>
          <a:noFill/>
          <a:ln cap="flat" cmpd="sng" w="19050">
            <a:solidFill>
              <a:srgbClr val="D9EAD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52"/>
          <p:cNvCxnSpPr/>
          <p:nvPr/>
        </p:nvCxnSpPr>
        <p:spPr>
          <a:xfrm rot="10800000">
            <a:off x="6315150" y="3994450"/>
            <a:ext cx="1020000" cy="29100"/>
          </a:xfrm>
          <a:prstGeom prst="straightConnector1">
            <a:avLst/>
          </a:prstGeom>
          <a:noFill/>
          <a:ln cap="flat" cmpd="sng" w="19050">
            <a:solidFill>
              <a:srgbClr val="D9EAD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52"/>
          <p:cNvCxnSpPr>
            <a:stCxn id="342" idx="1"/>
          </p:cNvCxnSpPr>
          <p:nvPr/>
        </p:nvCxnSpPr>
        <p:spPr>
          <a:xfrm flipH="1">
            <a:off x="6143850" y="4031425"/>
            <a:ext cx="975900" cy="151200"/>
          </a:xfrm>
          <a:prstGeom prst="straightConnector1">
            <a:avLst/>
          </a:prstGeom>
          <a:noFill/>
          <a:ln cap="flat" cmpd="sng" w="19050">
            <a:solidFill>
              <a:srgbClr val="D9EAD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52"/>
          <p:cNvSpPr/>
          <p:nvPr/>
        </p:nvSpPr>
        <p:spPr>
          <a:xfrm>
            <a:off x="1572000" y="3759925"/>
            <a:ext cx="1943700" cy="543000"/>
          </a:xfrm>
          <a:prstGeom prst="ellipse">
            <a:avLst/>
          </a:prstGeom>
          <a:noFill/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2"/>
          <p:cNvSpPr txBox="1"/>
          <p:nvPr/>
        </p:nvSpPr>
        <p:spPr>
          <a:xfrm>
            <a:off x="157425" y="3048500"/>
            <a:ext cx="1202100" cy="831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NOT change in place.</a:t>
            </a:r>
            <a:endParaRPr/>
          </a:p>
        </p:txBody>
      </p:sp>
      <p:cxnSp>
        <p:nvCxnSpPr>
          <p:cNvPr id="348" name="Google Shape;348;p52"/>
          <p:cNvCxnSpPr>
            <a:stCxn id="347" idx="3"/>
            <a:endCxn id="346" idx="1"/>
          </p:cNvCxnSpPr>
          <p:nvPr/>
        </p:nvCxnSpPr>
        <p:spPr>
          <a:xfrm>
            <a:off x="1359525" y="3464150"/>
            <a:ext cx="497100" cy="3753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/>
          <p:nvPr/>
        </p:nvSpPr>
        <p:spPr>
          <a:xfrm>
            <a:off x="1359525" y="612425"/>
            <a:ext cx="6318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Transforming Data in Python: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StandardScaler</a:t>
            </a:r>
            <a:r>
              <a:rPr lang="en" sz="2600"/>
              <a:t> (scales data)</a:t>
            </a:r>
            <a:endParaRPr sz="2600"/>
          </a:p>
        </p:txBody>
      </p:sp>
      <p:sp>
        <p:nvSpPr>
          <p:cNvPr id="354" name="Google Shape;354;p53"/>
          <p:cNvSpPr txBox="1"/>
          <p:nvPr/>
        </p:nvSpPr>
        <p:spPr>
          <a:xfrm>
            <a:off x="1871025" y="1871475"/>
            <a:ext cx="57603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 sklearn:</a:t>
            </a:r>
            <a:br>
              <a:rPr lang="en" sz="1700"/>
            </a:br>
            <a:endParaRPr sz="17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rgbClr val="1D1C1D"/>
                </a:solidFill>
                <a:highlight>
                  <a:schemeClr val="lt1"/>
                </a:highlight>
              </a:rPr>
              <a:t>.fit()</a:t>
            </a:r>
            <a:r>
              <a:rPr lang="en"/>
              <a:t> learns from data (means, medians, standard deviations, etc.)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rgbClr val="1D1C1D"/>
                </a:solidFill>
                <a:highlight>
                  <a:schemeClr val="lt1"/>
                </a:highlight>
              </a:rPr>
              <a:t>.transform()</a:t>
            </a:r>
            <a:r>
              <a:rPr lang="en"/>
              <a:t> returns transformed data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Testing data simulates UNSEEN data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Nothing should ever learn from testing data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it’s okay to transform testing data after learning from training data.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/>
          <p:nvPr/>
        </p:nvSpPr>
        <p:spPr>
          <a:xfrm>
            <a:off x="1359525" y="612425"/>
            <a:ext cx="6318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Transforming Data in Python: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Standard Scaler</a:t>
            </a:r>
            <a:r>
              <a:rPr lang="en" sz="2600"/>
              <a:t> (scales data)</a:t>
            </a:r>
            <a:endParaRPr sz="2600"/>
          </a:p>
        </p:txBody>
      </p:sp>
      <p:sp>
        <p:nvSpPr>
          <p:cNvPr id="360" name="Google Shape;360;p54"/>
          <p:cNvSpPr txBox="1"/>
          <p:nvPr/>
        </p:nvSpPr>
        <p:spPr>
          <a:xfrm>
            <a:off x="1871025" y="1871475"/>
            <a:ext cx="57603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 chat, answer</a:t>
            </a:r>
            <a:r>
              <a:rPr lang="en" sz="1700"/>
              <a:t>:</a:t>
            </a:r>
            <a:br>
              <a:rPr lang="en" sz="1700"/>
            </a:b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Why not just fit on all of X before splitting into X_train and X_test?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666750" y="716993"/>
            <a:ext cx="7810500" cy="755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 Due This Week by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night</a:t>
            </a:r>
            <a:endParaRPr/>
          </a:p>
        </p:txBody>
      </p:sp>
      <p:sp>
        <p:nvSpPr>
          <p:cNvPr id="65" name="Google Shape;65;p19"/>
          <p:cNvSpPr txBox="1"/>
          <p:nvPr>
            <p:ph idx="1" type="body"/>
          </p:nvPr>
        </p:nvSpPr>
        <p:spPr>
          <a:xfrm>
            <a:off x="666750" y="1785193"/>
            <a:ext cx="7810500" cy="14631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Abalone Preprocessing Exercise (Core)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Pipelines</a:t>
            </a:r>
            <a:r>
              <a:rPr lang="en"/>
              <a:t> Activity (Core)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Project 1 - Part 5 (Core)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"/>
          <p:cNvSpPr txBox="1"/>
          <p:nvPr/>
        </p:nvSpPr>
        <p:spPr>
          <a:xfrm>
            <a:off x="1359525" y="612425"/>
            <a:ext cx="6318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Model Validation in Python:</a:t>
            </a:r>
            <a:endParaRPr sz="3100"/>
          </a:p>
        </p:txBody>
      </p:sp>
      <p:pic>
        <p:nvPicPr>
          <p:cNvPr id="366" name="Google Shape;36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200" y="1324300"/>
            <a:ext cx="2569550" cy="25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5"/>
          <p:cNvSpPr txBox="1"/>
          <p:nvPr/>
        </p:nvSpPr>
        <p:spPr>
          <a:xfrm>
            <a:off x="1939800" y="4035500"/>
            <a:ext cx="526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Can Prevent Data Leakage!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6"/>
          <p:cNvSpPr txBox="1"/>
          <p:nvPr/>
        </p:nvSpPr>
        <p:spPr>
          <a:xfrm>
            <a:off x="1760400" y="669425"/>
            <a:ext cx="5623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Thursday’s Topics</a:t>
            </a:r>
            <a:endParaRPr sz="3100"/>
          </a:p>
        </p:txBody>
      </p:sp>
      <p:sp>
        <p:nvSpPr>
          <p:cNvPr id="373" name="Google Shape;373;p56"/>
          <p:cNvSpPr txBox="1"/>
          <p:nvPr/>
        </p:nvSpPr>
        <p:spPr>
          <a:xfrm>
            <a:off x="1491450" y="1331225"/>
            <a:ext cx="6161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Data Preparation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One Hot Encoding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Simple Imputer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Pipelines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Pipelines and Column Transformers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7"/>
          <p:cNvSpPr txBox="1"/>
          <p:nvPr/>
        </p:nvSpPr>
        <p:spPr>
          <a:xfrm>
            <a:off x="1840950" y="1238450"/>
            <a:ext cx="5645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sng">
                <a:solidFill>
                  <a:schemeClr val="hlink"/>
                </a:solidFill>
                <a:hlinkClick r:id="rId3"/>
              </a:rPr>
              <a:t>CodeAlong Notebook</a:t>
            </a:r>
            <a:endParaRPr sz="35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8"/>
          <p:cNvSpPr txBox="1"/>
          <p:nvPr/>
        </p:nvSpPr>
        <p:spPr>
          <a:xfrm>
            <a:off x="1941850" y="462900"/>
            <a:ext cx="4886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Challenge</a:t>
            </a:r>
            <a:endParaRPr sz="2700"/>
          </a:p>
        </p:txBody>
      </p:sp>
      <p:sp>
        <p:nvSpPr>
          <p:cNvPr id="384" name="Google Shape;384;p58"/>
          <p:cNvSpPr txBox="1"/>
          <p:nvPr/>
        </p:nvSpPr>
        <p:spPr>
          <a:xfrm>
            <a:off x="2067750" y="1226200"/>
            <a:ext cx="5264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Import the data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columns into X features and y target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rows into training and testing sets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Standard Scaler to scale the data WITHOUT leaking data.</a:t>
            </a:r>
            <a:endParaRPr/>
          </a:p>
        </p:txBody>
      </p:sp>
      <p:sp>
        <p:nvSpPr>
          <p:cNvPr id="385" name="Google Shape;385;p58"/>
          <p:cNvSpPr txBox="1"/>
          <p:nvPr/>
        </p:nvSpPr>
        <p:spPr>
          <a:xfrm>
            <a:off x="3283500" y="3594825"/>
            <a:ext cx="283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Challenge Notebook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666750" y="862019"/>
            <a:ext cx="7810500" cy="8835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Warm up</a:t>
            </a:r>
            <a:endParaRPr sz="3700"/>
          </a:p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666750" y="2273988"/>
            <a:ext cx="7810500" cy="5955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666750" y="862017"/>
            <a:ext cx="7810500" cy="5955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Goals</a:t>
            </a:r>
            <a:endParaRPr/>
          </a:p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666750" y="1541450"/>
            <a:ext cx="7810500" cy="2865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 class you will be able to:</a:t>
            </a: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Explain what machine learning is and what it does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Describe the different major categories of machine learning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Define ‘model validation’ and explain how we know if a model is valid and will work in the real world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Explain data leakage and how to avoid it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Use Standard Scaler to scale numeric values using without leaking data.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666750" y="862017"/>
            <a:ext cx="7810500" cy="558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Machine Learning Answers:</a:t>
            </a:r>
            <a:endParaRPr/>
          </a:p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745300" y="1623657"/>
            <a:ext cx="7810500" cy="21144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 the patient have cancer?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666750" y="862017"/>
            <a:ext cx="7810500" cy="558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Machine Learning Answers:</a:t>
            </a:r>
            <a:endParaRPr/>
          </a:p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745300" y="1623657"/>
            <a:ext cx="7810500" cy="21144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 the patient have cancer?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much will my house sell for?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666750" y="862017"/>
            <a:ext cx="7810500" cy="558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Machine Learning Answers:</a:t>
            </a:r>
            <a:endParaRPr/>
          </a:p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745300" y="1623657"/>
            <a:ext cx="7810500" cy="21144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 the patient have cancer?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much will my house sell for?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old is this animal?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