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Proxima Nova Extrabold"/>
      <p:bold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Open Sans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3F945C-171C-40D5-A299-EBFFD8EC0526}">
  <a:tblStyle styleId="{E93F945C-171C-40D5-A299-EBFFD8EC05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ProximaNovaExtrabold-bold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35" Type="http://schemas.openxmlformats.org/officeDocument/2006/relationships/font" Target="fonts/OpenSansLight-regular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Light-italic.fntdata"/><Relationship Id="rId14" Type="http://schemas.openxmlformats.org/officeDocument/2006/relationships/slide" Target="slides/slide8.xml"/><Relationship Id="rId36" Type="http://schemas.openxmlformats.org/officeDocument/2006/relationships/font" Target="fonts/OpenSans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7ae0ca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b7ae0ca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34e0f461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34e0f46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d8c8962c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d8c8962c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3f11e6a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3f11e6a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781bf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d781bf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f401f8f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8f401f8f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8f401f8f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8f401f8f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8f401f8f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8f401f8f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8f401f8f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8f401f8f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9ec95019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9ec95019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f401f8f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8f401f8f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1ba755559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e1ba755559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717ec80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717ec80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d8c8962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d8c8962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8c8962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8c8962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d8c8962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d8c8962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4e0f46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4e0f46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d8c8962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d8c8962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8c8962c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8c8962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edium.com/red-buffer/categorical-encoding-c42af519869d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OROtYV4oEkW_nhor7GvqhnBvoySRdoSl" TargetMode="External"/><Relationship Id="rId4" Type="http://schemas.openxmlformats.org/officeDocument/2006/relationships/hyperlink" Target="https://colab.research.google.com/drive/1vbR8F0EPV4pJWTfg3F5dGaH2BGZVhGgB" TargetMode="External"/><Relationship Id="rId5" Type="http://schemas.openxmlformats.org/officeDocument/2006/relationships/hyperlink" Target="https://docs.google.com/spreadsheets/d/10jyAyqpbuZHrbT1g-j5g6bQTbNT8jBnfBx-QkExPM8Y/edit#gid=8879959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lab.research.google.com/drive/1iexhUpFrCvQSV4Rz3lCq280vp1fmt6Uy" TargetMode="External"/><Relationship Id="rId4" Type="http://schemas.openxmlformats.org/officeDocument/2006/relationships/hyperlink" Target="https://docs.google.com/spreadsheets/d/1EF8PxmNwuac_chG86at8ykkeJ1JhhBPcxXYYRS7u-Ic/edit#gid=125281816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6"/>
          <p:cNvSpPr txBox="1"/>
          <p:nvPr/>
        </p:nvSpPr>
        <p:spPr>
          <a:xfrm>
            <a:off x="4120200" y="4525625"/>
            <a:ext cx="90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050" y="131325"/>
            <a:ext cx="66294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5"/>
          <p:cNvSpPr txBox="1"/>
          <p:nvPr/>
        </p:nvSpPr>
        <p:spPr>
          <a:xfrm>
            <a:off x="655375" y="495400"/>
            <a:ext cx="8306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</p:txBody>
      </p:sp>
      <p:sp>
        <p:nvSpPr>
          <p:cNvPr id="103" name="Google Shape;103;p25"/>
          <p:cNvSpPr txBox="1"/>
          <p:nvPr>
            <p:ph type="title"/>
          </p:nvPr>
        </p:nvSpPr>
        <p:spPr>
          <a:xfrm>
            <a:off x="558413" y="-22270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rgbClr val="1D1C1D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One hot encode</a:t>
            </a:r>
            <a:endParaRPr b="1" sz="2150">
              <a:solidFill>
                <a:srgbClr val="1D1C1D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612500" y="675125"/>
            <a:ext cx="739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Each category becomes its own column</a:t>
            </a:r>
            <a:endParaRPr sz="2000"/>
          </a:p>
        </p:txBody>
      </p:sp>
      <p:graphicFrame>
        <p:nvGraphicFramePr>
          <p:cNvPr id="105" name="Google Shape;105;p25"/>
          <p:cNvGraphicFramePr/>
          <p:nvPr/>
        </p:nvGraphicFramePr>
        <p:xfrm>
          <a:off x="3170875" y="1634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{E93F945C-171C-40D5-A299-EBFFD8EC0526}</a:tableStyleId>
              </a:tblPr>
              <a:tblGrid>
                <a:gridCol w="1445775"/>
                <a:gridCol w="1449825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Comedy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Scifi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" name="Google Shape;106;p25"/>
          <p:cNvGraphicFramePr/>
          <p:nvPr/>
        </p:nvGraphicFramePr>
        <p:xfrm>
          <a:off x="502475" y="163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{E93F945C-171C-40D5-A299-EBFFD8EC0526}</a:tableStyleId>
              </a:tblPr>
              <a:tblGrid>
                <a:gridCol w="1425800"/>
              </a:tblGrid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Genre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Comedy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SciFi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7" name="Google Shape;107;p25"/>
          <p:cNvCxnSpPr/>
          <p:nvPr/>
        </p:nvCxnSpPr>
        <p:spPr>
          <a:xfrm>
            <a:off x="2185225" y="2224575"/>
            <a:ext cx="728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5"/>
          <p:cNvCxnSpPr/>
          <p:nvPr/>
        </p:nvCxnSpPr>
        <p:spPr>
          <a:xfrm>
            <a:off x="2185225" y="2623450"/>
            <a:ext cx="728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5"/>
          <p:cNvCxnSpPr/>
          <p:nvPr/>
        </p:nvCxnSpPr>
        <p:spPr>
          <a:xfrm>
            <a:off x="2185225" y="3000850"/>
            <a:ext cx="728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5"/>
          <p:cNvCxnSpPr/>
          <p:nvPr/>
        </p:nvCxnSpPr>
        <p:spPr>
          <a:xfrm>
            <a:off x="2185225" y="3410450"/>
            <a:ext cx="728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5"/>
          <p:cNvCxnSpPr/>
          <p:nvPr/>
        </p:nvCxnSpPr>
        <p:spPr>
          <a:xfrm>
            <a:off x="2185225" y="3820050"/>
            <a:ext cx="728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 Can Cause Data Leakage</a:t>
            </a:r>
            <a:endParaRPr/>
          </a:p>
        </p:txBody>
      </p:sp>
      <p:sp>
        <p:nvSpPr>
          <p:cNvPr id="117" name="Google Shape;117;p26"/>
          <p:cNvSpPr txBox="1"/>
          <p:nvPr/>
        </p:nvSpPr>
        <p:spPr>
          <a:xfrm>
            <a:off x="759925" y="1495825"/>
            <a:ext cx="8142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from the test set leak into the training set with one-hot encoding?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when you split the data there are categories in a nominal column that are present in the test set, but not the training set?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encoded the column before splitting, there would be a column assigned to that category, even though it’s not present in the training data!!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data leakage.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</a:t>
            </a:r>
            <a:r>
              <a:rPr b="1" lang="en"/>
              <a:t>we encode after splitting.</a:t>
            </a:r>
            <a:endParaRPr b="1"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751" y="3545475"/>
            <a:ext cx="1534127" cy="10227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/>
        </p:nvSpPr>
        <p:spPr>
          <a:xfrm>
            <a:off x="1359525" y="612425"/>
            <a:ext cx="6318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Transforming Data in Python: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SimpleImputer (imputes missing data)</a:t>
            </a:r>
            <a:endParaRPr sz="2600"/>
          </a:p>
        </p:txBody>
      </p:sp>
      <p:sp>
        <p:nvSpPr>
          <p:cNvPr id="124" name="Google Shape;124;p27"/>
          <p:cNvSpPr txBox="1"/>
          <p:nvPr/>
        </p:nvSpPr>
        <p:spPr>
          <a:xfrm>
            <a:off x="1745125" y="2052475"/>
            <a:ext cx="6366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Imputes missing values in many columns at once: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‘mean’, ‘median’, or ‘mode’ for numeric values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‘most frequent’, or constant for numeric and categorical values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used on a subset of rows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Column Transformer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990425" y="1067300"/>
            <a:ext cx="716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Column Transformer allows you to process numerical and categorical columns with the appropriate strategy. Can allow you to process different columns differently.</a:t>
            </a: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150" y="2401375"/>
            <a:ext cx="5449701" cy="17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1227313" y="926050"/>
            <a:ext cx="716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 allow you to chain together steps after a train test split that would normally require several lines of code without it.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650" y="3171825"/>
            <a:ext cx="41624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650" y="1708350"/>
            <a:ext cx="14192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375" y="1722625"/>
            <a:ext cx="14097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4294967295" type="title"/>
          </p:nvPr>
        </p:nvSpPr>
        <p:spPr>
          <a:xfrm>
            <a:off x="552013" y="334175"/>
            <a:ext cx="78771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Libraries</a:t>
            </a:r>
            <a:endParaRPr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8" y="1191575"/>
            <a:ext cx="9026225" cy="19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2622000" y="348200"/>
            <a:ext cx="39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Pipelines and Tuples</a:t>
            </a:r>
            <a:endParaRPr sz="2400"/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950" y="1049403"/>
            <a:ext cx="6956100" cy="33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2622000" y="348200"/>
            <a:ext cx="39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Column Transformer</a:t>
            </a:r>
            <a:endParaRPr sz="2400"/>
          </a:p>
        </p:txBody>
      </p:sp>
      <p:sp>
        <p:nvSpPr>
          <p:cNvPr id="158" name="Google Shape;158;p32"/>
          <p:cNvSpPr txBox="1"/>
          <p:nvPr/>
        </p:nvSpPr>
        <p:spPr>
          <a:xfrm>
            <a:off x="1280050" y="876500"/>
            <a:ext cx="699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make_column_transformer(cat_tuple, remainder=’passthrough’)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ColumnTransformer </a:t>
            </a:r>
            <a:r>
              <a:rPr b="1" lang="en">
                <a:solidFill>
                  <a:srgbClr val="FF0000"/>
                </a:solidFill>
              </a:rPr>
              <a:t>DROPS</a:t>
            </a:r>
            <a:r>
              <a:rPr lang="en"/>
              <a:t> any columns not specified in the steps.</a:t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0200"/>
            <a:ext cx="8839200" cy="39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633438" y="45482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 know what you need to know to prepare a dataset for modeling</a:t>
            </a:r>
            <a:r>
              <a:rPr lang="en"/>
              <a:t>!</a:t>
            </a:r>
            <a:endParaRPr/>
          </a:p>
        </p:txBody>
      </p:sp>
      <p:sp>
        <p:nvSpPr>
          <p:cNvPr id="165" name="Google Shape;165;p33">
            <a:hlinkClick r:id="rId3"/>
          </p:cNvPr>
          <p:cNvSpPr txBox="1"/>
          <p:nvPr/>
        </p:nvSpPr>
        <p:spPr>
          <a:xfrm>
            <a:off x="1642650" y="2430625"/>
            <a:ext cx="5858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chemeClr val="hlink"/>
                </a:solidFill>
                <a:hlinkClick r:id="rId4"/>
              </a:rPr>
              <a:t>CodeAlong Notebook</a:t>
            </a:r>
            <a:endParaRPr sz="2400"/>
          </a:p>
        </p:txBody>
      </p:sp>
      <p:sp>
        <p:nvSpPr>
          <p:cNvPr id="166" name="Google Shape;166;p33"/>
          <p:cNvSpPr txBox="1"/>
          <p:nvPr/>
        </p:nvSpPr>
        <p:spPr>
          <a:xfrm>
            <a:off x="2409975" y="3269075"/>
            <a:ext cx="42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CodeAlong DataSet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Challenge!</a:t>
            </a:r>
            <a:endParaRPr/>
          </a:p>
        </p:txBody>
      </p:sp>
      <p:sp>
        <p:nvSpPr>
          <p:cNvPr id="172" name="Google Shape;172;p34"/>
          <p:cNvSpPr txBox="1"/>
          <p:nvPr/>
        </p:nvSpPr>
        <p:spPr>
          <a:xfrm>
            <a:off x="2097575" y="1896725"/>
            <a:ext cx="5009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Tonight’s Challenge Notebook</a:t>
            </a:r>
            <a:endParaRPr sz="3200"/>
          </a:p>
        </p:txBody>
      </p:sp>
      <p:sp>
        <p:nvSpPr>
          <p:cNvPr id="173" name="Google Shape;173;p34"/>
          <p:cNvSpPr txBox="1"/>
          <p:nvPr/>
        </p:nvSpPr>
        <p:spPr>
          <a:xfrm>
            <a:off x="3034775" y="3190975"/>
            <a:ext cx="31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Tonight’s Challenge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46" name="Google Shape;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5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2!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9" name="Google Shape;49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50" name="Google Shape;50;p17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" name="Google Shape;51;p17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666750" y="716993"/>
            <a:ext cx="7810500" cy="755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Due This Week 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night</a:t>
            </a:r>
            <a:endParaRPr/>
          </a:p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666750" y="1785193"/>
            <a:ext cx="7810500" cy="14631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Abalone Preprocessing Exercise (Core)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Pipelines Activity (Core)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Project 1 - Part 5 (Core)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666750" y="862017"/>
            <a:ext cx="7810500" cy="595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Goals:</a:t>
            </a:r>
            <a:endParaRPr/>
          </a:p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666750" y="1584450"/>
            <a:ext cx="7810500" cy="13947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Explain the three main types of variables we will be working with in this stack.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Convert data types into the correct format for machine learning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Implement data preparation in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666750" y="862017"/>
            <a:ext cx="7810500" cy="669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</a:t>
            </a:r>
            <a:endParaRPr/>
          </a:p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666750" y="2266047"/>
            <a:ext cx="7810500" cy="6114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</a:t>
            </a:r>
            <a:r>
              <a:rPr lang="en"/>
              <a:t> 3 primary kinds of variable features we learned about in the last stack.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666750" y="862018"/>
            <a:ext cx="7810500" cy="7047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2268300" y="1740125"/>
            <a:ext cx="4607400" cy="4911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must all be numbers.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2"/>
          <p:cNvSpPr txBox="1"/>
          <p:nvPr/>
        </p:nvSpPr>
        <p:spPr>
          <a:xfrm>
            <a:off x="655375" y="495400"/>
            <a:ext cx="83067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/>
              <a:t>Interval/Continuous/Quantitative</a:t>
            </a:r>
            <a:r>
              <a:rPr b="1" lang="en" sz="2050"/>
              <a:t> variables</a:t>
            </a:r>
            <a:r>
              <a:rPr lang="en" sz="2050"/>
              <a:t>: Numbers that really mean numbers (int or float)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Examples: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" sz="2050"/>
              <a:t>Values of length in cm:  [2, 3.5, 8]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" sz="2050"/>
              <a:t>Income in dollars:  [57000,  38000]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/>
              <a:t>Solution:</a:t>
            </a:r>
            <a:r>
              <a:rPr lang="en" sz="2050"/>
              <a:t> No further preparation needed!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/>
              <a:t>Note</a:t>
            </a:r>
            <a:r>
              <a:rPr lang="en" sz="2050"/>
              <a:t>: Sometimes numeric data is in string form, such as ‘2’.  This should be dealt with in data cleaning.</a:t>
            </a:r>
            <a:endParaRPr sz="2050"/>
          </a:p>
        </p:txBody>
      </p:sp>
      <p:sp>
        <p:nvSpPr>
          <p:cNvPr id="82" name="Google Shape;82;p22"/>
          <p:cNvSpPr txBox="1"/>
          <p:nvPr>
            <p:ph type="title"/>
          </p:nvPr>
        </p:nvSpPr>
        <p:spPr>
          <a:xfrm>
            <a:off x="558413" y="-22270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sz="245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3"/>
          <p:cNvSpPr txBox="1"/>
          <p:nvPr/>
        </p:nvSpPr>
        <p:spPr>
          <a:xfrm>
            <a:off x="655375" y="495400"/>
            <a:ext cx="83067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/>
              <a:t>Ordinal Categorical Variables</a:t>
            </a:r>
            <a:r>
              <a:rPr lang="en" sz="2050"/>
              <a:t>: categories that can be ranked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Examples: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" sz="2050"/>
              <a:t>low/medium/high,   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" sz="2050"/>
              <a:t>strongly disagree/disagree/agree/strongly agree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" sz="2050"/>
              <a:t>$5-10, $11-15, $16-20, &gt;$20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/>
              <a:t>Solution: </a:t>
            </a:r>
            <a:r>
              <a:rPr lang="en" sz="2050"/>
              <a:t>Convert to numbers representing the rank (sometimes your best judgment is required):</a:t>
            </a:r>
            <a:br>
              <a:rPr lang="en" sz="2050"/>
            </a:b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Example: 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FFF2CC"/>
                </a:solidFill>
                <a:highlight>
                  <a:schemeClr val="dk1"/>
                </a:highlight>
              </a:rPr>
              <a:t>df[ordinal_column].replace({‘low’:0, ‘medium’:1, ‘high’:2}, inplace=True)</a:t>
            </a:r>
            <a:endParaRPr sz="1950">
              <a:solidFill>
                <a:srgbClr val="FFF2CC"/>
              </a:solidFill>
              <a:highlight>
                <a:schemeClr val="dk1"/>
              </a:highlight>
            </a:endParaRPr>
          </a:p>
        </p:txBody>
      </p:sp>
      <p:sp>
        <p:nvSpPr>
          <p:cNvPr id="89" name="Google Shape;89;p23"/>
          <p:cNvSpPr txBox="1"/>
          <p:nvPr>
            <p:ph type="title"/>
          </p:nvPr>
        </p:nvSpPr>
        <p:spPr>
          <a:xfrm>
            <a:off x="558413" y="-22270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sz="245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4"/>
          <p:cNvSpPr txBox="1"/>
          <p:nvPr/>
        </p:nvSpPr>
        <p:spPr>
          <a:xfrm>
            <a:off x="655375" y="495400"/>
            <a:ext cx="8306700" cy="4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/>
              <a:t>Categorical Nominal variables</a:t>
            </a:r>
            <a:r>
              <a:rPr lang="en" sz="2050"/>
              <a:t>: different groups with no order. 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 </a:t>
            </a:r>
            <a:br>
              <a:rPr lang="en" sz="2050"/>
            </a:br>
            <a:r>
              <a:rPr lang="en" sz="2050"/>
              <a:t>NOTE: Sometimes these are represented as integers in the data, but should be interpreted as categories.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Examples:</a:t>
            </a:r>
            <a:br>
              <a:rPr lang="en" sz="2050"/>
            </a:b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" sz="2050"/>
              <a:t>Yes/No,    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" sz="2050"/>
              <a:t>Male/Female/Nonbinary,    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" sz="2050"/>
              <a:t>Fat free/Regular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" sz="2050"/>
              <a:t>Teacher A, Teacher B, Teacher C, Teacher D,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/>
              <a:t>Solution: </a:t>
            </a:r>
            <a:r>
              <a:rPr lang="en" sz="2050"/>
              <a:t>One-hot encoding</a:t>
            </a:r>
            <a:endParaRPr sz="1950">
              <a:solidFill>
                <a:srgbClr val="FFF2CC"/>
              </a:solidFill>
              <a:highlight>
                <a:schemeClr val="dk1"/>
              </a:highlight>
            </a:endParaRPr>
          </a:p>
        </p:txBody>
      </p:sp>
      <p:sp>
        <p:nvSpPr>
          <p:cNvPr id="96" name="Google Shape;96;p24"/>
          <p:cNvSpPr txBox="1"/>
          <p:nvPr>
            <p:ph type="title"/>
          </p:nvPr>
        </p:nvSpPr>
        <p:spPr>
          <a:xfrm>
            <a:off x="558413" y="-22270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sz="245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