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Open Sans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72418E-470C-4469-913D-ED6C196E2B1E}">
  <a:tblStyle styleId="{0672418E-470C-4469-913D-ED6C196E2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44" Type="http://schemas.openxmlformats.org/officeDocument/2006/relationships/font" Target="fonts/OpenSansLight-regular.fntdata"/><Relationship Id="rId43" Type="http://schemas.openxmlformats.org/officeDocument/2006/relationships/font" Target="fonts/HelveticaNeueLight-boldItalic.fntdata"/><Relationship Id="rId46" Type="http://schemas.openxmlformats.org/officeDocument/2006/relationships/font" Target="fonts/OpenSansLight-italic.fntdata"/><Relationship Id="rId45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OpenSansLight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8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ProximaNovaExtrabold-bold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775238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775238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f13e5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0f13e5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abc6b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5abc6b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ae0ca7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7ae0ca7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363005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363005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363005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363005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363005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b363005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4e91f1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4e91f1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4e91f1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4e91f1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4e91f16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4e91f1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22349c129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022349c12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4e91f16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a4e91f16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3630053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363005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b363005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b363005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363005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363005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a4e91f16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a4e91f16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4e91f16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4e91f16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a4e91f1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a4e91f1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b3630053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b363005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5c205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5c205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5abc6b9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5abc6b9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4e91f1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4e91f1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574109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574109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574109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574109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574109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574109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b7914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b7914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574109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574109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hyperlink" Target="https://medium.com/greyatom/what-is-underfitting-and-overfitting-in-machine-learning-and-how-to-deal-with-it-6803a989c76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ab.research.google.com/drive/1zT_kZstjb6u8HAAAdK8hJRY7Qj1yaG7S" TargetMode="External"/><Relationship Id="rId4" Type="http://schemas.openxmlformats.org/officeDocument/2006/relationships/hyperlink" Target="https://colab.research.google.com/drive/1zT_kZstjb6u8HAAAdK8hJRY7Qj1yaG7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drive/1y0IAi6ebOqZtQzP50o3TbPRc-Xt8aOEE" TargetMode="External"/><Relationship Id="rId4" Type="http://schemas.openxmlformats.org/officeDocument/2006/relationships/hyperlink" Target="https://colab.research.google.com/drive/1y0IAi6ebOqZtQzP50o3TbPRc-Xt8aOE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38" y="152400"/>
            <a:ext cx="8363729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633438" y="5081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Evaluating Regression Models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5"/>
          <p:cNvSpPr txBox="1"/>
          <p:nvPr/>
        </p:nvSpPr>
        <p:spPr>
          <a:xfrm>
            <a:off x="1384750" y="1862900"/>
            <a:ext cx="60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our model is any good?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Evaluation Metrics</a:t>
            </a:r>
            <a:endParaRPr/>
          </a:p>
        </p:txBody>
      </p:sp>
      <p:sp>
        <p:nvSpPr>
          <p:cNvPr id="101" name="Google Shape;101;p26"/>
          <p:cNvSpPr txBox="1"/>
          <p:nvPr>
            <p:ph idx="4294967295" type="title"/>
          </p:nvPr>
        </p:nvSpPr>
        <p:spPr>
          <a:xfrm>
            <a:off x="596450" y="1846475"/>
            <a:ext cx="7877100" cy="267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Mean Absolute Error (</a:t>
            </a:r>
            <a:r>
              <a:rPr lang="en"/>
              <a:t>MAE)</a:t>
            </a:r>
            <a:endParaRPr/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Mean Squared Error (MSE)</a:t>
            </a:r>
            <a:endParaRPr/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Root Mean Squared Error (RMSE)</a:t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R-Square (</a:t>
            </a: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) or (R2) or (R^2)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/>
        </p:nvSpPr>
        <p:spPr>
          <a:xfrm>
            <a:off x="557400" y="1971450"/>
            <a:ext cx="787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does ‘Error’ mean in predictive modeling?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25" y="1060725"/>
            <a:ext cx="7440750" cy="36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/>
        </p:nvSpPr>
        <p:spPr>
          <a:xfrm>
            <a:off x="1776150" y="199800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8"/>
          <p:cNvSpPr txBox="1"/>
          <p:nvPr/>
        </p:nvSpPr>
        <p:spPr>
          <a:xfrm>
            <a:off x="4129600" y="4558850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858475" y="2753075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421850" y="370025"/>
            <a:ext cx="522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line represents the prediction.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blue dots represent the actual values.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distance along the y axis between each dot and the line is the error.</a:t>
            </a:r>
            <a:endParaRPr/>
          </a:p>
        </p:txBody>
      </p:sp>
      <p:cxnSp>
        <p:nvCxnSpPr>
          <p:cNvPr id="116" name="Google Shape;116;p28"/>
          <p:cNvCxnSpPr/>
          <p:nvPr/>
        </p:nvCxnSpPr>
        <p:spPr>
          <a:xfrm>
            <a:off x="2174050" y="2882663"/>
            <a:ext cx="357000" cy="18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8"/>
          <p:cNvCxnSpPr/>
          <p:nvPr/>
        </p:nvCxnSpPr>
        <p:spPr>
          <a:xfrm flipH="1" rot="10800000">
            <a:off x="2161000" y="3071150"/>
            <a:ext cx="355200" cy="43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8"/>
          <p:cNvSpPr txBox="1"/>
          <p:nvPr/>
        </p:nvSpPr>
        <p:spPr>
          <a:xfrm>
            <a:off x="2334900" y="2753063"/>
            <a:ext cx="7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Error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666075" y="2153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25" y="1060725"/>
            <a:ext cx="7440750" cy="36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1776150" y="199800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 txBox="1"/>
          <p:nvPr/>
        </p:nvSpPr>
        <p:spPr>
          <a:xfrm>
            <a:off x="4129600" y="4558850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7" name="Google Shape;127;p29"/>
          <p:cNvSpPr txBox="1"/>
          <p:nvPr/>
        </p:nvSpPr>
        <p:spPr>
          <a:xfrm>
            <a:off x="858475" y="2753075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8" name="Google Shape;128;p29"/>
          <p:cNvSpPr txBox="1"/>
          <p:nvPr/>
        </p:nvSpPr>
        <p:spPr>
          <a:xfrm>
            <a:off x="436650" y="185025"/>
            <a:ext cx="62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Notice that sometimes the </a:t>
            </a:r>
            <a:r>
              <a:rPr lang="en"/>
              <a:t>prediction</a:t>
            </a:r>
            <a:r>
              <a:rPr lang="en"/>
              <a:t> is over and sometimes it is under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9"/>
          <p:cNvCxnSpPr/>
          <p:nvPr/>
        </p:nvCxnSpPr>
        <p:spPr>
          <a:xfrm>
            <a:off x="2174050" y="2882663"/>
            <a:ext cx="357000" cy="18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9"/>
          <p:cNvCxnSpPr/>
          <p:nvPr/>
        </p:nvCxnSpPr>
        <p:spPr>
          <a:xfrm flipH="1" rot="10800000">
            <a:off x="2161000" y="3071150"/>
            <a:ext cx="355200" cy="43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9"/>
          <p:cNvSpPr txBox="1"/>
          <p:nvPr/>
        </p:nvSpPr>
        <p:spPr>
          <a:xfrm>
            <a:off x="2334900" y="2753063"/>
            <a:ext cx="7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Error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666075" y="2153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859300" y="705850"/>
            <a:ext cx="65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 regression problem where we are predicting price in dollars.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30"/>
          <p:cNvGraphicFramePr/>
          <p:nvPr/>
        </p:nvGraphicFramePr>
        <p:xfrm>
          <a:off x="2720575" y="12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236300"/>
                <a:gridCol w="119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30"/>
          <p:cNvSpPr txBox="1"/>
          <p:nvPr/>
        </p:nvSpPr>
        <p:spPr>
          <a:xfrm>
            <a:off x="207675" y="3621650"/>
            <a:ext cx="23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Note: These number are just examples for easy calculating, they don’t match the previous graph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1776150" y="199800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/>
        </p:nvSpPr>
        <p:spPr>
          <a:xfrm>
            <a:off x="858475" y="2753075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666075" y="123650"/>
            <a:ext cx="623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Error is the difference between the prediction and actual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If we wanted to add up each of the errors, we would have positive errors and negative errors cancelling each other out!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666075" y="2153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31"/>
          <p:cNvGraphicFramePr/>
          <p:nvPr/>
        </p:nvGraphicFramePr>
        <p:xfrm>
          <a:off x="885350" y="9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236300"/>
                <a:gridCol w="1199250"/>
                <a:gridCol w="125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49" name="Google Shape;149;p31"/>
          <p:cNvSpPr txBox="1"/>
          <p:nvPr/>
        </p:nvSpPr>
        <p:spPr>
          <a:xfrm>
            <a:off x="5064075" y="2662125"/>
            <a:ext cx="34413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errors results in an average error of 0!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our predictions weren’t perfect, so this won’t work!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31"/>
          <p:cNvGraphicFramePr/>
          <p:nvPr/>
        </p:nvGraphicFramePr>
        <p:xfrm>
          <a:off x="6493375" y="78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032750"/>
                <a:gridCol w="103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31"/>
          <p:cNvSpPr txBox="1"/>
          <p:nvPr/>
        </p:nvSpPr>
        <p:spPr>
          <a:xfrm>
            <a:off x="5334200" y="1547100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/6 = 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1776150" y="199800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858475" y="2753075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666075" y="2153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32"/>
          <p:cNvGraphicFramePr/>
          <p:nvPr/>
        </p:nvGraphicFramePr>
        <p:xfrm>
          <a:off x="885350" y="9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092200"/>
                <a:gridCol w="1003300"/>
                <a:gridCol w="756700"/>
                <a:gridCol w="11332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Absolute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60" name="Google Shape;160;p32"/>
          <p:cNvGraphicFramePr/>
          <p:nvPr/>
        </p:nvGraphicFramePr>
        <p:xfrm>
          <a:off x="6677075" y="9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032750"/>
                <a:gridCol w="1032750"/>
              </a:tblGrid>
              <a:tr h="3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Absolute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2.67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32"/>
          <p:cNvSpPr txBox="1"/>
          <p:nvPr/>
        </p:nvSpPr>
        <p:spPr>
          <a:xfrm>
            <a:off x="436650" y="185025"/>
            <a:ext cx="62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One way to avoid positive and negative values cancelling is take the </a:t>
            </a:r>
            <a:r>
              <a:rPr lang="en" u="sng"/>
              <a:t>absolute value</a:t>
            </a:r>
            <a:r>
              <a:rPr lang="en"/>
              <a:t> of each error before finding the average</a:t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5710800" y="3075088"/>
            <a:ext cx="2985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is in the same units as the original data!</a:t>
            </a:r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5345375" y="1524675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16/6 ≈ 2.67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1776150" y="199800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858475" y="2753075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666075" y="2153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33"/>
          <p:cNvGraphicFramePr/>
          <p:nvPr/>
        </p:nvGraphicFramePr>
        <p:xfrm>
          <a:off x="572950" y="9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128125"/>
                <a:gridCol w="1036275"/>
                <a:gridCol w="781600"/>
                <a:gridCol w="961850"/>
                <a:gridCol w="961850"/>
              </a:tblGrid>
              <a:tr h="78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Absolute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72" name="Google Shape;172;p33"/>
          <p:cNvGraphicFramePr/>
          <p:nvPr/>
        </p:nvGraphicFramePr>
        <p:xfrm>
          <a:off x="6677075" y="9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032750"/>
                <a:gridCol w="1032750"/>
              </a:tblGrid>
              <a:tr h="3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Absolute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2.67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Squared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3"/>
          <p:cNvSpPr txBox="1"/>
          <p:nvPr/>
        </p:nvSpPr>
        <p:spPr>
          <a:xfrm>
            <a:off x="712200" y="199800"/>
            <a:ext cx="62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Another way to deal with positive and negative errors is to square each error before finding the average.  The result is always positive</a:t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6206775" y="3405950"/>
            <a:ext cx="2590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 is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same units as the true values.</a:t>
            </a:r>
            <a:endParaRPr/>
          </a:p>
        </p:txBody>
      </p:sp>
      <p:sp>
        <p:nvSpPr>
          <p:cNvPr id="175" name="Google Shape;175;p33"/>
          <p:cNvSpPr txBox="1"/>
          <p:nvPr/>
        </p:nvSpPr>
        <p:spPr>
          <a:xfrm>
            <a:off x="5545150" y="1524675"/>
            <a:ext cx="113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16/6  </a:t>
            </a:r>
            <a:r>
              <a:rPr lang="en"/>
              <a:t>≈ </a:t>
            </a:r>
            <a:r>
              <a:rPr lang="en" sz="1000"/>
              <a:t>2.67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60/6 = 10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1776150" y="199800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858475" y="2753075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666075" y="2153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34"/>
          <p:cNvGraphicFramePr/>
          <p:nvPr/>
        </p:nvGraphicFramePr>
        <p:xfrm>
          <a:off x="539475" y="88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128125"/>
                <a:gridCol w="1036275"/>
                <a:gridCol w="781600"/>
                <a:gridCol w="961850"/>
                <a:gridCol w="9618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Absolute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34"/>
          <p:cNvGraphicFramePr/>
          <p:nvPr/>
        </p:nvGraphicFramePr>
        <p:xfrm>
          <a:off x="6677075" y="9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032750"/>
                <a:gridCol w="1032750"/>
              </a:tblGrid>
              <a:tr h="3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Absolute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2.67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Squared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Root Mean Squared Error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3.16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4"/>
          <p:cNvSpPr txBox="1"/>
          <p:nvPr/>
        </p:nvSpPr>
        <p:spPr>
          <a:xfrm>
            <a:off x="712200" y="199800"/>
            <a:ext cx="62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 order to return the squared error to the same units as the true values, we can take the square root.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6152375" y="3901950"/>
            <a:ext cx="2590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</a:t>
            </a:r>
            <a:r>
              <a:rPr lang="en"/>
              <a:t>Mean Squared Error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same units as the true values.</a:t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5500525" y="1524675"/>
            <a:ext cx="1176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16/6 </a:t>
            </a:r>
            <a:r>
              <a:rPr lang="en"/>
              <a:t>≈</a:t>
            </a:r>
            <a:r>
              <a:rPr lang="en" sz="1100"/>
              <a:t> 2.67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60/6 = 10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√10 </a:t>
            </a:r>
            <a:r>
              <a:rPr lang="en"/>
              <a:t>≈ </a:t>
            </a:r>
            <a:r>
              <a:rPr lang="en" sz="1100"/>
              <a:t>3.16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4" name="Google Shape;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6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8" name="Google Shape;48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" name="Google Shape;49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1248725" y="623875"/>
            <a:ext cx="652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Benefits and Drawbacks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MAE: Uses same units, but does not punish large errors.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MSE: Punishes large errors, but not in same units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RMSE: Punishes large errors AND in same units.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996150" y="880950"/>
            <a:ext cx="66975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While MAE, MSE, and RMSE scores are all specific to the particular data set, there IS a metric that can be interpreted similarly on any data 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R</a:t>
            </a:r>
            <a:r>
              <a:rPr baseline="30000" lang="en"/>
              <a:t>2</a:t>
            </a:r>
            <a:r>
              <a:rPr lang="en"/>
              <a:t> value.  (The coefficient of determination.)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is usually given as a decimal value, but it is usually </a:t>
            </a:r>
            <a:r>
              <a:rPr lang="en"/>
              <a:t>interpreted</a:t>
            </a:r>
            <a:r>
              <a:rPr lang="en"/>
              <a:t> as a percent.  For </a:t>
            </a:r>
            <a:r>
              <a:rPr lang="en"/>
              <a:t>example</a:t>
            </a:r>
            <a:r>
              <a:rPr lang="en"/>
              <a:t>, an R</a:t>
            </a:r>
            <a:r>
              <a:rPr baseline="30000" lang="en"/>
              <a:t>2</a:t>
            </a:r>
            <a:r>
              <a:rPr lang="en"/>
              <a:t> of 0.95 means that the model explains 95% of the variation in y using the features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 mean value baseline will always score </a:t>
            </a: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of 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will never be higher than 1 no matter what the units of the data set.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Notice that unlike our other metrics, a </a:t>
            </a:r>
            <a:r>
              <a:rPr lang="en" u="sng"/>
              <a:t>higher</a:t>
            </a:r>
            <a:r>
              <a:rPr lang="en"/>
              <a:t> R</a:t>
            </a:r>
            <a:r>
              <a:rPr baseline="30000" lang="en"/>
              <a:t>2</a:t>
            </a:r>
            <a:r>
              <a:rPr lang="en"/>
              <a:t> indicates a better result!</a:t>
            </a:r>
            <a:br>
              <a:rPr lang="en"/>
            </a:b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REGRESSION METRICS ARE ONLY FOR REGRESSION MODELS</a:t>
            </a:r>
            <a:endParaRPr b="1" sz="1500"/>
          </a:p>
        </p:txBody>
      </p:sp>
      <p:sp>
        <p:nvSpPr>
          <p:cNvPr id="198" name="Google Shape;198;p36"/>
          <p:cNvSpPr txBox="1"/>
          <p:nvPr/>
        </p:nvSpPr>
        <p:spPr>
          <a:xfrm>
            <a:off x="2391000" y="138450"/>
            <a:ext cx="390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</a:t>
            </a:r>
            <a:r>
              <a:rPr baseline="30000" lang="en" sz="2900"/>
              <a:t>2</a:t>
            </a:r>
            <a:r>
              <a:rPr lang="en" sz="2900"/>
              <a:t> value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569850" y="1598800"/>
            <a:ext cx="697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Using the three metrics discussed so far, how do you know if you have a “good” model?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For example, the same RMSE might be “good” for one data set and horrible for another.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is very specific to the particular data 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Using a </a:t>
            </a:r>
            <a:r>
              <a:rPr lang="en" u="sng"/>
              <a:t>baseline model </a:t>
            </a:r>
            <a:r>
              <a:rPr lang="en"/>
              <a:t>is a great way to help you interpret MAE, MSE, or RMSE.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1660300" y="393325"/>
            <a:ext cx="533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Baseline Models</a:t>
            </a:r>
            <a:endParaRPr b="1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885350" y="131575"/>
            <a:ext cx="669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There is NO set rule for how to develop a baseline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For regression problems, one common </a:t>
            </a:r>
            <a:r>
              <a:rPr lang="en"/>
              <a:t>approach</a:t>
            </a:r>
            <a:r>
              <a:rPr lang="en"/>
              <a:t> is to see how well your model compares to simply predicting the mean of y for every value in your training set.  </a:t>
            </a:r>
            <a:endParaRPr/>
          </a:p>
        </p:txBody>
      </p:sp>
      <p:graphicFrame>
        <p:nvGraphicFramePr>
          <p:cNvPr id="210" name="Google Shape;210;p38"/>
          <p:cNvGraphicFramePr/>
          <p:nvPr/>
        </p:nvGraphicFramePr>
        <p:xfrm>
          <a:off x="885350" y="1178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1128125"/>
                <a:gridCol w="1036275"/>
                <a:gridCol w="781600"/>
                <a:gridCol w="961850"/>
                <a:gridCol w="961850"/>
              </a:tblGrid>
              <a:tr h="7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Absolute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1" name="Google Shape;211;p38"/>
          <p:cNvSpPr txBox="1"/>
          <p:nvPr/>
        </p:nvSpPr>
        <p:spPr>
          <a:xfrm>
            <a:off x="5857750" y="3938250"/>
            <a:ext cx="19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does not beat the baseline!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bad model </a:t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23" y="3819250"/>
            <a:ext cx="967625" cy="950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38"/>
          <p:cNvGraphicFramePr/>
          <p:nvPr/>
        </p:nvGraphicFramePr>
        <p:xfrm>
          <a:off x="5959350" y="10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{0672418E-470C-4469-913D-ED6C196E2B1E}</a:tableStyleId>
              </a:tblPr>
              <a:tblGrid>
                <a:gridCol w="959600"/>
                <a:gridCol w="959600"/>
                <a:gridCol w="959600"/>
              </a:tblGrid>
              <a:tr h="3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Metric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 Error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 Absolute Error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2.67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 Squared Error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6.67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Root Mean Squared Error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3.16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2.58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1104775" y="142750"/>
            <a:ext cx="72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Regression Metrics in Python</a:t>
            </a:r>
            <a:endParaRPr sz="2200"/>
          </a:p>
        </p:txBody>
      </p:sp>
      <p:sp>
        <p:nvSpPr>
          <p:cNvPr id="219" name="Google Shape;219;p39"/>
          <p:cNvSpPr txBox="1"/>
          <p:nvPr/>
        </p:nvSpPr>
        <p:spPr>
          <a:xfrm>
            <a:off x="274500" y="665950"/>
            <a:ext cx="8320500" cy="4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</a:t>
            </a:r>
            <a:r>
              <a:rPr lang="en" sz="1300"/>
              <a:t>sklearn.metrics</a:t>
            </a:r>
            <a:r>
              <a:rPr lang="en" sz="1300"/>
              <a:t> import mean_absolute_error, mean_squared_error, r2_score</a:t>
            </a:r>
            <a:endParaRPr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import numpy as np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Train_pred = model.predict(X_train)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MAE: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mae = mean_absolute_error(true, predicted)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Ex: mae = mean_absolute_error(y_train, Train_pred)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MSE: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mse = mean_squared_error(true, predicted)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RMSE: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rmse = np.sqrt(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mean_squared_error(true, predicted)</a:t>
            </a:r>
            <a:r>
              <a:rPr lang="en" sz="1300"/>
              <a:t>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R2: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r2 = r2_score(true, predicted)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2119100" y="153975"/>
            <a:ext cx="4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Regressor Baseline Model in Python</a:t>
            </a:r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666300" y="593025"/>
            <a:ext cx="4809000" cy="3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any other model: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#Import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from sklearn.dummy import DummyRegressor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#Instantiate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dummy = DummyRegressor(strategy='mean')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#Fit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dummy.fit(X_train, y_train)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#Predict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train_pred = dummy.predict(X_train)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test_pred = dummy.predict(X_test)</a:t>
            </a:r>
            <a:endParaRPr sz="14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/>
        </p:nvSpPr>
        <p:spPr>
          <a:xfrm>
            <a:off x="1412125" y="418100"/>
            <a:ext cx="593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Overfitting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does well on data it has seen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Poorly on new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fit too tightly to the specific data in the </a:t>
            </a:r>
            <a:r>
              <a:rPr b="1" lang="en" sz="1600"/>
              <a:t>training set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‘memorized’ the answers in the training set, but did not find a generalized function for the problem</a:t>
            </a:r>
            <a:endParaRPr sz="1600"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25" y="2495475"/>
            <a:ext cx="5935500" cy="207110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7401950" y="2725475"/>
            <a:ext cx="15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2720525" y="2420650"/>
            <a:ext cx="351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CodeAlong 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Colab Notebook</a:t>
            </a:r>
            <a:endParaRPr sz="2600"/>
          </a:p>
        </p:txBody>
      </p:sp>
      <p:sp>
        <p:nvSpPr>
          <p:cNvPr id="238" name="Google Shape;238;p42"/>
          <p:cNvSpPr txBox="1"/>
          <p:nvPr/>
        </p:nvSpPr>
        <p:spPr>
          <a:xfrm>
            <a:off x="1858600" y="420150"/>
            <a:ext cx="508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Predict the sale price of a house</a:t>
            </a:r>
            <a:endParaRPr i="1" sz="2300"/>
          </a:p>
        </p:txBody>
      </p:sp>
      <p:sp>
        <p:nvSpPr>
          <p:cNvPr id="239" name="Google Shape;239;p42"/>
          <p:cNvSpPr txBox="1"/>
          <p:nvPr/>
        </p:nvSpPr>
        <p:spPr>
          <a:xfrm>
            <a:off x="1775850" y="3482150"/>
            <a:ext cx="55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will be posted tomorrow.  Remind me if I forget!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/>
        </p:nvSpPr>
        <p:spPr>
          <a:xfrm>
            <a:off x="1648950" y="1781750"/>
            <a:ext cx="584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Challenge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Notebook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633450" y="284625"/>
            <a:ext cx="7877100" cy="4028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Warm-Up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And Classification?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your answer in chat.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1816500" y="558650"/>
            <a:ext cx="5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Learning Goals</a:t>
            </a:r>
            <a:endParaRPr sz="2000"/>
          </a:p>
        </p:txBody>
      </p:sp>
      <p:sp>
        <p:nvSpPr>
          <p:cNvPr id="60" name="Google Shape;60;p19"/>
          <p:cNvSpPr txBox="1"/>
          <p:nvPr/>
        </p:nvSpPr>
        <p:spPr>
          <a:xfrm>
            <a:off x="1568450" y="1146500"/>
            <a:ext cx="582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 this class you will be able to:</a:t>
            </a:r>
            <a:br>
              <a:rPr b="1" lang="en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a linear regression model with a pipeline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a regression model using multiple appropriate metrics.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Compare a fitted model’s performance to a baseline.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1818625" y="758700"/>
            <a:ext cx="493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Linear Regression</a:t>
            </a:r>
            <a:endParaRPr sz="2300"/>
          </a:p>
        </p:txBody>
      </p:sp>
      <p:sp>
        <p:nvSpPr>
          <p:cNvPr id="66" name="Google Shape;66;p20"/>
          <p:cNvSpPr txBox="1"/>
          <p:nvPr/>
        </p:nvSpPr>
        <p:spPr>
          <a:xfrm>
            <a:off x="1216150" y="1416975"/>
            <a:ext cx="6605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Most commonly used machine learning algorithm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 = b</a:t>
            </a:r>
            <a:r>
              <a:rPr baseline="-25000" lang="en" sz="1900"/>
              <a:t>1</a:t>
            </a:r>
            <a:r>
              <a:rPr lang="en" sz="1900"/>
              <a:t>x + b</a:t>
            </a:r>
            <a:r>
              <a:rPr baseline="-25000" lang="en" sz="1900"/>
              <a:t>0 </a:t>
            </a:r>
            <a:endParaRPr baseline="-25000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assumes a linear relationship between the input and output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2174" cy="4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/>
        </p:nvSpPr>
        <p:spPr>
          <a:xfrm>
            <a:off x="1885575" y="159975"/>
            <a:ext cx="53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Model with a Pipeline</a:t>
            </a:r>
            <a:endParaRPr/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88" y="1611913"/>
            <a:ext cx="7843575" cy="1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13" y="809750"/>
            <a:ext cx="8398975" cy="33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 txBox="1"/>
          <p:nvPr/>
        </p:nvSpPr>
        <p:spPr>
          <a:xfrm>
            <a:off x="3072000" y="119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Model with a Pipeline Continued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/>
        </p:nvSpPr>
        <p:spPr>
          <a:xfrm>
            <a:off x="3072000" y="290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Model with a Pipeline Continued</a:t>
            </a:r>
            <a:endParaRPr/>
          </a:p>
        </p:txBody>
      </p:sp>
      <p:pic>
        <p:nvPicPr>
          <p:cNvPr id="89" name="Google Shape;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63" y="1404475"/>
            <a:ext cx="7336276" cy="1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