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Proxima Nova Extrabold"/>
      <p:bold r:id="rId36"/>
    </p:embeddedFont>
    <p:embeddedFont>
      <p:font typeface="Helvetica Neue Light"/>
      <p:regular r:id="rId37"/>
      <p:bold r:id="rId38"/>
      <p:italic r:id="rId39"/>
      <p:boldItalic r:id="rId40"/>
    </p:embeddedFont>
    <p:embeddedFont>
      <p:font typeface="Open Sans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2DD591-7C90-4408-8B25-86E140F0A991}">
  <a:tblStyle styleId="{DF2DD591-7C90-4408-8B25-86E140F0A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Light-bold.fntdata"/><Relationship Id="rId41" Type="http://schemas.openxmlformats.org/officeDocument/2006/relationships/font" Target="fonts/OpenSansLight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Ligh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Extrabold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7ae0ca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b7ae0ca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67491b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67491b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14f0723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14f0723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288a42d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288a42d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88a42d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88a42d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88a42d4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88a42d4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88a42d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88a42d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4f0723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14f0723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60449b4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60449b4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88a42d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288a42d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7f474de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7f474de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1ba755559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e1ba755559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6a37250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6a37250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6a37250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6a37250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7f474de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7f474de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6a3725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6a3725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b4eb724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4b4eb724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7fb8cf5f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7fb8cf5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edc8d91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edc8d9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4f0723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4f0723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b4eb72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b4eb72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b4eb72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b4eb72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b4eb72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b4eb72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4b4eb724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4b4eb72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dove see?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b4eb724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b4eb72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google.com/url?sa=i&amp;url=https%3A%2F%2Ftwitter.com%2Fst3llasia%2Fstatus%2F1272145832603717632&amp;psig=AOvVaw2XfvLc7d2YqU6nn0CBtk3O&amp;ust=1626207976935000&amp;source=images&amp;cd=vfe&amp;ved=0CAoQjRxqFwoTCPC3s6Cv3vECFQAAAAAdAAAAABAS" TargetMode="External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ogin.codingdojo.com/m/213/7197/51859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s://autochimps.com/seized-engin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cikit-learn.org/stable/modules/generated/sklearn.tree.DecisionTreeRegressor.html" TargetMode="External"/><Relationship Id="rId4" Type="http://schemas.openxmlformats.org/officeDocument/2006/relationships/hyperlink" Target="https://scikit-learn.org/stable/modules/generated/sklearn.ensemble.RandomForestClassifier.html" TargetMode="External"/><Relationship Id="rId5" Type="http://schemas.openxmlformats.org/officeDocument/2006/relationships/hyperlink" Target="https://scikit-learn.org/stable/modules/generated/sklearn.neighbors.KNeighborsRegressor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ogin.codingdojo.com/m/213/7197/5186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lab.research.google.com/drive/1IrjVKcWTqvgQ-6sqqC0RcTQ-J_BTxN8w" TargetMode="External"/><Relationship Id="rId4" Type="http://schemas.openxmlformats.org/officeDocument/2006/relationships/hyperlink" Target="https://colab.research.google.com/drive/1IrjVKcWTqvgQ-6sqqC0RcTQ-J_BTxN8w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lab.research.google.com/drive/1tPoc71YceU6807xHENya_dD7U3LTK8z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edureka.co/blog/wp-content/uploads/2019/12/bias-variance-528x291.png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www.edureka.co/blog/wp-content/uploads/2019/12/bias-variance-528x291.p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6"/>
          <p:cNvSpPr txBox="1"/>
          <p:nvPr/>
        </p:nvSpPr>
        <p:spPr>
          <a:xfrm>
            <a:off x="4120200" y="4525625"/>
            <a:ext cx="90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288" y="497025"/>
            <a:ext cx="2537425" cy="38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50" y="1033463"/>
            <a:ext cx="790575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873800" y="3588400"/>
            <a:ext cx="194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is too complex and fits on </a:t>
            </a:r>
            <a:r>
              <a:rPr b="1" lang="en"/>
              <a:t>random</a:t>
            </a:r>
            <a:r>
              <a:rPr b="1" lang="en"/>
              <a:t> noise</a:t>
            </a:r>
            <a:r>
              <a:rPr lang="en"/>
              <a:t> in the data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3576013" y="3588400"/>
            <a:ext cx="19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is too simple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6278225" y="3588400"/>
            <a:ext cx="189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is just right and fits on the </a:t>
            </a:r>
            <a:r>
              <a:rPr b="1" lang="en"/>
              <a:t>general function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Bias/Variance Tradeoff: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1944725" y="2302400"/>
            <a:ext cx="5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Decreasing the </a:t>
            </a:r>
            <a:r>
              <a:rPr lang="en">
                <a:solidFill>
                  <a:srgbClr val="6AA84F"/>
                </a:solidFill>
              </a:rPr>
              <a:t>variance </a:t>
            </a:r>
            <a:r>
              <a:rPr lang="en"/>
              <a:t>tends to increase the </a:t>
            </a:r>
            <a:r>
              <a:rPr lang="en">
                <a:solidFill>
                  <a:srgbClr val="CC0000"/>
                </a:solidFill>
              </a:rPr>
              <a:t>bias </a:t>
            </a:r>
            <a:r>
              <a:rPr lang="en"/>
              <a:t>of the model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 flipH="1">
            <a:off x="3588000" y="2878325"/>
            <a:ext cx="7800" cy="1088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6"/>
          <p:cNvCxnSpPr/>
          <p:nvPr/>
        </p:nvCxnSpPr>
        <p:spPr>
          <a:xfrm rot="10800000">
            <a:off x="5875875" y="1221575"/>
            <a:ext cx="0" cy="954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overfitting?</a:t>
            </a: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1356325" y="1277800"/>
            <a:ext cx="65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{DF2DD591-7C90-4408-8B25-86E140F0A991}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R2 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R2 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Bias/Variance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Bias (underfit)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overfitting?</a:t>
            </a:r>
            <a:endParaRPr/>
          </a:p>
        </p:txBody>
      </p:sp>
      <p:sp>
        <p:nvSpPr>
          <p:cNvPr id="141" name="Google Shape;141;p28"/>
          <p:cNvSpPr txBox="1"/>
          <p:nvPr/>
        </p:nvSpPr>
        <p:spPr>
          <a:xfrm>
            <a:off x="1356325" y="1277800"/>
            <a:ext cx="65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{DF2DD591-7C90-4408-8B25-86E140F0A991}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R2 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R2 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Bias/Variance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Bias (underfit)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Variance (overfit)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overfitting?</a:t>
            </a:r>
            <a:endParaRPr/>
          </a:p>
        </p:txBody>
      </p:sp>
      <p:sp>
        <p:nvSpPr>
          <p:cNvPr id="148" name="Google Shape;148;p29"/>
          <p:cNvSpPr txBox="1"/>
          <p:nvPr/>
        </p:nvSpPr>
        <p:spPr>
          <a:xfrm>
            <a:off x="1356325" y="1277800"/>
            <a:ext cx="65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2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{DF2DD591-7C90-4408-8B25-86E140F0A991}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R2 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R2 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Bias/Variance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Bias (underfit)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Variance (overfit)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Bias AND Variance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overfitting?</a:t>
            </a:r>
            <a:endParaRPr/>
          </a:p>
        </p:txBody>
      </p:sp>
      <p:sp>
        <p:nvSpPr>
          <p:cNvPr id="155" name="Google Shape;155;p30"/>
          <p:cNvSpPr txBox="1"/>
          <p:nvPr/>
        </p:nvSpPr>
        <p:spPr>
          <a:xfrm>
            <a:off x="1356325" y="1277800"/>
            <a:ext cx="65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{DF2DD591-7C90-4408-8B25-86E140F0A991}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R2 Score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R2 Score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Bias/Variance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8D8D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Bias (underfit)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Variance (overfit)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Bias AND Variance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Fit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33425" y="133350"/>
            <a:ext cx="7877100" cy="4803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162" name="Google Shape;162;p31"/>
          <p:cNvSpPr txBox="1"/>
          <p:nvPr/>
        </p:nvSpPr>
        <p:spPr>
          <a:xfrm>
            <a:off x="2536500" y="990750"/>
            <a:ext cx="4071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 prevents a model from overfitting.</a:t>
            </a:r>
            <a:endParaRPr b="1"/>
          </a:p>
        </p:txBody>
      </p:sp>
      <p:sp>
        <p:nvSpPr>
          <p:cNvPr id="163" name="Google Shape;163;p31"/>
          <p:cNvSpPr txBox="1"/>
          <p:nvPr/>
        </p:nvSpPr>
        <p:spPr>
          <a:xfrm>
            <a:off x="2033650" y="1390950"/>
            <a:ext cx="5167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find the RIGHT amount of regularization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balance the bias and variance.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hlink"/>
                </a:solidFill>
                <a:hlinkClick r:id="rId3"/>
              </a:rPr>
              <a:t>We call this ‘tuning’ a model</a:t>
            </a:r>
            <a:endParaRPr b="1" sz="1700"/>
          </a:p>
        </p:txBody>
      </p:sp>
      <p:pic>
        <p:nvPicPr>
          <p:cNvPr descr="Seized Or Locked Engine? Here's How You Fix It [2021 Guide]"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25" y="2681100"/>
            <a:ext cx="2857500" cy="1609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31"/>
          <p:cNvSpPr txBox="1"/>
          <p:nvPr/>
        </p:nvSpPr>
        <p:spPr>
          <a:xfrm>
            <a:off x="3846125" y="4408900"/>
            <a:ext cx="14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916325" y="1210050"/>
            <a:ext cx="7311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your model has high variance, now what?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Regularization </a:t>
            </a:r>
            <a:r>
              <a:rPr lang="en"/>
              <a:t>prevents a model from memorizing the data and forces it to find the general function instead.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Done differently for different model types, for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Decision Trees</a:t>
            </a:r>
            <a:r>
              <a:rPr lang="en"/>
              <a:t>: Adjust </a:t>
            </a:r>
            <a:r>
              <a:rPr i="1" lang="en"/>
              <a:t>max_depth, min_sample_split, min_sample_leaf</a:t>
            </a:r>
            <a:r>
              <a:rPr lang="en"/>
              <a:t> or other hyperparameters.  Check the documentation for more options.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Random Forests</a:t>
            </a:r>
            <a:r>
              <a:rPr b="1" lang="en"/>
              <a:t>:</a:t>
            </a:r>
            <a:r>
              <a:rPr lang="en"/>
              <a:t> </a:t>
            </a:r>
            <a:r>
              <a:rPr lang="en"/>
              <a:t>Adjust  n_estimators,</a:t>
            </a:r>
            <a:r>
              <a:rPr i="1" lang="en"/>
              <a:t> max_depth,min_sample_split, min_sample_leaf</a:t>
            </a:r>
            <a:r>
              <a:rPr lang="en"/>
              <a:t> or other hyperparameters. Check the documentation for more options.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K Nearest Neighbors</a:t>
            </a:r>
            <a:r>
              <a:rPr b="1" lang="en"/>
              <a:t>: </a:t>
            </a:r>
            <a:r>
              <a:rPr lang="en"/>
              <a:t>Adjust n_neighbors, weights or other hyperparameters. Check the documentation for more options.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model type has different ways to regularize it and combat overfitting.  Check the documentation for each model type.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Goal?</a:t>
            </a:r>
            <a:endParaRPr/>
          </a:p>
        </p:txBody>
      </p:sp>
      <p:sp>
        <p:nvSpPr>
          <p:cNvPr id="177" name="Google Shape;177;p33"/>
          <p:cNvSpPr txBox="1"/>
          <p:nvPr/>
        </p:nvSpPr>
        <p:spPr>
          <a:xfrm>
            <a:off x="1632700" y="1364650"/>
            <a:ext cx="620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Maximize the Testing Metrics!!!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Don’t sacrifice test metrics to decrease variance</a:t>
            </a:r>
            <a:endParaRPr sz="1800"/>
          </a:p>
        </p:txBody>
      </p:sp>
      <p:sp>
        <p:nvSpPr>
          <p:cNvPr id="178" name="Google Shape;178;p33"/>
          <p:cNvSpPr txBox="1"/>
          <p:nvPr/>
        </p:nvSpPr>
        <p:spPr>
          <a:xfrm>
            <a:off x="1680075" y="2738650"/>
            <a:ext cx="62067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variance means you might be able to do better on the test set if you use regularization.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Decision Trees</a:t>
            </a:r>
            <a:endParaRPr/>
          </a:p>
        </p:txBody>
      </p:sp>
      <p:sp>
        <p:nvSpPr>
          <p:cNvPr id="184" name="Google Shape;184;p34"/>
          <p:cNvSpPr txBox="1"/>
          <p:nvPr/>
        </p:nvSpPr>
        <p:spPr>
          <a:xfrm>
            <a:off x="1193825" y="1093400"/>
            <a:ext cx="6951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predictive modeling approach that separates data into classes using a top down approach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be used for classification and regression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Regression Trees predict a continuous quantity or numeric output such as $35.98 or 11.41 inches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sklearn.tree.DecisionTreeRegressor uses mean squared error, friedman mse and mean absolute error.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46" name="Google Shape;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6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2!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9" name="Google Shape;49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50" name="Google Shape;50;p17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" name="Google Shape;51;p17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Decision Tree</a:t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38" y="822375"/>
            <a:ext cx="7221676" cy="40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Based Models</a:t>
            </a:r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1227575" y="1001700"/>
            <a:ext cx="6688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Advantages</a:t>
            </a:r>
            <a:endParaRPr b="1"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Interpret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 is fast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used for classification or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Doesn’t require scaling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used for multiclass classification problems (more than 2 classes)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Disadvantages</a:t>
            </a:r>
            <a:endParaRPr b="1"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Worse performance than other supervised learning methods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Prone to overfitting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Small variations in the data can result in a completely different tree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38" y="234938"/>
            <a:ext cx="65436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75" y="2427903"/>
            <a:ext cx="7929024" cy="16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in Python</a:t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005" y="1065050"/>
            <a:ext cx="5576000" cy="5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750" y="2231450"/>
            <a:ext cx="6834450" cy="16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/>
        </p:nvSpPr>
        <p:spPr>
          <a:xfrm>
            <a:off x="2630100" y="1971450"/>
            <a:ext cx="388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hlinkClick r:id="rId3"/>
              </a:rPr>
              <a:t>CodeAlong</a:t>
            </a:r>
            <a:r>
              <a:rPr lang="en" sz="2700" u="sng">
                <a:solidFill>
                  <a:schemeClr val="hlink"/>
                </a:solidFill>
                <a:hlinkClick r:id="rId4"/>
              </a:rPr>
              <a:t> Notebook</a:t>
            </a:r>
            <a:endParaRPr sz="2700"/>
          </a:p>
        </p:txBody>
      </p:sp>
      <p:sp>
        <p:nvSpPr>
          <p:cNvPr id="215" name="Google Shape;215;p39"/>
          <p:cNvSpPr txBox="1"/>
          <p:nvPr/>
        </p:nvSpPr>
        <p:spPr>
          <a:xfrm>
            <a:off x="1852950" y="596925"/>
            <a:ext cx="543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Bias/Variance Code Along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633438" y="142760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Challenge Notebook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666750" y="-8"/>
            <a:ext cx="7810500" cy="6666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666750" y="613950"/>
            <a:ext cx="7810500" cy="4065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Belt Exam for Stack 2</a:t>
            </a:r>
            <a:endParaRPr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March 11th - March 13th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attended 80% of classes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passed 90% of assignments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All assignments &amp; resubmits from weeks 1 &amp; 2 are due by Friday at 9am PST (March 11th)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Final Project</a:t>
            </a:r>
            <a:endParaRPr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Have at least 5 slides with 2 visualizations.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1 slide should state the problem.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2 slides should include visualizations with analyses.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1 slide should include trends or insights you gained from the data.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1 slide should include recommendations for stakeholders.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666750" y="862017"/>
            <a:ext cx="7810500" cy="651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666750" y="1513351"/>
            <a:ext cx="7810500" cy="2477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After this lesson you will be able to:</a:t>
            </a:r>
            <a:br>
              <a:rPr b="1" lang="en"/>
            </a:b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Explain bias, variance, and the bias/variance tradeoff.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Visualize how a Tree Based model makes predictions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Use regularization to reduce variance (overfitting) in a Tree Based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633413" y="10372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Introducing t</a:t>
            </a: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he Bias/Variance Tradeoff</a:t>
            </a:r>
            <a:endParaRPr sz="2450">
              <a:highlight>
                <a:schemeClr val="lt2"/>
              </a:highlight>
            </a:endParaRPr>
          </a:p>
        </p:txBody>
      </p:sp>
      <p:sp>
        <p:nvSpPr>
          <p:cNvPr id="69" name="Google Shape;69;p20"/>
          <p:cNvSpPr txBox="1"/>
          <p:nvPr/>
        </p:nvSpPr>
        <p:spPr>
          <a:xfrm>
            <a:off x="551225" y="715075"/>
            <a:ext cx="76461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Imagine you have a </a:t>
            </a: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study</a:t>
            </a: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 guide for an upcoming test.  </a:t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How are you going to use that study guide? </a:t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250"/>
              <a:buAutoNum type="alphaLcParenR"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Memorize the study guide?</a:t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250"/>
              <a:buAutoNum type="alphaLcParenR"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Focus on just on big ideas?</a:t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The effectiveness of your </a:t>
            </a: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approach</a:t>
            </a: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 will only be known on TEST DAY!</a:t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633413" y="10372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High </a:t>
            </a:r>
            <a:r>
              <a:rPr b="1" lang="en" sz="2150" u="sng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ariance = O</a:t>
            </a:r>
            <a:r>
              <a:rPr b="1" lang="en" sz="2150" u="sng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ERfitting</a:t>
            </a:r>
            <a:endParaRPr sz="2450">
              <a:highlight>
                <a:schemeClr val="lt2"/>
              </a:highlight>
            </a:endParaRPr>
          </a:p>
        </p:txBody>
      </p:sp>
      <p:sp>
        <p:nvSpPr>
          <p:cNvPr id="75" name="Google Shape;75;p21"/>
          <p:cNvSpPr txBox="1"/>
          <p:nvPr/>
        </p:nvSpPr>
        <p:spPr>
          <a:xfrm>
            <a:off x="551225" y="715075"/>
            <a:ext cx="7646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Study approach A (memorize every detail) corresponds to a model with </a:t>
            </a:r>
            <a:r>
              <a:rPr lang="en" sz="2250" u="sng">
                <a:solidFill>
                  <a:srgbClr val="1D1C1D"/>
                </a:solidFill>
                <a:highlight>
                  <a:schemeClr val="lt1"/>
                </a:highlight>
              </a:rPr>
              <a:t>high variance</a:t>
            </a: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.</a:t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You would do perfect on a test that was </a:t>
            </a:r>
            <a:r>
              <a:rPr lang="en" sz="2250" u="sng">
                <a:solidFill>
                  <a:srgbClr val="1D1C1D"/>
                </a:solidFill>
                <a:highlight>
                  <a:schemeClr val="lt1"/>
                </a:highlight>
              </a:rPr>
              <a:t>exactly</a:t>
            </a: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 the same as your study guide. </a:t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</p:txBody>
      </p:sp>
      <p:pic>
        <p:nvPicPr>
          <p:cNvPr id="76" name="Google Shape;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425" y="2277900"/>
            <a:ext cx="2869425" cy="24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1"/>
          <p:cNvSpPr txBox="1"/>
          <p:nvPr/>
        </p:nvSpPr>
        <p:spPr>
          <a:xfrm>
            <a:off x="6750850" y="2571750"/>
            <a:ext cx="227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Notice how this model perfectly predicts each data point IF the “test” is the same as the “study guide”.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8" name="Google Shape;78;p21"/>
          <p:cNvSpPr txBox="1"/>
          <p:nvPr/>
        </p:nvSpPr>
        <p:spPr>
          <a:xfrm>
            <a:off x="717950" y="2903925"/>
            <a:ext cx="2818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But what if there is a question not specifically addressed on your study guide? You have no ability to recognize big ideas to make a valid guess.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79" name="Google Shape;79;p21"/>
          <p:cNvSpPr txBox="1"/>
          <p:nvPr/>
        </p:nvSpPr>
        <p:spPr>
          <a:xfrm>
            <a:off x="7693825" y="325755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633413" y="10372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High Bias</a:t>
            </a:r>
            <a:r>
              <a:rPr b="1" lang="en" sz="2150">
                <a:solidFill>
                  <a:srgbClr val="1D1C1D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 = UNDERfitting </a:t>
            </a:r>
            <a:endParaRPr sz="2450">
              <a:highlight>
                <a:schemeClr val="lt2"/>
              </a:highlight>
            </a:endParaRPr>
          </a:p>
        </p:txBody>
      </p:sp>
      <p:sp>
        <p:nvSpPr>
          <p:cNvPr id="85" name="Google Shape;85;p22"/>
          <p:cNvSpPr txBox="1"/>
          <p:nvPr/>
        </p:nvSpPr>
        <p:spPr>
          <a:xfrm>
            <a:off x="551225" y="715075"/>
            <a:ext cx="7646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Approach B</a:t>
            </a: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 (only </a:t>
            </a:r>
            <a:r>
              <a:rPr lang="en" sz="2250" u="sng">
                <a:solidFill>
                  <a:srgbClr val="1D1C1D"/>
                </a:solidFill>
                <a:highlight>
                  <a:schemeClr val="lt1"/>
                </a:highlight>
              </a:rPr>
              <a:t>b</a:t>
            </a: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ig ideas and no detail) corresponds to a model with </a:t>
            </a:r>
            <a:r>
              <a:rPr lang="en" sz="2250" u="sng">
                <a:solidFill>
                  <a:srgbClr val="1D1C1D"/>
                </a:solidFill>
                <a:highlight>
                  <a:schemeClr val="lt1"/>
                </a:highlight>
              </a:rPr>
              <a:t>high bias</a:t>
            </a:r>
            <a:endParaRPr sz="2250" u="sng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</a:rPr>
              <a:t>You would miss any question on the test that involved knowing details.   </a:t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</p:txBody>
      </p:sp>
      <p:pic>
        <p:nvPicPr>
          <p:cNvPr id="86" name="Google Shape;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18175"/>
            <a:ext cx="22002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 txBox="1"/>
          <p:nvPr/>
        </p:nvSpPr>
        <p:spPr>
          <a:xfrm>
            <a:off x="6622275" y="2631475"/>
            <a:ext cx="234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This model is in a reasonable range of the data.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Notice how this model is so simple that it misses details. 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8" name="Google Shape;88;p22"/>
          <p:cNvSpPr txBox="1"/>
          <p:nvPr/>
        </p:nvSpPr>
        <p:spPr>
          <a:xfrm>
            <a:off x="717950" y="296822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But what if there is a question from the study guide that goes into more detail? You could potentially miss this question </a:t>
            </a:r>
            <a:r>
              <a:rPr lang="en" sz="1600">
                <a:solidFill>
                  <a:srgbClr val="FF0000"/>
                </a:solidFill>
              </a:rPr>
              <a:t>because</a:t>
            </a:r>
            <a:r>
              <a:rPr lang="en" sz="1600">
                <a:solidFill>
                  <a:srgbClr val="FF0000"/>
                </a:solidFill>
              </a:rPr>
              <a:t> you did not focus on the details.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2995650" y="178725"/>
            <a:ext cx="2634900" cy="7149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want a balance! </a:t>
            </a:r>
            <a:endParaRPr b="1" sz="21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/>
        </p:nvSpPr>
        <p:spPr>
          <a:xfrm>
            <a:off x="633425" y="768650"/>
            <a:ext cx="7646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23"/>
          <p:cNvSpPr txBox="1"/>
          <p:nvPr/>
        </p:nvSpPr>
        <p:spPr>
          <a:xfrm>
            <a:off x="6750850" y="257175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6" name="Google Shape;96;p23"/>
          <p:cNvSpPr txBox="1"/>
          <p:nvPr/>
        </p:nvSpPr>
        <p:spPr>
          <a:xfrm>
            <a:off x="717950" y="2903925"/>
            <a:ext cx="28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97" name="Google Shape;97;p23"/>
          <p:cNvSpPr txBox="1"/>
          <p:nvPr/>
        </p:nvSpPr>
        <p:spPr>
          <a:xfrm>
            <a:off x="760800" y="964400"/>
            <a:ext cx="71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pic>
        <p:nvPicPr>
          <p:cNvPr id="98" name="Google Shape;98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937" y="1002275"/>
            <a:ext cx="6421576" cy="35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 txBox="1"/>
          <p:nvPr/>
        </p:nvSpPr>
        <p:spPr>
          <a:xfrm>
            <a:off x="3820513" y="4457550"/>
            <a:ext cx="8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2995650" y="178725"/>
            <a:ext cx="2634900" cy="7149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633425" y="768650"/>
            <a:ext cx="7646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chemeClr val="lt1"/>
              </a:highlight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6750850" y="2571750"/>
            <a:ext cx="22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717950" y="2903925"/>
            <a:ext cx="28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760800" y="964400"/>
            <a:ext cx="71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109" name="Google Shape;109;p24"/>
          <p:cNvSpPr txBox="1"/>
          <p:nvPr/>
        </p:nvSpPr>
        <p:spPr>
          <a:xfrm>
            <a:off x="3820513" y="4457550"/>
            <a:ext cx="8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187" y="872425"/>
            <a:ext cx="4159075" cy="37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 txBox="1"/>
          <p:nvPr/>
        </p:nvSpPr>
        <p:spPr>
          <a:xfrm>
            <a:off x="288625" y="717875"/>
            <a:ext cx="172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nice balance between the big pattern and the details.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found the FUNCTION, but did not fit on the NOISE!</a:t>
            </a:r>
            <a:endParaRPr/>
          </a:p>
        </p:txBody>
      </p:sp>
      <p:sp>
        <p:nvSpPr>
          <p:cNvPr id="112" name="Google Shape;112;p24"/>
          <p:cNvSpPr txBox="1"/>
          <p:nvPr/>
        </p:nvSpPr>
        <p:spPr>
          <a:xfrm>
            <a:off x="6631100" y="519750"/>
            <a:ext cx="21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