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embeddedFontLst>
    <p:embeddedFont>
      <p:font typeface="Proxima Nova"/>
      <p:regular r:id="rId50"/>
      <p:bold r:id="rId51"/>
      <p:italic r:id="rId52"/>
      <p:boldItalic r:id="rId53"/>
    </p:embeddedFont>
    <p:embeddedFont>
      <p:font typeface="Helvetica Neue Light"/>
      <p:regular r:id="rId54"/>
      <p:bold r:id="rId55"/>
      <p:italic r:id="rId56"/>
      <p:boldItalic r:id="rId57"/>
    </p:embeddedFont>
    <p:embeddedFont>
      <p:font typeface="Open Sans Light"/>
      <p:regular r:id="rId58"/>
      <p:bold r:id="rId59"/>
      <p:italic r:id="rId60"/>
      <p:boldItalic r:id="rId61"/>
    </p:embeddedFont>
    <p:embeddedFont>
      <p:font typeface="Open Sans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7EFB686-6141-4280-A0A4-9D27A6547B1D}">
  <a:tblStyle styleId="{47EFB686-6141-4280-A0A4-9D27A6547B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OpenSans-regular.fntdata"/><Relationship Id="rId61" Type="http://schemas.openxmlformats.org/officeDocument/2006/relationships/font" Target="fonts/OpenSansLight-boldItalic.fntdata"/><Relationship Id="rId20" Type="http://schemas.openxmlformats.org/officeDocument/2006/relationships/slide" Target="slides/slide14.xml"/><Relationship Id="rId64" Type="http://schemas.openxmlformats.org/officeDocument/2006/relationships/font" Target="fonts/OpenSans-italic.fntdata"/><Relationship Id="rId63" Type="http://schemas.openxmlformats.org/officeDocument/2006/relationships/font" Target="fonts/OpenSans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65" Type="http://schemas.openxmlformats.org/officeDocument/2006/relationships/font" Target="fonts/OpenSans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OpenSansLight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ProximaNova-bold.fntdata"/><Relationship Id="rId50" Type="http://schemas.openxmlformats.org/officeDocument/2006/relationships/font" Target="fonts/ProximaNova-regular.fntdata"/><Relationship Id="rId53" Type="http://schemas.openxmlformats.org/officeDocument/2006/relationships/font" Target="fonts/ProximaNova-boldItalic.fntdata"/><Relationship Id="rId52" Type="http://schemas.openxmlformats.org/officeDocument/2006/relationships/font" Target="fonts/ProximaNova-italic.fntdata"/><Relationship Id="rId11" Type="http://schemas.openxmlformats.org/officeDocument/2006/relationships/slide" Target="slides/slide5.xml"/><Relationship Id="rId55" Type="http://schemas.openxmlformats.org/officeDocument/2006/relationships/font" Target="fonts/HelveticaNeueLight-bold.fntdata"/><Relationship Id="rId10" Type="http://schemas.openxmlformats.org/officeDocument/2006/relationships/slide" Target="slides/slide4.xml"/><Relationship Id="rId54" Type="http://schemas.openxmlformats.org/officeDocument/2006/relationships/font" Target="fonts/HelveticaNeueLight-regular.fntdata"/><Relationship Id="rId13" Type="http://schemas.openxmlformats.org/officeDocument/2006/relationships/slide" Target="slides/slide7.xml"/><Relationship Id="rId57" Type="http://schemas.openxmlformats.org/officeDocument/2006/relationships/font" Target="fonts/HelveticaNeueLight-boldItalic.fntdata"/><Relationship Id="rId12" Type="http://schemas.openxmlformats.org/officeDocument/2006/relationships/slide" Target="slides/slide6.xml"/><Relationship Id="rId56" Type="http://schemas.openxmlformats.org/officeDocument/2006/relationships/font" Target="fonts/HelveticaNeueLight-italic.fntdata"/><Relationship Id="rId15" Type="http://schemas.openxmlformats.org/officeDocument/2006/relationships/slide" Target="slides/slide9.xml"/><Relationship Id="rId59" Type="http://schemas.openxmlformats.org/officeDocument/2006/relationships/font" Target="fonts/OpenSansLight-bold.fntdata"/><Relationship Id="rId14" Type="http://schemas.openxmlformats.org/officeDocument/2006/relationships/slide" Target="slides/slide8.xml"/><Relationship Id="rId58" Type="http://schemas.openxmlformats.org/officeDocument/2006/relationships/font" Target="fonts/OpenSansLight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e5f82487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e5f82487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6132b54e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6132b54e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6132b54e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6132b54e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6132b54e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6132b54e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d2938334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d2938334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0f13e551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0f13e551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6132b54e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6132b54e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6132b54e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6132b54e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d293833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d293833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d2938334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d2938334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d2938334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d2938334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f7e21f89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f7e21f89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d2938334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d2938334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6132b54e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6132b54e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6132b54e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6132b54e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0f13e551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0f13e551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6132b54e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6132b54e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6132b54e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6132b54e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6132b54e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f6132b54e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6132b54e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6132b54e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6132b54e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f6132b54e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6132b54e8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6132b54e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18737f87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118737f87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6132b54e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f6132b54e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f6132b54e8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f6132b54e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71dc946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c71dc946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f6132b54e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f6132b54e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d2938334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ed2938334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f6132b54e8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f6132b54e8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f6132b54e8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f6132b54e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194d71cd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194d71cd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f6132b54e8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f6132b54e8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28c4fee3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028c4fee3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4e8b598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4e8b598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f811e01d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f811e01d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3fd5eab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3fd5eab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f6132b54e8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f6132b54e8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d2938334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ed2938334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4e8b598a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4e8b598a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28c4fee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28c4fee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7ae0ca76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7ae0ca76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4284c5f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4284c5f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0f13e55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0f13e55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1100"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1100"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1100"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1100"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" name="Google Shape;32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8858250" y="4857750"/>
            <a:ext cx="285900" cy="28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4857750"/>
            <a:ext cx="8858100" cy="2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628650" y="273844"/>
            <a:ext cx="78867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 Light"/>
              <a:buNone/>
              <a:defRPr b="0" i="0" sz="33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" name="Google Shape;9;p1"/>
          <p:cNvSpPr txBox="1"/>
          <p:nvPr/>
        </p:nvSpPr>
        <p:spPr>
          <a:xfrm>
            <a:off x="341461" y="4903143"/>
            <a:ext cx="1436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Coding Dojo</a:t>
            </a:r>
            <a:endParaRPr b="1" i="0" sz="1200">
              <a:solidFill>
                <a:srgbClr val="D8D8D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8865904" y="4870044"/>
            <a:ext cx="27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" sz="800" u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1" i="0" sz="800" u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7144" y="4906200"/>
            <a:ext cx="188803" cy="18880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30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hyperlink" Target="https://login.codingdojo.com/m/213/7198/63593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colab.research.google.com/drive/1YkwGGZPY1Q93QlvI4iU28KRobeAlQfCz" TargetMode="External"/><Relationship Id="rId4" Type="http://schemas.openxmlformats.org/officeDocument/2006/relationships/hyperlink" Target="https://docs.google.com/spreadsheets/d/1sQUGdcC26dVOowOO0RATu6uh-jmggdIP9lcABZ1NlEs/edit#gid=888939493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docs.google.com/document/d/1lOyD53ahnfK45I1XqWqnuuXJLLIArkauKRR7PxRygbc/edit?usp=sharing" TargetMode="External"/><Relationship Id="rId4" Type="http://schemas.openxmlformats.org/officeDocument/2006/relationships/hyperlink" Target="https://colab.research.google.com/drive/1LnK2k1hr_hPMBTNhYZT_CExvNdiWiJAO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95250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/>
          <p:nvPr>
            <p:ph idx="4294967295" type="title"/>
          </p:nvPr>
        </p:nvSpPr>
        <p:spPr>
          <a:xfrm>
            <a:off x="633450" y="855525"/>
            <a:ext cx="7877100" cy="752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Evaluation Metrics</a:t>
            </a:r>
            <a:endParaRPr/>
          </a:p>
        </p:txBody>
      </p:sp>
      <p:sp>
        <p:nvSpPr>
          <p:cNvPr id="94" name="Google Shape;94;p25"/>
          <p:cNvSpPr txBox="1"/>
          <p:nvPr>
            <p:ph idx="4294967295" type="title"/>
          </p:nvPr>
        </p:nvSpPr>
        <p:spPr>
          <a:xfrm>
            <a:off x="633450" y="1831675"/>
            <a:ext cx="7877100" cy="267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Binary Classification:</a:t>
            </a:r>
            <a:endParaRPr sz="2400"/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Predict 1 of 2 classes, positive (1) or negative (0)</a:t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Multiclass Classification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Predict 1 of 3 or more classes.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/>
          <p:nvPr>
            <p:ph idx="4294967295" type="title"/>
          </p:nvPr>
        </p:nvSpPr>
        <p:spPr>
          <a:xfrm>
            <a:off x="633450" y="855525"/>
            <a:ext cx="7877100" cy="752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Evaluation Metrics</a:t>
            </a:r>
            <a:endParaRPr/>
          </a:p>
        </p:txBody>
      </p:sp>
      <p:sp>
        <p:nvSpPr>
          <p:cNvPr id="100" name="Google Shape;100;p26"/>
          <p:cNvSpPr txBox="1"/>
          <p:nvPr>
            <p:ph idx="4294967295" type="title"/>
          </p:nvPr>
        </p:nvSpPr>
        <p:spPr>
          <a:xfrm>
            <a:off x="633450" y="1831675"/>
            <a:ext cx="7877100" cy="267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We are going to start </a:t>
            </a: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with</a:t>
            </a: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Binary Classification Metrics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/>
        </p:nvSpPr>
        <p:spPr>
          <a:xfrm>
            <a:off x="655775" y="608700"/>
            <a:ext cx="7454400" cy="16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The </a:t>
            </a:r>
            <a:r>
              <a:rPr lang="en" sz="3800"/>
              <a:t>Confusion Matrix: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4"/>
                </a:solidFill>
              </a:rPr>
              <a:t>A more complete story</a:t>
            </a:r>
            <a:endParaRPr sz="21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 txBox="1"/>
          <p:nvPr/>
        </p:nvSpPr>
        <p:spPr>
          <a:xfrm>
            <a:off x="664375" y="525075"/>
            <a:ext cx="700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150" y="841950"/>
            <a:ext cx="5894496" cy="391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8"/>
          <p:cNvSpPr txBox="1"/>
          <p:nvPr/>
        </p:nvSpPr>
        <p:spPr>
          <a:xfrm>
            <a:off x="1414475" y="226350"/>
            <a:ext cx="680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at this example of a confusion matrix (</a:t>
            </a:r>
            <a:r>
              <a:rPr lang="en" u="sng">
                <a:solidFill>
                  <a:schemeClr val="hlink"/>
                </a:solidFill>
                <a:hlinkClick r:id="rId4"/>
              </a:rPr>
              <a:t>this is also in the learn platform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help us understand the terminology and calculations in classification metrics.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/>
          <p:nvPr>
            <p:ph idx="4294967295" type="title"/>
          </p:nvPr>
        </p:nvSpPr>
        <p:spPr>
          <a:xfrm>
            <a:off x="626675" y="354050"/>
            <a:ext cx="7877100" cy="752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endParaRPr/>
          </a:p>
        </p:txBody>
      </p:sp>
      <p:sp>
        <p:nvSpPr>
          <p:cNvPr id="118" name="Google Shape;118;p29"/>
          <p:cNvSpPr txBox="1"/>
          <p:nvPr>
            <p:ph idx="4294967295" type="title"/>
          </p:nvPr>
        </p:nvSpPr>
        <p:spPr>
          <a:xfrm>
            <a:off x="540950" y="1213025"/>
            <a:ext cx="6450900" cy="278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percent of correct choices out of the total number of predictions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0149" y="1790850"/>
            <a:ext cx="4097749" cy="272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9"/>
          <p:cNvSpPr/>
          <p:nvPr/>
        </p:nvSpPr>
        <p:spPr>
          <a:xfrm>
            <a:off x="5826375" y="2472300"/>
            <a:ext cx="1497600" cy="1348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9"/>
          <p:cNvSpPr/>
          <p:nvPr/>
        </p:nvSpPr>
        <p:spPr>
          <a:xfrm rot="-2700000">
            <a:off x="6386290" y="2417808"/>
            <a:ext cx="332046" cy="1540409"/>
          </a:xfrm>
          <a:prstGeom prst="flowChartTerminator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9"/>
          <p:cNvSpPr txBox="1"/>
          <p:nvPr/>
        </p:nvSpPr>
        <p:spPr>
          <a:xfrm>
            <a:off x="626675" y="2418075"/>
            <a:ext cx="3388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Accuracy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</a:rPr>
              <a:t>True Positives + True Negatives</a:t>
            </a:r>
            <a:endParaRPr>
              <a:solidFill>
                <a:srgbClr val="93C47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>
                <a:solidFill>
                  <a:srgbClr val="FF0000"/>
                </a:solidFill>
              </a:rPr>
              <a:t>All Predictions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23" name="Google Shape;123;p29"/>
          <p:cNvCxnSpPr/>
          <p:nvPr/>
        </p:nvCxnSpPr>
        <p:spPr>
          <a:xfrm>
            <a:off x="1455425" y="3235463"/>
            <a:ext cx="190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idx="4294967295" type="title"/>
          </p:nvPr>
        </p:nvSpPr>
        <p:spPr>
          <a:xfrm>
            <a:off x="633450" y="855525"/>
            <a:ext cx="7877100" cy="752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endParaRPr/>
          </a:p>
        </p:txBody>
      </p:sp>
      <p:sp>
        <p:nvSpPr>
          <p:cNvPr id="129" name="Google Shape;129;p30"/>
          <p:cNvSpPr txBox="1"/>
          <p:nvPr>
            <p:ph idx="4294967295" type="title"/>
          </p:nvPr>
        </p:nvSpPr>
        <p:spPr>
          <a:xfrm>
            <a:off x="547725" y="1714500"/>
            <a:ext cx="7877100" cy="278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Open Sans"/>
                <a:ea typeface="Open Sans"/>
                <a:cs typeface="Open Sans"/>
                <a:sym typeface="Open Sans"/>
              </a:rPr>
              <a:t>Pros</a:t>
            </a:r>
            <a:r>
              <a:rPr lang="en" sz="2600"/>
              <a:t>: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One number describes all classes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Easy to interpret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Works the same with binary or multiclass</a:t>
            </a:r>
            <a:endParaRPr sz="2600"/>
          </a:p>
        </p:txBody>
      </p:sp>
      <p:sp>
        <p:nvSpPr>
          <p:cNvPr id="130" name="Google Shape;130;p30"/>
          <p:cNvSpPr txBox="1"/>
          <p:nvPr/>
        </p:nvSpPr>
        <p:spPr>
          <a:xfrm>
            <a:off x="4931850" y="3339700"/>
            <a:ext cx="390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>
            <p:ph idx="4294967295" type="title"/>
          </p:nvPr>
        </p:nvSpPr>
        <p:spPr>
          <a:xfrm>
            <a:off x="633450" y="855525"/>
            <a:ext cx="7877100" cy="752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endParaRPr/>
          </a:p>
        </p:txBody>
      </p:sp>
      <p:sp>
        <p:nvSpPr>
          <p:cNvPr id="136" name="Google Shape;136;p31"/>
          <p:cNvSpPr txBox="1"/>
          <p:nvPr>
            <p:ph idx="4294967295" type="title"/>
          </p:nvPr>
        </p:nvSpPr>
        <p:spPr>
          <a:xfrm>
            <a:off x="547725" y="1714500"/>
            <a:ext cx="7877100" cy="278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Open Sans"/>
                <a:ea typeface="Open Sans"/>
                <a:cs typeface="Open Sans"/>
                <a:sym typeface="Open Sans"/>
              </a:rPr>
              <a:t>Pros</a:t>
            </a:r>
            <a:r>
              <a:rPr lang="en" sz="2600"/>
              <a:t>: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One number describes all classes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Easy to interpret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Works the same with binary or multiclass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Open Sans"/>
                <a:ea typeface="Open Sans"/>
                <a:cs typeface="Open Sans"/>
                <a:sym typeface="Open Sans"/>
              </a:rPr>
              <a:t>Cons</a:t>
            </a:r>
            <a:r>
              <a:rPr lang="en" sz="2600"/>
              <a:t>: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Does not tell the whole story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Can be misleading when classes not balanced</a:t>
            </a:r>
            <a:endParaRPr sz="2600"/>
          </a:p>
        </p:txBody>
      </p:sp>
      <p:sp>
        <p:nvSpPr>
          <p:cNvPr id="137" name="Google Shape;137;p31"/>
          <p:cNvSpPr txBox="1"/>
          <p:nvPr/>
        </p:nvSpPr>
        <p:spPr>
          <a:xfrm>
            <a:off x="4931850" y="3339700"/>
            <a:ext cx="390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/>
          <p:nvPr>
            <p:ph idx="4294967295" type="title"/>
          </p:nvPr>
        </p:nvSpPr>
        <p:spPr>
          <a:xfrm>
            <a:off x="626688" y="335050"/>
            <a:ext cx="7230900" cy="752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Depends on Class Balance</a:t>
            </a:r>
            <a:endParaRPr/>
          </a:p>
        </p:txBody>
      </p:sp>
      <p:pic>
        <p:nvPicPr>
          <p:cNvPr id="143" name="Google Shape;14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1677" y="1037025"/>
            <a:ext cx="4620960" cy="360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" name="Google Shape;148;p33"/>
          <p:cNvGraphicFramePr/>
          <p:nvPr/>
        </p:nvGraphicFramePr>
        <p:xfrm>
          <a:off x="909625" y="49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{47EFB686-6141-4280-A0A4-9D27A6547B1D}</a:tableStyleId>
              </a:tblPr>
              <a:tblGrid>
                <a:gridCol w="1433525"/>
                <a:gridCol w="1551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9" name="Google Shape;149;p33"/>
          <p:cNvSpPr txBox="1"/>
          <p:nvPr/>
        </p:nvSpPr>
        <p:spPr>
          <a:xfrm>
            <a:off x="1521600" y="53575"/>
            <a:ext cx="3568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Test Set</a:t>
            </a:r>
            <a:endParaRPr sz="2300"/>
          </a:p>
        </p:txBody>
      </p:sp>
      <p:sp>
        <p:nvSpPr>
          <p:cNvPr id="150" name="Google Shape;150;p33"/>
          <p:cNvSpPr txBox="1"/>
          <p:nvPr/>
        </p:nvSpPr>
        <p:spPr>
          <a:xfrm>
            <a:off x="4572000" y="1948350"/>
            <a:ext cx="37077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 simple</a:t>
            </a:r>
            <a:r>
              <a:rPr lang="en" sz="2300"/>
              <a:t> </a:t>
            </a:r>
            <a:r>
              <a:rPr b="1" lang="en" sz="2300"/>
              <a:t>baseline model</a:t>
            </a:r>
            <a:r>
              <a:rPr lang="en" sz="2300"/>
              <a:t> predicts 0 for every row in the test set</a:t>
            </a:r>
            <a:endParaRPr sz="2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Google Shape;155;p34"/>
          <p:cNvGraphicFramePr/>
          <p:nvPr/>
        </p:nvGraphicFramePr>
        <p:xfrm>
          <a:off x="909625" y="49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{47EFB686-6141-4280-A0A4-9D27A6547B1D}</a:tableStyleId>
              </a:tblPr>
              <a:tblGrid>
                <a:gridCol w="1433525"/>
                <a:gridCol w="1551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6" name="Google Shape;156;p34"/>
          <p:cNvSpPr txBox="1"/>
          <p:nvPr/>
        </p:nvSpPr>
        <p:spPr>
          <a:xfrm>
            <a:off x="1521600" y="53575"/>
            <a:ext cx="3568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Test Set</a:t>
            </a:r>
            <a:endParaRPr sz="2300"/>
          </a:p>
        </p:txBody>
      </p:sp>
      <p:sp>
        <p:nvSpPr>
          <p:cNvPr id="157" name="Google Shape;157;p34"/>
          <p:cNvSpPr txBox="1"/>
          <p:nvPr/>
        </p:nvSpPr>
        <p:spPr>
          <a:xfrm>
            <a:off x="4511275" y="895650"/>
            <a:ext cx="37077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How did our baseline do?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The baseline got 9 out of 10 correct.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That is an accuracy of 90%!!!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/>
          <p:nvPr/>
        </p:nvSpPr>
        <p:spPr>
          <a:xfrm>
            <a:off x="2282700" y="1472850"/>
            <a:ext cx="4578600" cy="16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Warm Up</a:t>
            </a:r>
            <a:endParaRPr b="1"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in chat: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be certain our models will perform well in the real world with new data?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/>
        </p:nvSpPr>
        <p:spPr>
          <a:xfrm>
            <a:off x="546500" y="471500"/>
            <a:ext cx="81438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While it is tempting to be excited about an overall accuracy of 90%, we didn’t really achieve anything with our baseline!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If we were trying to identify people who had a disease, we failed!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/>
          <p:nvPr/>
        </p:nvSpPr>
        <p:spPr>
          <a:xfrm>
            <a:off x="546500" y="471500"/>
            <a:ext cx="81438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While it is tempting to be excited about an overall accuracy of 90%, we didn’t really achieve anything with our baseline!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If we were trying to identify people who had a disease, we failed!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If we were trying to identify spam emails, we failed!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7"/>
          <p:cNvSpPr txBox="1"/>
          <p:nvPr/>
        </p:nvSpPr>
        <p:spPr>
          <a:xfrm>
            <a:off x="546500" y="471500"/>
            <a:ext cx="81438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While it is tempting to be excited about an overall accuracy of 90%, we didn’t really achieve anything with our baseline!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If we were trying to identify people who had a disease, we failed!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If we were trying to identify spam emails, we failed!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If we were trying to identify fraudulent credit card purchases, we failed!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There is more to evaluating a classification model than just accuracy!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And there is absolutely more to making predictions than just our baseline!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8"/>
          <p:cNvSpPr txBox="1"/>
          <p:nvPr>
            <p:ph idx="4294967295" type="title"/>
          </p:nvPr>
        </p:nvSpPr>
        <p:spPr>
          <a:xfrm>
            <a:off x="633450" y="105425"/>
            <a:ext cx="7877100" cy="752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(Also called “Sensitivity”)</a:t>
            </a:r>
            <a:endParaRPr/>
          </a:p>
        </p:txBody>
      </p:sp>
      <p:sp>
        <p:nvSpPr>
          <p:cNvPr id="178" name="Google Shape;178;p38"/>
          <p:cNvSpPr txBox="1"/>
          <p:nvPr/>
        </p:nvSpPr>
        <p:spPr>
          <a:xfrm>
            <a:off x="505950" y="697100"/>
            <a:ext cx="8004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Is our model able to identify the positive cases?</a:t>
            </a:r>
            <a:endParaRPr sz="2100"/>
          </a:p>
        </p:txBody>
      </p:sp>
      <p:pic>
        <p:nvPicPr>
          <p:cNvPr id="179" name="Google Shape;17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4949" y="1607875"/>
            <a:ext cx="4097749" cy="2720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0" name="Google Shape;180;p38"/>
          <p:cNvGrpSpPr/>
          <p:nvPr/>
        </p:nvGrpSpPr>
        <p:grpSpPr>
          <a:xfrm>
            <a:off x="703225" y="1896275"/>
            <a:ext cx="3388200" cy="1108200"/>
            <a:chOff x="703225" y="1896275"/>
            <a:chExt cx="3388200" cy="1108200"/>
          </a:xfrm>
        </p:grpSpPr>
        <p:sp>
          <p:nvSpPr>
            <p:cNvPr id="181" name="Google Shape;181;p38"/>
            <p:cNvSpPr txBox="1"/>
            <p:nvPr/>
          </p:nvSpPr>
          <p:spPr>
            <a:xfrm>
              <a:off x="703225" y="1896275"/>
              <a:ext cx="33882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Recall</a:t>
              </a:r>
              <a:endParaRPr sz="18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  <a:p>
              <a:pPr indent="45720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3C47D"/>
                  </a:solidFill>
                </a:rPr>
                <a:t>True Positives</a:t>
              </a:r>
              <a:endParaRPr>
                <a:solidFill>
                  <a:srgbClr val="93C47D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r>
                <a:rPr lang="en">
                  <a:solidFill>
                    <a:srgbClr val="FF0000"/>
                  </a:solidFill>
                </a:rPr>
                <a:t>True Positives + False Negatives</a:t>
              </a:r>
              <a:endParaRPr>
                <a:solidFill>
                  <a:srgbClr val="FF0000"/>
                </a:solidFill>
              </a:endParaRPr>
            </a:p>
          </p:txBody>
        </p:sp>
        <p:cxnSp>
          <p:nvCxnSpPr>
            <p:cNvPr id="182" name="Google Shape;182;p38"/>
            <p:cNvCxnSpPr/>
            <p:nvPr/>
          </p:nvCxnSpPr>
          <p:spPr>
            <a:xfrm>
              <a:off x="1147075" y="2682375"/>
              <a:ext cx="2500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3" name="Google Shape;183;p38"/>
          <p:cNvSpPr/>
          <p:nvPr/>
        </p:nvSpPr>
        <p:spPr>
          <a:xfrm>
            <a:off x="5812825" y="3258400"/>
            <a:ext cx="1253700" cy="359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8"/>
          <p:cNvSpPr/>
          <p:nvPr/>
        </p:nvSpPr>
        <p:spPr>
          <a:xfrm>
            <a:off x="6768350" y="3373600"/>
            <a:ext cx="257400" cy="183000"/>
          </a:xfrm>
          <a:prstGeom prst="ellipse">
            <a:avLst/>
          </a:prstGeom>
          <a:noFill/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9"/>
          <p:cNvSpPr txBox="1"/>
          <p:nvPr>
            <p:ph idx="4294967295" type="title"/>
          </p:nvPr>
        </p:nvSpPr>
        <p:spPr>
          <a:xfrm>
            <a:off x="633450" y="105425"/>
            <a:ext cx="7877100" cy="752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(Also called “Sensitivity”)</a:t>
            </a:r>
            <a:endParaRPr/>
          </a:p>
        </p:txBody>
      </p:sp>
      <p:sp>
        <p:nvSpPr>
          <p:cNvPr id="190" name="Google Shape;190;p39"/>
          <p:cNvSpPr txBox="1"/>
          <p:nvPr/>
        </p:nvSpPr>
        <p:spPr>
          <a:xfrm>
            <a:off x="505950" y="697100"/>
            <a:ext cx="80046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Is our model able to identify the positive cases?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Pros: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Minimizes False Negatives: good at finding positive class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Tells a piece of the story</a:t>
            </a:r>
            <a:endParaRPr sz="2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0"/>
          <p:cNvSpPr txBox="1"/>
          <p:nvPr>
            <p:ph idx="4294967295" type="title"/>
          </p:nvPr>
        </p:nvSpPr>
        <p:spPr>
          <a:xfrm>
            <a:off x="633450" y="105425"/>
            <a:ext cx="7877100" cy="752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(Also called “Sensitivity”)</a:t>
            </a:r>
            <a:endParaRPr/>
          </a:p>
        </p:txBody>
      </p:sp>
      <p:sp>
        <p:nvSpPr>
          <p:cNvPr id="196" name="Google Shape;196;p40"/>
          <p:cNvSpPr txBox="1"/>
          <p:nvPr/>
        </p:nvSpPr>
        <p:spPr>
          <a:xfrm>
            <a:off x="505950" y="697100"/>
            <a:ext cx="80046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Is our model able to identify the positive cases?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Pros: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Minimizes False Negatives: good at finding positive class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Tells a piece of the story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Cons: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Does not penalize false positives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Perfect recall can be achieved by over-predicting positives</a:t>
            </a:r>
            <a:endParaRPr sz="21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" name="Google Shape;201;p41"/>
          <p:cNvGraphicFramePr/>
          <p:nvPr/>
        </p:nvGraphicFramePr>
        <p:xfrm>
          <a:off x="909625" y="49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{47EFB686-6141-4280-A0A4-9D27A6547B1D}</a:tableStyleId>
              </a:tblPr>
              <a:tblGrid>
                <a:gridCol w="1433525"/>
                <a:gridCol w="1551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02" name="Google Shape;202;p41"/>
          <p:cNvSpPr txBox="1"/>
          <p:nvPr/>
        </p:nvSpPr>
        <p:spPr>
          <a:xfrm>
            <a:off x="1521600" y="53575"/>
            <a:ext cx="3568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Test Set</a:t>
            </a:r>
            <a:endParaRPr sz="2300"/>
          </a:p>
        </p:txBody>
      </p:sp>
      <p:sp>
        <p:nvSpPr>
          <p:cNvPr id="203" name="Google Shape;203;p41"/>
          <p:cNvSpPr txBox="1"/>
          <p:nvPr/>
        </p:nvSpPr>
        <p:spPr>
          <a:xfrm>
            <a:off x="4530825" y="895650"/>
            <a:ext cx="37077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How did this model do?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True Positives = 1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False Negatives = 0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Recall = 1 / 1+0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The model found all of the positive samples.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That is a recall of 100%!!!</a:t>
            </a:r>
            <a:endParaRPr sz="23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2"/>
          <p:cNvSpPr txBox="1"/>
          <p:nvPr>
            <p:ph idx="4294967295" type="title"/>
          </p:nvPr>
        </p:nvSpPr>
        <p:spPr>
          <a:xfrm>
            <a:off x="633450" y="105425"/>
            <a:ext cx="7877100" cy="752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(AKA Positive Predictive Value)</a:t>
            </a:r>
            <a:r>
              <a:rPr lang="en"/>
              <a:t>:</a:t>
            </a:r>
            <a:endParaRPr/>
          </a:p>
        </p:txBody>
      </p:sp>
      <p:sp>
        <p:nvSpPr>
          <p:cNvPr id="209" name="Google Shape;209;p42"/>
          <p:cNvSpPr txBox="1"/>
          <p:nvPr/>
        </p:nvSpPr>
        <p:spPr>
          <a:xfrm>
            <a:off x="505950" y="697100"/>
            <a:ext cx="8004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Are predicted positives really positive</a:t>
            </a:r>
            <a:r>
              <a:rPr lang="en" sz="2100"/>
              <a:t>?</a:t>
            </a:r>
            <a:endParaRPr sz="2100"/>
          </a:p>
        </p:txBody>
      </p:sp>
      <p:pic>
        <p:nvPicPr>
          <p:cNvPr id="210" name="Google Shape;21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4949" y="1607875"/>
            <a:ext cx="4097749" cy="2720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42"/>
          <p:cNvGrpSpPr/>
          <p:nvPr/>
        </p:nvGrpSpPr>
        <p:grpSpPr>
          <a:xfrm>
            <a:off x="703225" y="1896275"/>
            <a:ext cx="3388200" cy="1108200"/>
            <a:chOff x="703225" y="1896275"/>
            <a:chExt cx="3388200" cy="1108200"/>
          </a:xfrm>
        </p:grpSpPr>
        <p:sp>
          <p:nvSpPr>
            <p:cNvPr id="212" name="Google Shape;212;p42"/>
            <p:cNvSpPr txBox="1"/>
            <p:nvPr/>
          </p:nvSpPr>
          <p:spPr>
            <a:xfrm>
              <a:off x="703225" y="1896275"/>
              <a:ext cx="33882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Precision</a:t>
              </a:r>
              <a:endParaRPr sz="18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  <a:p>
              <a:pPr indent="45720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3C47D"/>
                  </a:solidFill>
                </a:rPr>
                <a:t>True Positives</a:t>
              </a:r>
              <a:endParaRPr>
                <a:solidFill>
                  <a:srgbClr val="93C47D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r>
                <a:rPr lang="en">
                  <a:solidFill>
                    <a:srgbClr val="FF0000"/>
                  </a:solidFill>
                </a:rPr>
                <a:t>True Positives + False Positives</a:t>
              </a:r>
              <a:endParaRPr>
                <a:solidFill>
                  <a:srgbClr val="FF0000"/>
                </a:solidFill>
              </a:endParaRPr>
            </a:p>
          </p:txBody>
        </p:sp>
        <p:cxnSp>
          <p:nvCxnSpPr>
            <p:cNvPr id="213" name="Google Shape;213;p42"/>
            <p:cNvCxnSpPr/>
            <p:nvPr/>
          </p:nvCxnSpPr>
          <p:spPr>
            <a:xfrm>
              <a:off x="1147075" y="2682375"/>
              <a:ext cx="2500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4" name="Google Shape;214;p42"/>
          <p:cNvSpPr/>
          <p:nvPr/>
        </p:nvSpPr>
        <p:spPr>
          <a:xfrm>
            <a:off x="6720900" y="2289325"/>
            <a:ext cx="345600" cy="1328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42"/>
          <p:cNvSpPr/>
          <p:nvPr/>
        </p:nvSpPr>
        <p:spPr>
          <a:xfrm>
            <a:off x="6768350" y="3373600"/>
            <a:ext cx="257400" cy="183000"/>
          </a:xfrm>
          <a:prstGeom prst="ellipse">
            <a:avLst/>
          </a:prstGeom>
          <a:noFill/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3"/>
          <p:cNvSpPr txBox="1"/>
          <p:nvPr>
            <p:ph idx="4294967295" type="title"/>
          </p:nvPr>
        </p:nvSpPr>
        <p:spPr>
          <a:xfrm>
            <a:off x="633450" y="105425"/>
            <a:ext cx="7877100" cy="752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</a:t>
            </a:r>
            <a:r>
              <a:rPr lang="en"/>
              <a:t>:</a:t>
            </a:r>
            <a:endParaRPr/>
          </a:p>
        </p:txBody>
      </p:sp>
      <p:sp>
        <p:nvSpPr>
          <p:cNvPr id="221" name="Google Shape;221;p43"/>
          <p:cNvSpPr txBox="1"/>
          <p:nvPr/>
        </p:nvSpPr>
        <p:spPr>
          <a:xfrm>
            <a:off x="505950" y="697100"/>
            <a:ext cx="8004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Are predicted positives really positive?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Pros: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Minimizes false positives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Prevents over predicting positive class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Tells a piece of the story</a:t>
            </a:r>
            <a:endParaRPr sz="21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 txBox="1"/>
          <p:nvPr>
            <p:ph idx="4294967295" type="title"/>
          </p:nvPr>
        </p:nvSpPr>
        <p:spPr>
          <a:xfrm>
            <a:off x="633450" y="105425"/>
            <a:ext cx="7877100" cy="752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</a:t>
            </a:r>
            <a:endParaRPr/>
          </a:p>
        </p:txBody>
      </p:sp>
      <p:sp>
        <p:nvSpPr>
          <p:cNvPr id="227" name="Google Shape;227;p44"/>
          <p:cNvSpPr txBox="1"/>
          <p:nvPr/>
        </p:nvSpPr>
        <p:spPr>
          <a:xfrm>
            <a:off x="505950" y="697100"/>
            <a:ext cx="8004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Are predicted positives really positive?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Pros: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Minimizes false positives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Prevents over predicting positive class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Tells a piece of the story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Cons: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Does not encourage finding positives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Perfect precision can be achieve by predicting all negatives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/>
          <p:nvPr>
            <p:ph type="title"/>
          </p:nvPr>
        </p:nvSpPr>
        <p:spPr>
          <a:xfrm>
            <a:off x="666750" y="-8"/>
            <a:ext cx="7810500" cy="6666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49" name="Google Shape;49;p18"/>
          <p:cNvSpPr txBox="1"/>
          <p:nvPr>
            <p:ph idx="1" type="body"/>
          </p:nvPr>
        </p:nvSpPr>
        <p:spPr>
          <a:xfrm>
            <a:off x="666750" y="725225"/>
            <a:ext cx="7810500" cy="39720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u="sng"/>
              <a:t>Belt Exam for Stack 2</a:t>
            </a:r>
            <a:endParaRPr u="sng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March 11th - March 13th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Must have attended 80% of classes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Must have passed 90% of assignments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All assignments &amp; resubmits from weeks 1 &amp; 2 are due by Friday at 9am PST (March 11th)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u="sng"/>
              <a:t>Week 3 Assignments</a:t>
            </a:r>
            <a:endParaRPr u="sng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Highly encourage you to finish these before the belt exam.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u="sng"/>
              <a:t>Project 2 - Final</a:t>
            </a:r>
            <a:endParaRPr u="sng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Still in the process of grading this assignment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2" name="Google Shape;232;p45"/>
          <p:cNvGraphicFramePr/>
          <p:nvPr/>
        </p:nvGraphicFramePr>
        <p:xfrm>
          <a:off x="909625" y="49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{47EFB686-6141-4280-A0A4-9D27A6547B1D}</a:tableStyleId>
              </a:tblPr>
              <a:tblGrid>
                <a:gridCol w="1433525"/>
                <a:gridCol w="1551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33" name="Google Shape;233;p45"/>
          <p:cNvSpPr txBox="1"/>
          <p:nvPr/>
        </p:nvSpPr>
        <p:spPr>
          <a:xfrm>
            <a:off x="1521600" y="53575"/>
            <a:ext cx="3568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Test Set</a:t>
            </a:r>
            <a:endParaRPr sz="2300"/>
          </a:p>
        </p:txBody>
      </p:sp>
      <p:sp>
        <p:nvSpPr>
          <p:cNvPr id="234" name="Google Shape;234;p45"/>
          <p:cNvSpPr txBox="1"/>
          <p:nvPr/>
        </p:nvSpPr>
        <p:spPr>
          <a:xfrm>
            <a:off x="4511275" y="895650"/>
            <a:ext cx="37077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How did our baseline do?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True Positives = 0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False Positives = 0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Precision = 0 / 0+0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(</a:t>
            </a:r>
            <a:r>
              <a:rPr lang="en" sz="2300"/>
              <a:t>technically</a:t>
            </a:r>
            <a:r>
              <a:rPr lang="en" sz="2300"/>
              <a:t> undefined)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All predicted positives are positive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That is a precision of 100%!!!</a:t>
            </a:r>
            <a:endParaRPr sz="17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6"/>
          <p:cNvSpPr txBox="1"/>
          <p:nvPr>
            <p:ph idx="4294967295" type="title"/>
          </p:nvPr>
        </p:nvSpPr>
        <p:spPr>
          <a:xfrm>
            <a:off x="633450" y="105425"/>
            <a:ext cx="7877100" cy="752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Specificity</a:t>
            </a:r>
            <a:r>
              <a:rPr lang="en"/>
              <a:t>: (Recall on Negative Class)</a:t>
            </a:r>
            <a:endParaRPr/>
          </a:p>
        </p:txBody>
      </p:sp>
      <p:sp>
        <p:nvSpPr>
          <p:cNvPr id="240" name="Google Shape;240;p46"/>
          <p:cNvSpPr txBox="1"/>
          <p:nvPr/>
        </p:nvSpPr>
        <p:spPr>
          <a:xfrm>
            <a:off x="505950" y="697100"/>
            <a:ext cx="8004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Is our model able to identify the negative cases?</a:t>
            </a:r>
            <a:endParaRPr sz="2100"/>
          </a:p>
        </p:txBody>
      </p:sp>
      <p:pic>
        <p:nvPicPr>
          <p:cNvPr id="241" name="Google Shape;24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4949" y="1607875"/>
            <a:ext cx="4097749" cy="2720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Google Shape;242;p46"/>
          <p:cNvGrpSpPr/>
          <p:nvPr/>
        </p:nvGrpSpPr>
        <p:grpSpPr>
          <a:xfrm>
            <a:off x="703225" y="1896275"/>
            <a:ext cx="3388200" cy="1108200"/>
            <a:chOff x="703225" y="1896275"/>
            <a:chExt cx="3388200" cy="1108200"/>
          </a:xfrm>
        </p:grpSpPr>
        <p:sp>
          <p:nvSpPr>
            <p:cNvPr id="243" name="Google Shape;243;p46"/>
            <p:cNvSpPr txBox="1"/>
            <p:nvPr/>
          </p:nvSpPr>
          <p:spPr>
            <a:xfrm>
              <a:off x="703225" y="1896275"/>
              <a:ext cx="33882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Specificity</a:t>
              </a:r>
              <a:endParaRPr sz="18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  <a:p>
              <a:pPr indent="45720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3C47D"/>
                  </a:solidFill>
                </a:rPr>
                <a:t>True Negatives</a:t>
              </a:r>
              <a:endParaRPr>
                <a:solidFill>
                  <a:srgbClr val="93C47D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r>
                <a:rPr lang="en">
                  <a:solidFill>
                    <a:srgbClr val="FF0000"/>
                  </a:solidFill>
                </a:rPr>
                <a:t>True Negatives + False Positives</a:t>
              </a:r>
              <a:endParaRPr>
                <a:solidFill>
                  <a:srgbClr val="FF0000"/>
                </a:solidFill>
              </a:endParaRPr>
            </a:p>
          </p:txBody>
        </p:sp>
        <p:cxnSp>
          <p:nvCxnSpPr>
            <p:cNvPr id="244" name="Google Shape;244;p46"/>
            <p:cNvCxnSpPr/>
            <p:nvPr/>
          </p:nvCxnSpPr>
          <p:spPr>
            <a:xfrm>
              <a:off x="1147075" y="2682375"/>
              <a:ext cx="2500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5" name="Google Shape;245;p46"/>
          <p:cNvSpPr/>
          <p:nvPr/>
        </p:nvSpPr>
        <p:spPr>
          <a:xfrm>
            <a:off x="5799275" y="2392200"/>
            <a:ext cx="1253700" cy="359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46"/>
          <p:cNvSpPr/>
          <p:nvPr/>
        </p:nvSpPr>
        <p:spPr>
          <a:xfrm>
            <a:off x="5873825" y="2480250"/>
            <a:ext cx="257400" cy="183000"/>
          </a:xfrm>
          <a:prstGeom prst="ellipse">
            <a:avLst/>
          </a:prstGeom>
          <a:noFill/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7"/>
          <p:cNvSpPr txBox="1"/>
          <p:nvPr>
            <p:ph idx="4294967295" type="title"/>
          </p:nvPr>
        </p:nvSpPr>
        <p:spPr>
          <a:xfrm>
            <a:off x="708450" y="351875"/>
            <a:ext cx="7877100" cy="752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Specificity: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7"/>
          <p:cNvSpPr txBox="1"/>
          <p:nvPr/>
        </p:nvSpPr>
        <p:spPr>
          <a:xfrm>
            <a:off x="653625" y="900125"/>
            <a:ext cx="70401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Is our model identifying negatives as negatives?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Our original baseline had perfect specificity because it predicted ALL negatives.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But once again this is not useful!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We don’t want to miss those positive cases! (disease, spam, fraud)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Pros and Cons are Similar to Precision</a:t>
            </a:r>
            <a:endParaRPr b="1" sz="19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7" name="Google Shape;257;p48"/>
          <p:cNvGraphicFramePr/>
          <p:nvPr/>
        </p:nvGraphicFramePr>
        <p:xfrm>
          <a:off x="909625" y="49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{47EFB686-6141-4280-A0A4-9D27A6547B1D}</a:tableStyleId>
              </a:tblPr>
              <a:tblGrid>
                <a:gridCol w="1433525"/>
                <a:gridCol w="1551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58" name="Google Shape;258;p48"/>
          <p:cNvSpPr txBox="1"/>
          <p:nvPr/>
        </p:nvSpPr>
        <p:spPr>
          <a:xfrm>
            <a:off x="1521600" y="53575"/>
            <a:ext cx="3568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Test Set</a:t>
            </a:r>
            <a:endParaRPr sz="2300"/>
          </a:p>
        </p:txBody>
      </p:sp>
      <p:sp>
        <p:nvSpPr>
          <p:cNvPr id="259" name="Google Shape;259;p48"/>
          <p:cNvSpPr txBox="1"/>
          <p:nvPr/>
        </p:nvSpPr>
        <p:spPr>
          <a:xfrm>
            <a:off x="4466600" y="424650"/>
            <a:ext cx="3707700" cy="4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How did our baseline do?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The baseline </a:t>
            </a:r>
            <a:r>
              <a:rPr lang="en" sz="2300"/>
              <a:t>successfully</a:t>
            </a:r>
            <a:r>
              <a:rPr lang="en" sz="2300"/>
              <a:t> found all negative samples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True negatives = 9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False positives = 0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9 /  9 + 0 = 1!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That is an specificity of 100%!!!</a:t>
            </a:r>
            <a:endParaRPr sz="23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9"/>
          <p:cNvSpPr txBox="1"/>
          <p:nvPr>
            <p:ph idx="4294967295" type="title"/>
          </p:nvPr>
        </p:nvSpPr>
        <p:spPr>
          <a:xfrm>
            <a:off x="569700" y="94725"/>
            <a:ext cx="7877100" cy="752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 Score</a:t>
            </a:r>
            <a:r>
              <a:rPr lang="en"/>
              <a:t>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our model finding a balance of positives and negatives?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9"/>
          <p:cNvSpPr txBox="1"/>
          <p:nvPr/>
        </p:nvSpPr>
        <p:spPr>
          <a:xfrm>
            <a:off x="505950" y="697100"/>
            <a:ext cx="8004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266" name="Google Shape;26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100" y="1293625"/>
            <a:ext cx="4391026" cy="2915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9"/>
          <p:cNvSpPr txBox="1"/>
          <p:nvPr/>
        </p:nvSpPr>
        <p:spPr>
          <a:xfrm>
            <a:off x="471500" y="1221575"/>
            <a:ext cx="405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TNR (True Negative Rate)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 </a:t>
            </a:r>
            <a:endParaRPr/>
          </a:p>
        </p:txBody>
      </p:sp>
      <p:sp>
        <p:nvSpPr>
          <p:cNvPr id="268" name="Google Shape;268;p49"/>
          <p:cNvSpPr txBox="1"/>
          <p:nvPr/>
        </p:nvSpPr>
        <p:spPr>
          <a:xfrm>
            <a:off x="407200" y="2571750"/>
            <a:ext cx="345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Balances Precision and Recall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9"/>
          <p:cNvSpPr txBox="1"/>
          <p:nvPr/>
        </p:nvSpPr>
        <p:spPr>
          <a:xfrm>
            <a:off x="886175" y="1787850"/>
            <a:ext cx="4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 * </a:t>
            </a:r>
            <a:endParaRPr/>
          </a:p>
        </p:txBody>
      </p:sp>
      <p:grpSp>
        <p:nvGrpSpPr>
          <p:cNvPr id="270" name="Google Shape;270;p49"/>
          <p:cNvGrpSpPr/>
          <p:nvPr/>
        </p:nvGrpSpPr>
        <p:grpSpPr>
          <a:xfrm>
            <a:off x="1380875" y="1680150"/>
            <a:ext cx="1884000" cy="615600"/>
            <a:chOff x="1577400" y="1774300"/>
            <a:chExt cx="1884000" cy="615600"/>
          </a:xfrm>
        </p:grpSpPr>
        <p:sp>
          <p:nvSpPr>
            <p:cNvPr id="271" name="Google Shape;271;p49"/>
            <p:cNvSpPr txBox="1"/>
            <p:nvPr/>
          </p:nvSpPr>
          <p:spPr>
            <a:xfrm>
              <a:off x="1577400" y="1774300"/>
              <a:ext cx="18840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Precision * Recall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Precision + Recall</a:t>
              </a:r>
              <a:endParaRPr/>
            </a:p>
          </p:txBody>
        </p:sp>
        <p:cxnSp>
          <p:nvCxnSpPr>
            <p:cNvPr id="272" name="Google Shape;272;p49"/>
            <p:cNvCxnSpPr/>
            <p:nvPr/>
          </p:nvCxnSpPr>
          <p:spPr>
            <a:xfrm flipH="1">
              <a:off x="1577525" y="2079250"/>
              <a:ext cx="1592400" cy="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3" name="Google Shape;273;p49"/>
          <p:cNvSpPr/>
          <p:nvPr/>
        </p:nvSpPr>
        <p:spPr>
          <a:xfrm>
            <a:off x="6117775" y="3116075"/>
            <a:ext cx="1301100" cy="359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9"/>
          <p:cNvSpPr/>
          <p:nvPr/>
        </p:nvSpPr>
        <p:spPr>
          <a:xfrm>
            <a:off x="7039400" y="2160575"/>
            <a:ext cx="413400" cy="1314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9"/>
          <p:cNvSpPr/>
          <p:nvPr/>
        </p:nvSpPr>
        <p:spPr>
          <a:xfrm>
            <a:off x="7127500" y="3177075"/>
            <a:ext cx="216900" cy="183000"/>
          </a:xfrm>
          <a:prstGeom prst="ellipse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0"/>
          <p:cNvSpPr txBox="1"/>
          <p:nvPr>
            <p:ph idx="4294967295" type="title"/>
          </p:nvPr>
        </p:nvSpPr>
        <p:spPr>
          <a:xfrm>
            <a:off x="633450" y="105425"/>
            <a:ext cx="7877100" cy="752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 Score</a:t>
            </a:r>
            <a:r>
              <a:rPr lang="en"/>
              <a:t>:</a:t>
            </a:r>
            <a:endParaRPr/>
          </a:p>
        </p:txBody>
      </p:sp>
      <p:sp>
        <p:nvSpPr>
          <p:cNvPr id="281" name="Google Shape;281;p50"/>
          <p:cNvSpPr txBox="1"/>
          <p:nvPr/>
        </p:nvSpPr>
        <p:spPr>
          <a:xfrm>
            <a:off x="505950" y="697100"/>
            <a:ext cx="80046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Are precision and recall both good</a:t>
            </a:r>
            <a:r>
              <a:rPr lang="en" sz="2100"/>
              <a:t>?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Pros: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Gives a more complete picture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Minimizes false positives AND false negatives</a:t>
            </a:r>
            <a:endParaRPr sz="21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1"/>
          <p:cNvSpPr txBox="1"/>
          <p:nvPr>
            <p:ph idx="4294967295" type="title"/>
          </p:nvPr>
        </p:nvSpPr>
        <p:spPr>
          <a:xfrm>
            <a:off x="633450" y="105425"/>
            <a:ext cx="7877100" cy="752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 Score:</a:t>
            </a:r>
            <a:endParaRPr/>
          </a:p>
        </p:txBody>
      </p:sp>
      <p:sp>
        <p:nvSpPr>
          <p:cNvPr id="287" name="Google Shape;287;p51"/>
          <p:cNvSpPr txBox="1"/>
          <p:nvPr/>
        </p:nvSpPr>
        <p:spPr>
          <a:xfrm>
            <a:off x="505950" y="697100"/>
            <a:ext cx="8004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Are precision and recall both good?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Pros: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Gives a more complete picture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Minimizes false positives AND false negatives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Cons: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Hard to interpret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Hard to explain, especially to non-data scientists.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Not good for presentations</a:t>
            </a:r>
            <a:endParaRPr sz="21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2"/>
          <p:cNvSpPr txBox="1"/>
          <p:nvPr/>
        </p:nvSpPr>
        <p:spPr>
          <a:xfrm>
            <a:off x="1899900" y="80825"/>
            <a:ext cx="5344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Classification Metrics Summary</a:t>
            </a:r>
            <a:endParaRPr sz="1900"/>
          </a:p>
        </p:txBody>
      </p:sp>
      <p:sp>
        <p:nvSpPr>
          <p:cNvPr id="293" name="Google Shape;293;p52"/>
          <p:cNvSpPr txBox="1"/>
          <p:nvPr/>
        </p:nvSpPr>
        <p:spPr>
          <a:xfrm>
            <a:off x="499650" y="557825"/>
            <a:ext cx="8144700" cy="44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/>
              <a:t>Accuracy</a:t>
            </a:r>
            <a:endParaRPr sz="1300" u="sng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Use when you have balanced data and you want to find out how many predictions were correct. Good for non-technical audiences.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/>
              <a:t>Recall/Sensitivity</a:t>
            </a:r>
            <a:endParaRPr sz="1300" u="sng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Use recall when you want to evaluate the rate of false positives.</a:t>
            </a:r>
            <a:r>
              <a:rPr lang="en" sz="1300"/>
              <a:t>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e.g.</a:t>
            </a:r>
            <a:r>
              <a:rPr lang="en" sz="1300"/>
              <a:t> Good to use with cases such as a cancer diagnosis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/>
              <a:t>Precision</a:t>
            </a:r>
            <a:endParaRPr sz="1300" u="sng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Use </a:t>
            </a:r>
            <a:r>
              <a:rPr lang="en" sz="1300"/>
              <a:t>precision when the cost of acting on a false positive is really high.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e.g. Allocating resources/interventions for prisoners who are at risk for being a reoffender.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/>
              <a:t>Specificity</a:t>
            </a:r>
            <a:endParaRPr sz="1300" u="sng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This is recall on the negative class. Use specificity when you want to evaluate the rate of false negatives.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/>
              <a:t>F1 Score</a:t>
            </a:r>
            <a:endParaRPr sz="1300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Most informative about overall model quality, but is the most difficult to express to a non-technical audience.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3"/>
          <p:cNvSpPr txBox="1"/>
          <p:nvPr/>
        </p:nvSpPr>
        <p:spPr>
          <a:xfrm>
            <a:off x="384700" y="357975"/>
            <a:ext cx="577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Multiclass Classification Metrics:</a:t>
            </a:r>
            <a:endParaRPr sz="2000"/>
          </a:p>
        </p:txBody>
      </p:sp>
      <p:sp>
        <p:nvSpPr>
          <p:cNvPr id="299" name="Google Shape;299;p53"/>
          <p:cNvSpPr txBox="1"/>
          <p:nvPr/>
        </p:nvSpPr>
        <p:spPr>
          <a:xfrm>
            <a:off x="391475" y="1171175"/>
            <a:ext cx="5002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Positive class must be defined to calculate Recall, Precision, Sensitivity, and F1 Score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False predictions are any prediction other than true predictions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 require interpreting metrics on multiple classes to get a complete picture of model behavior.</a:t>
            </a:r>
            <a:endParaRPr sz="1600"/>
          </a:p>
        </p:txBody>
      </p:sp>
      <p:pic>
        <p:nvPicPr>
          <p:cNvPr id="300" name="Google Shape;30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3400" y="565088"/>
            <a:ext cx="3707125" cy="361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75" y="1921088"/>
            <a:ext cx="8140135" cy="1301313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54"/>
          <p:cNvSpPr txBox="1"/>
          <p:nvPr/>
        </p:nvSpPr>
        <p:spPr>
          <a:xfrm>
            <a:off x="969400" y="361825"/>
            <a:ext cx="656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Classification Metrics in Python:</a:t>
            </a:r>
            <a:endParaRPr sz="2000"/>
          </a:p>
        </p:txBody>
      </p:sp>
      <p:sp>
        <p:nvSpPr>
          <p:cNvPr id="307" name="Google Shape;307;p54"/>
          <p:cNvSpPr txBox="1"/>
          <p:nvPr/>
        </p:nvSpPr>
        <p:spPr>
          <a:xfrm>
            <a:off x="890450" y="3788825"/>
            <a:ext cx="4690500" cy="6156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that defining an average or a positive class is necessary for multiclass problems</a:t>
            </a:r>
            <a:endParaRPr/>
          </a:p>
        </p:txBody>
      </p:sp>
      <p:sp>
        <p:nvSpPr>
          <p:cNvPr id="308" name="Google Shape;308;p54"/>
          <p:cNvSpPr/>
          <p:nvPr/>
        </p:nvSpPr>
        <p:spPr>
          <a:xfrm>
            <a:off x="6114350" y="2571750"/>
            <a:ext cx="1792500" cy="2922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54"/>
          <p:cNvSpPr/>
          <p:nvPr/>
        </p:nvSpPr>
        <p:spPr>
          <a:xfrm>
            <a:off x="5335875" y="2279550"/>
            <a:ext cx="1905300" cy="2922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54"/>
          <p:cNvSpPr/>
          <p:nvPr/>
        </p:nvSpPr>
        <p:spPr>
          <a:xfrm>
            <a:off x="4466900" y="2863950"/>
            <a:ext cx="1792500" cy="2922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1" name="Google Shape;311;p54"/>
          <p:cNvCxnSpPr/>
          <p:nvPr/>
        </p:nvCxnSpPr>
        <p:spPr>
          <a:xfrm flipH="1" rot="10800000">
            <a:off x="5620375" y="3165125"/>
            <a:ext cx="702900" cy="6474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/>
          <p:nvPr/>
        </p:nvSpPr>
        <p:spPr>
          <a:xfrm>
            <a:off x="1561550" y="466975"/>
            <a:ext cx="675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Tips and Tricks</a:t>
            </a:r>
            <a:endParaRPr sz="2600"/>
          </a:p>
        </p:txBody>
      </p:sp>
      <p:sp>
        <p:nvSpPr>
          <p:cNvPr id="55" name="Google Shape;55;p19"/>
          <p:cNvSpPr txBox="1"/>
          <p:nvPr/>
        </p:nvSpPr>
        <p:spPr>
          <a:xfrm>
            <a:off x="2465600" y="1281025"/>
            <a:ext cx="494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CopyPasta</a:t>
            </a:r>
            <a:endParaRPr b="1" sz="2000"/>
          </a:p>
        </p:txBody>
      </p:sp>
      <p:sp>
        <p:nvSpPr>
          <p:cNvPr id="56" name="Google Shape;56;p19"/>
          <p:cNvSpPr txBox="1"/>
          <p:nvPr/>
        </p:nvSpPr>
        <p:spPr>
          <a:xfrm>
            <a:off x="2065825" y="1835700"/>
            <a:ext cx="59577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Copy/Pasting Code: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Hurts your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Slower coder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Less code understanding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Unprepared for technical interviews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Causes errors: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Most common source of serious errors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Code looks amateur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Challenge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</a:rPr>
              <a:t>I challenge you to type all code for the rest of this program. (no copying and pasting)</a:t>
            </a:r>
            <a:endParaRPr b="1" sz="16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5"/>
          <p:cNvSpPr txBox="1"/>
          <p:nvPr/>
        </p:nvSpPr>
        <p:spPr>
          <a:xfrm>
            <a:off x="1454938" y="109200"/>
            <a:ext cx="601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Classification Report</a:t>
            </a:r>
            <a:endParaRPr sz="3000"/>
          </a:p>
        </p:txBody>
      </p:sp>
      <p:sp>
        <p:nvSpPr>
          <p:cNvPr id="317" name="Google Shape;317;p55"/>
          <p:cNvSpPr txBox="1"/>
          <p:nvPr/>
        </p:nvSpPr>
        <p:spPr>
          <a:xfrm>
            <a:off x="1267350" y="712713"/>
            <a:ext cx="660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Metrics on All Classes</a:t>
            </a:r>
            <a:endParaRPr/>
          </a:p>
        </p:txBody>
      </p:sp>
      <p:grpSp>
        <p:nvGrpSpPr>
          <p:cNvPr id="318" name="Google Shape;318;p55"/>
          <p:cNvGrpSpPr/>
          <p:nvPr/>
        </p:nvGrpSpPr>
        <p:grpSpPr>
          <a:xfrm>
            <a:off x="53350" y="1295200"/>
            <a:ext cx="8820275" cy="3366925"/>
            <a:chOff x="53350" y="1295200"/>
            <a:chExt cx="8820275" cy="3366925"/>
          </a:xfrm>
        </p:grpSpPr>
        <p:grpSp>
          <p:nvGrpSpPr>
            <p:cNvPr id="319" name="Google Shape;319;p55"/>
            <p:cNvGrpSpPr/>
            <p:nvPr/>
          </p:nvGrpSpPr>
          <p:grpSpPr>
            <a:xfrm>
              <a:off x="53350" y="1295200"/>
              <a:ext cx="8757125" cy="3366925"/>
              <a:chOff x="53350" y="1295200"/>
              <a:chExt cx="8757125" cy="3366925"/>
            </a:xfrm>
          </p:grpSpPr>
          <p:pic>
            <p:nvPicPr>
              <p:cNvPr id="320" name="Google Shape;320;p5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193675" y="1295200"/>
                <a:ext cx="4152900" cy="24193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1" name="Google Shape;321;p55"/>
              <p:cNvSpPr txBox="1"/>
              <p:nvPr/>
            </p:nvSpPr>
            <p:spPr>
              <a:xfrm>
                <a:off x="1458975" y="3796825"/>
                <a:ext cx="60882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22" name="Google Shape;322;p55"/>
              <p:cNvCxnSpPr/>
              <p:nvPr/>
            </p:nvCxnSpPr>
            <p:spPr>
              <a:xfrm>
                <a:off x="1498450" y="2493925"/>
                <a:ext cx="1531800" cy="387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323" name="Google Shape;323;p55"/>
              <p:cNvSpPr txBox="1"/>
              <p:nvPr/>
            </p:nvSpPr>
            <p:spPr>
              <a:xfrm>
                <a:off x="685125" y="2099100"/>
                <a:ext cx="923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0000"/>
                    </a:solidFill>
                  </a:rPr>
                  <a:t>C</a:t>
                </a:r>
                <a:r>
                  <a:rPr lang="en">
                    <a:solidFill>
                      <a:srgbClr val="FF0000"/>
                    </a:solidFill>
                  </a:rPr>
                  <a:t>lasses</a:t>
                </a:r>
                <a:endParaRPr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24" name="Google Shape;324;p55"/>
              <p:cNvCxnSpPr/>
              <p:nvPr/>
            </p:nvCxnSpPr>
            <p:spPr>
              <a:xfrm flipH="1" rot="10800000">
                <a:off x="1143125" y="3591625"/>
                <a:ext cx="2455800" cy="62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325" name="Google Shape;325;p55"/>
              <p:cNvSpPr txBox="1"/>
              <p:nvPr/>
            </p:nvSpPr>
            <p:spPr>
              <a:xfrm>
                <a:off x="53350" y="4261925"/>
                <a:ext cx="29769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2"/>
                    </a:solidFill>
                  </a:rPr>
                  <a:t>Averages for Each Metric</a:t>
                </a:r>
                <a:endParaRPr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326" name="Google Shape;326;p55"/>
              <p:cNvCxnSpPr/>
              <p:nvPr/>
            </p:nvCxnSpPr>
            <p:spPr>
              <a:xfrm flipH="1">
                <a:off x="6133525" y="2738725"/>
                <a:ext cx="1342500" cy="197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AA84F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327" name="Google Shape;327;p55"/>
              <p:cNvSpPr txBox="1"/>
              <p:nvPr/>
            </p:nvSpPr>
            <p:spPr>
              <a:xfrm>
                <a:off x="6694275" y="1991400"/>
                <a:ext cx="21162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6AA84F"/>
                    </a:solidFill>
                  </a:rPr>
                  <a:t>Number of observations</a:t>
                </a:r>
                <a:endParaRPr>
                  <a:solidFill>
                    <a:srgbClr val="6AA84F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6AA84F"/>
                    </a:solidFill>
                  </a:rPr>
                  <a:t>In each class.</a:t>
                </a:r>
                <a:endParaRPr>
                  <a:solidFill>
                    <a:srgbClr val="6AA84F"/>
                  </a:solidFill>
                </a:endParaRPr>
              </a:p>
            </p:txBody>
          </p:sp>
        </p:grpSp>
        <p:cxnSp>
          <p:nvCxnSpPr>
            <p:cNvPr id="328" name="Google Shape;328;p55"/>
            <p:cNvCxnSpPr/>
            <p:nvPr/>
          </p:nvCxnSpPr>
          <p:spPr>
            <a:xfrm rot="10800000">
              <a:off x="5399400" y="3307125"/>
              <a:ext cx="2345100" cy="39600"/>
            </a:xfrm>
            <a:prstGeom prst="straightConnector1">
              <a:avLst/>
            </a:prstGeom>
            <a:noFill/>
            <a:ln cap="flat" cmpd="sng" w="9525">
              <a:solidFill>
                <a:srgbClr val="A64D7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29" name="Google Shape;329;p55"/>
            <p:cNvSpPr txBox="1"/>
            <p:nvPr/>
          </p:nvSpPr>
          <p:spPr>
            <a:xfrm>
              <a:off x="7886625" y="3101950"/>
              <a:ext cx="987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A64D79"/>
                  </a:solidFill>
                </a:rPr>
                <a:t>Accuracy</a:t>
              </a:r>
              <a:endParaRPr>
                <a:solidFill>
                  <a:srgbClr val="A64D79"/>
                </a:solidFill>
              </a:endParaRPr>
            </a:p>
          </p:txBody>
        </p:sp>
      </p:grpSp>
      <p:sp>
        <p:nvSpPr>
          <p:cNvPr id="330" name="Google Shape;330;p55"/>
          <p:cNvSpPr txBox="1"/>
          <p:nvPr/>
        </p:nvSpPr>
        <p:spPr>
          <a:xfrm>
            <a:off x="140375" y="202750"/>
            <a:ext cx="18651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 print() statement to make classification_report look nice!</a:t>
            </a:r>
            <a:endParaRPr/>
          </a:p>
        </p:txBody>
      </p:sp>
      <p:cxnSp>
        <p:nvCxnSpPr>
          <p:cNvPr id="331" name="Google Shape;331;p55"/>
          <p:cNvCxnSpPr/>
          <p:nvPr/>
        </p:nvCxnSpPr>
        <p:spPr>
          <a:xfrm>
            <a:off x="1420725" y="1334225"/>
            <a:ext cx="1130400" cy="7824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 txBox="1"/>
          <p:nvPr/>
        </p:nvSpPr>
        <p:spPr>
          <a:xfrm>
            <a:off x="1454938" y="109200"/>
            <a:ext cx="601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Confusion Matrix</a:t>
            </a:r>
            <a:endParaRPr sz="3000"/>
          </a:p>
        </p:txBody>
      </p:sp>
      <p:pic>
        <p:nvPicPr>
          <p:cNvPr id="337" name="Google Shape;33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200" y="1041975"/>
            <a:ext cx="403860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7013" y="1560950"/>
            <a:ext cx="4752975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7"/>
          <p:cNvSpPr txBox="1"/>
          <p:nvPr/>
        </p:nvSpPr>
        <p:spPr>
          <a:xfrm>
            <a:off x="926850" y="466400"/>
            <a:ext cx="687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Put it into code!</a:t>
            </a:r>
            <a:endParaRPr sz="1800"/>
          </a:p>
        </p:txBody>
      </p:sp>
      <p:sp>
        <p:nvSpPr>
          <p:cNvPr id="344" name="Google Shape;344;p57"/>
          <p:cNvSpPr txBox="1"/>
          <p:nvPr/>
        </p:nvSpPr>
        <p:spPr>
          <a:xfrm>
            <a:off x="2129700" y="1773800"/>
            <a:ext cx="4472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u="sng">
                <a:solidFill>
                  <a:schemeClr val="hlink"/>
                </a:solidFill>
                <a:hlinkClick r:id="rId3"/>
              </a:rPr>
              <a:t>CodeAlong Notebook!</a:t>
            </a:r>
            <a:endParaRPr sz="3200"/>
          </a:p>
        </p:txBody>
      </p:sp>
      <p:sp>
        <p:nvSpPr>
          <p:cNvPr id="345" name="Google Shape;345;p57"/>
          <p:cNvSpPr txBox="1"/>
          <p:nvPr/>
        </p:nvSpPr>
        <p:spPr>
          <a:xfrm>
            <a:off x="3182850" y="3146350"/>
            <a:ext cx="277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Data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8"/>
          <p:cNvSpPr txBox="1"/>
          <p:nvPr/>
        </p:nvSpPr>
        <p:spPr>
          <a:xfrm>
            <a:off x="3768300" y="2343275"/>
            <a:ext cx="160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>
                <a:solidFill>
                  <a:schemeClr val="hlink"/>
                </a:solidFill>
                <a:hlinkClick r:id="rId3"/>
              </a:rPr>
              <a:t>Practice</a:t>
            </a:r>
            <a:endParaRPr sz="3800"/>
          </a:p>
        </p:txBody>
      </p:sp>
      <p:sp>
        <p:nvSpPr>
          <p:cNvPr id="351" name="Google Shape;351;p58"/>
          <p:cNvSpPr txBox="1"/>
          <p:nvPr/>
        </p:nvSpPr>
        <p:spPr>
          <a:xfrm>
            <a:off x="2842650" y="1539725"/>
            <a:ext cx="3458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u="sng">
                <a:solidFill>
                  <a:schemeClr val="hlink"/>
                </a:solidFill>
                <a:hlinkClick r:id="rId4"/>
              </a:rPr>
              <a:t>Challenge Notebook</a:t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/>
          <p:nvPr/>
        </p:nvSpPr>
        <p:spPr>
          <a:xfrm>
            <a:off x="1561550" y="466975"/>
            <a:ext cx="675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Tips and Tricks</a:t>
            </a:r>
            <a:endParaRPr sz="2600"/>
          </a:p>
        </p:txBody>
      </p:sp>
      <p:sp>
        <p:nvSpPr>
          <p:cNvPr id="62" name="Google Shape;62;p20"/>
          <p:cNvSpPr txBox="1"/>
          <p:nvPr/>
        </p:nvSpPr>
        <p:spPr>
          <a:xfrm>
            <a:off x="1806500" y="1208975"/>
            <a:ext cx="6267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Project 2, part 1: Choosing Data</a:t>
            </a:r>
            <a:endParaRPr b="1" sz="1900"/>
          </a:p>
        </p:txBody>
      </p:sp>
      <p:sp>
        <p:nvSpPr>
          <p:cNvPr id="63" name="Google Shape;63;p20"/>
          <p:cNvSpPr txBox="1"/>
          <p:nvPr/>
        </p:nvSpPr>
        <p:spPr>
          <a:xfrm>
            <a:off x="1910900" y="1685975"/>
            <a:ext cx="60513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for data that: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Has a target column to predict.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With a target that is likely predictable using available features.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Is not overly complex or overly simple.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6-15 columns that you mostly understand and can explain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1000-100,000 rows with not too much missing data (less than 10%)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Is something you are interested in.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Be ready to answer the question:  Why did this project interest you?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Try Googling ‘datasets for machine learning’ and look through articles, sources, lists, repositories.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 txBox="1"/>
          <p:nvPr/>
        </p:nvSpPr>
        <p:spPr>
          <a:xfrm>
            <a:off x="2130175" y="575025"/>
            <a:ext cx="4682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Learning Goals</a:t>
            </a:r>
            <a:endParaRPr sz="2100"/>
          </a:p>
        </p:txBody>
      </p:sp>
      <p:sp>
        <p:nvSpPr>
          <p:cNvPr id="69" name="Google Shape;69;p21"/>
          <p:cNvSpPr txBox="1"/>
          <p:nvPr/>
        </p:nvSpPr>
        <p:spPr>
          <a:xfrm>
            <a:off x="2335475" y="1246200"/>
            <a:ext cx="4572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the end of this class you will be able to: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Know how a KNN model classifies a new data point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</a:t>
            </a:r>
            <a:r>
              <a:rPr lang="en"/>
              <a:t>ead a confusion matrix to understand what kinds of mistakes your model is making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</a:t>
            </a:r>
            <a:r>
              <a:rPr lang="en"/>
              <a:t>etermine which classification metric is most important for a given business problem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</a:t>
            </a:r>
            <a:r>
              <a:rPr lang="en"/>
              <a:t>valuate a classification model in sklearn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2"/>
          <p:cNvSpPr txBox="1"/>
          <p:nvPr>
            <p:ph type="title"/>
          </p:nvPr>
        </p:nvSpPr>
        <p:spPr>
          <a:xfrm>
            <a:off x="633438" y="21430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Classification Models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>
            <a:off x="633438" y="48840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K-Nearest Neighbors (KNN)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You decide the K number of neighbors</a:t>
            </a:r>
            <a:endParaRPr sz="2500"/>
          </a:p>
        </p:txBody>
      </p:sp>
      <p:sp>
        <p:nvSpPr>
          <p:cNvPr id="80" name="Google Shape;80;p23"/>
          <p:cNvSpPr txBox="1"/>
          <p:nvPr/>
        </p:nvSpPr>
        <p:spPr>
          <a:xfrm>
            <a:off x="353475" y="1680500"/>
            <a:ext cx="23451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Regularization: Adjust K</a:t>
            </a:r>
            <a:endParaRPr b="1" sz="2300"/>
          </a:p>
        </p:txBody>
      </p:sp>
      <p:cxnSp>
        <p:nvCxnSpPr>
          <p:cNvPr id="81" name="Google Shape;81;p23"/>
          <p:cNvCxnSpPr/>
          <p:nvPr/>
        </p:nvCxnSpPr>
        <p:spPr>
          <a:xfrm flipH="1" rot="10800000">
            <a:off x="1340525" y="796100"/>
            <a:ext cx="244800" cy="88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2" name="Google Shape;82;p23"/>
          <p:cNvPicPr preferRelativeResize="0"/>
          <p:nvPr/>
        </p:nvPicPr>
        <p:blipFill rotWithShape="1">
          <a:blip r:embed="rId3">
            <a:alphaModFix/>
          </a:blip>
          <a:srcRect b="11949" l="6783" r="18259" t="3182"/>
          <a:stretch/>
        </p:blipFill>
        <p:spPr>
          <a:xfrm>
            <a:off x="3023600" y="1599250"/>
            <a:ext cx="3581500" cy="314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/>
          <p:nvPr>
            <p:ph idx="4294967295" type="title"/>
          </p:nvPr>
        </p:nvSpPr>
        <p:spPr>
          <a:xfrm>
            <a:off x="633450" y="855525"/>
            <a:ext cx="7877100" cy="752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r>
              <a:rPr lang="en"/>
              <a:t> Evaluation Metrics</a:t>
            </a:r>
            <a:endParaRPr/>
          </a:p>
        </p:txBody>
      </p:sp>
      <p:sp>
        <p:nvSpPr>
          <p:cNvPr id="88" name="Google Shape;88;p24"/>
          <p:cNvSpPr txBox="1"/>
          <p:nvPr>
            <p:ph idx="4294967295" type="title"/>
          </p:nvPr>
        </p:nvSpPr>
        <p:spPr>
          <a:xfrm>
            <a:off x="633450" y="1831675"/>
            <a:ext cx="7877100" cy="267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Accuracy</a:t>
            </a:r>
            <a:endParaRPr sz="2400"/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Precision</a:t>
            </a:r>
            <a:endParaRPr sz="2400"/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Recall (Sensitivity)</a:t>
            </a:r>
            <a:endParaRPr sz="2400"/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Specificity</a:t>
            </a:r>
            <a:endParaRPr sz="2400"/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F1 Score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3">
      <a:dk1>
        <a:srgbClr val="2A2D34"/>
      </a:dk1>
      <a:lt1>
        <a:srgbClr val="FFFFFF"/>
      </a:lt1>
      <a:dk2>
        <a:srgbClr val="2A2D34"/>
      </a:dk2>
      <a:lt2>
        <a:srgbClr val="FFFFFF"/>
      </a:lt2>
      <a:accent1>
        <a:srgbClr val="28CDFF"/>
      </a:accent1>
      <a:accent2>
        <a:srgbClr val="23B1DC"/>
      </a:accent2>
      <a:accent3>
        <a:srgbClr val="1E9EC5"/>
      </a:accent3>
      <a:accent4>
        <a:srgbClr val="1880A0"/>
      </a:accent4>
      <a:accent5>
        <a:srgbClr val="146983"/>
      </a:accent5>
      <a:accent6>
        <a:srgbClr val="105165"/>
      </a:accent6>
      <a:hlink>
        <a:srgbClr val="28CDFF"/>
      </a:hlink>
      <a:folHlink>
        <a:srgbClr val="28C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