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roxima Nova Extrabold"/>
      <p:bold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ProximaNovaExtrabold-bold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680f3a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680f3a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813804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813804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80b5cd6ae_1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80b5cd6ae_1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813804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c813804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086a0ea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086a0ea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0b5cd6ae_1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0b5cd6ae_1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680f3ab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680f3ab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0ad5669d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e0ad5669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3170c10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3170c10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7ae0ca7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7ae0ca7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81380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81380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813804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813804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813804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813804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fc27e75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fc27e7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0b5cd6ae_1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0b5cd6ae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https://www.google.com/url?sa=i&amp;url=https%3A%2F%2Fwww.pinterest.com%2Fpin%2F302233824962810286%2F&amp;psig=AOvVaw2Bl2xmTXCbJxJoteu27cJ4&amp;ust=1627591732326000&amp;source=images&amp;cd=vfe&amp;ved=0CAsQjRxqFwoTCMjow-vRhvICFQAAAAAdAAAAABA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scikit-learn.org/stable/modules/cross_validation.html#cross-validation-iterator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8fh9qu78ZFPj6d-Yfj-d6O72w7p14ttO" TargetMode="External"/><Relationship Id="rId4" Type="http://schemas.openxmlformats.org/officeDocument/2006/relationships/hyperlink" Target="https://docs.google.com/spreadsheets/d/13YTR85xGS2FZ6EP9D2cllzXUlhICPdzfTZeMJ5e_y-8/edit?usp=sharing" TargetMode="External"/><Relationship Id="rId5" Type="http://schemas.openxmlformats.org/officeDocument/2006/relationships/hyperlink" Target="https://colab.research.google.com/drive/1OZtxS9bLQ9uDEWgyHhXrH5dsHYYFCHlC" TargetMode="External"/><Relationship Id="rId6" Type="http://schemas.openxmlformats.org/officeDocument/2006/relationships/hyperlink" Target="https://archive.ics.uci.edu/ml/datasets/abalo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650" y="176100"/>
            <a:ext cx="3299450" cy="43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6"/>
          <p:cNvSpPr txBox="1"/>
          <p:nvPr/>
        </p:nvSpPr>
        <p:spPr>
          <a:xfrm>
            <a:off x="7600550" y="4277625"/>
            <a:ext cx="8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633425" y="133350"/>
            <a:ext cx="7877100" cy="6288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does the CV in GridSearch CV mean?</a:t>
            </a:r>
            <a:endParaRPr sz="3200"/>
          </a:p>
        </p:txBody>
      </p:sp>
      <p:pic>
        <p:nvPicPr>
          <p:cNvPr descr="../_images/sphx_glr_plot_cv_indices_006.png" id="98" name="Google Shape;98;p25"/>
          <p:cNvPicPr preferRelativeResize="0"/>
          <p:nvPr/>
        </p:nvPicPr>
        <p:blipFill rotWithShape="1">
          <a:blip r:embed="rId3">
            <a:alphaModFix/>
          </a:blip>
          <a:srcRect b="38606" l="0" r="5793" t="10767"/>
          <a:stretch/>
        </p:blipFill>
        <p:spPr>
          <a:xfrm>
            <a:off x="853100" y="1685250"/>
            <a:ext cx="7575750" cy="20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/>
          <p:nvPr/>
        </p:nvSpPr>
        <p:spPr>
          <a:xfrm>
            <a:off x="2355725" y="868450"/>
            <a:ext cx="443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Cross-Validation!</a:t>
            </a:r>
            <a:endParaRPr sz="2000"/>
          </a:p>
        </p:txBody>
      </p:sp>
      <p:sp>
        <p:nvSpPr>
          <p:cNvPr id="100" name="Google Shape;100;p25"/>
          <p:cNvSpPr txBox="1"/>
          <p:nvPr/>
        </p:nvSpPr>
        <p:spPr>
          <a:xfrm>
            <a:off x="1401700" y="4061750"/>
            <a:ext cx="609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Source and Learn More Here!</a:t>
            </a:r>
            <a:endParaRPr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follow</a:t>
            </a:r>
            <a:endParaRPr/>
          </a:p>
        </p:txBody>
      </p:sp>
      <p:sp>
        <p:nvSpPr>
          <p:cNvPr id="106" name="Google Shape;106;p26"/>
          <p:cNvSpPr txBox="1"/>
          <p:nvPr/>
        </p:nvSpPr>
        <p:spPr>
          <a:xfrm>
            <a:off x="850313" y="857825"/>
            <a:ext cx="7093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the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Param Grid Dictionary: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the hyperparameters you want to try. Note that since you are using make_pipeline, the lowercase name of the model followed by __ (dunder) will precede the name of the hyperparameter.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013" y="1232800"/>
            <a:ext cx="62198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950" y="3437150"/>
            <a:ext cx="68961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633425" y="133350"/>
            <a:ext cx="7877100" cy="1055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know the prefix in the param grid?</a:t>
            </a: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1422225"/>
            <a:ext cx="53911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/>
        </p:nvSpPr>
        <p:spPr>
          <a:xfrm>
            <a:off x="942025" y="2239500"/>
            <a:ext cx="691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Examine the pipe object to see the names of the steps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KNN step is named ‘kneighborsclassifier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the param grid, access the step to tune with: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&lt;name of step&gt;__&lt;name of parameter&gt; (2 underscores, called ‘dunder’)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 tuning the number of neighbors to query in a KNN model would be: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3289600" y="1985050"/>
            <a:ext cx="1781100" cy="218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4">
            <a:alphaModFix/>
          </a:blip>
          <a:srcRect b="37996" l="20334" r="33006" t="38439"/>
          <a:stretch/>
        </p:blipFill>
        <p:spPr>
          <a:xfrm>
            <a:off x="2788913" y="3429700"/>
            <a:ext cx="3217624" cy="2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/>
        </p:nvSpPr>
        <p:spPr>
          <a:xfrm>
            <a:off x="1491975" y="3753225"/>
            <a:ext cx="5775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note, you can tune hyperparameters of preprocessing steps, too!</a:t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1275" y="4236750"/>
            <a:ext cx="4216992" cy="4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view the hyperparameters for a model</a:t>
            </a:r>
            <a:endParaRPr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1355150"/>
            <a:ext cx="48196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follow</a:t>
            </a:r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850313" y="857825"/>
            <a:ext cx="709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 Instantiate your grid search.   Be sure to use your pipeline for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Fit the gridsearch model, identify the best hyperparameters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50" y="1378850"/>
            <a:ext cx="7930051" cy="6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9"/>
          <p:cNvPicPr preferRelativeResize="0"/>
          <p:nvPr/>
        </p:nvPicPr>
        <p:blipFill rotWithShape="1">
          <a:blip r:embed="rId4">
            <a:alphaModFix/>
          </a:blip>
          <a:srcRect b="30867" l="0" r="0" t="0"/>
          <a:stretch/>
        </p:blipFill>
        <p:spPr>
          <a:xfrm>
            <a:off x="867900" y="2571750"/>
            <a:ext cx="7058025" cy="7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867900" y="3528200"/>
            <a:ext cx="63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Get the best version of the model and evaluate as usual!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5">
            <a:alphaModFix/>
          </a:blip>
          <a:srcRect b="0" l="6690" r="0" t="0"/>
          <a:stretch/>
        </p:blipFill>
        <p:spPr>
          <a:xfrm>
            <a:off x="867900" y="4094650"/>
            <a:ext cx="3927350" cy="5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633425" y="133350"/>
            <a:ext cx="7877100" cy="40953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CodeAlong Notebook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CodeAlong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Challenge Notebook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Challenge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45" name="Google Shape;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7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8" name="Google Shape;48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9" name="Google Shape;49;p17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0" name="Google Shape;50;p17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666750" y="27442"/>
            <a:ext cx="7810500" cy="595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Announcements:</a:t>
            </a:r>
            <a:endParaRPr/>
          </a:p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666750" y="522550"/>
            <a:ext cx="7810500" cy="3897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Belt Exams This Friday: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Weeks 5-6 assignments and resubmits due by Friday 3/11 by 9AM PST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the live lectures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submitted 90% of assignments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Set aside at least a day between 3/11 and 3/13 to complete exam.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 have posted the solution notebook to the mock belt exam today on the discord channel.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Try the mock belt exam as a classification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Purvi will be joining the data science instructor team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Josh Johnson joining in on the lectures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566188" y="2772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Learning Goals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9"/>
          <p:cNvSpPr txBox="1"/>
          <p:nvPr/>
        </p:nvSpPr>
        <p:spPr>
          <a:xfrm>
            <a:off x="620050" y="1202625"/>
            <a:ext cx="80085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the end of this lesson you will be able to: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Define</a:t>
            </a:r>
            <a:r>
              <a:rPr lang="en" sz="1900"/>
              <a:t> a hyperparameter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Regularize a model by tuning hyperparameters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Determine what hyperparameters a model has for tuning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Explain cross-validation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Efficiently determine the optimal hyperparameter settings for a model using GridSearchCV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68" name="Google Shape;68;p20"/>
          <p:cNvSpPr txBox="1"/>
          <p:nvPr/>
        </p:nvSpPr>
        <p:spPr>
          <a:xfrm>
            <a:off x="1089775" y="1106775"/>
            <a:ext cx="7346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</a:t>
            </a:r>
            <a:r>
              <a:rPr lang="en"/>
              <a:t>: A value learned by a model.  For example: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Coefficients for Linear and Logistic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Rules for Splitting Nodes in a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Hyperparameter</a:t>
            </a:r>
            <a:r>
              <a:rPr lang="en"/>
              <a:t>: A developer tuned value or argument in a model.  For example: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 in K-Nearest Neighbors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Max Depth in a Decision 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 in Logistic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</a:t>
            </a:r>
            <a:r>
              <a:rPr lang="en"/>
              <a:t>Hyperparameters</a:t>
            </a:r>
            <a:endParaRPr/>
          </a:p>
        </p:txBody>
      </p:sp>
      <p:sp>
        <p:nvSpPr>
          <p:cNvPr id="74" name="Google Shape;74;p21"/>
          <p:cNvSpPr txBox="1"/>
          <p:nvPr/>
        </p:nvSpPr>
        <p:spPr>
          <a:xfrm>
            <a:off x="1089775" y="1106775"/>
            <a:ext cx="734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Regularization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Increase/decrease model complexity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Experiment with different model approaches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Solvers in logistic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Distance metrics in KNN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GridSearchCV:</a:t>
            </a:r>
            <a:endParaRPr/>
          </a:p>
        </p:txBody>
      </p:sp>
      <p:sp>
        <p:nvSpPr>
          <p:cNvPr id="80" name="Google Shape;80;p22"/>
          <p:cNvSpPr txBox="1"/>
          <p:nvPr/>
        </p:nvSpPr>
        <p:spPr>
          <a:xfrm>
            <a:off x="1089775" y="1106775"/>
            <a:ext cx="7346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Tune many hyperparameters at once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Try all combinations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RandomForestClassifier: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n_estimators = [50, 100, 200]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max_depth = </a:t>
            </a:r>
            <a:r>
              <a:rPr lang="en" sz="1800"/>
              <a:t>[4,7,10,20]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min_samples_split = </a:t>
            </a:r>
            <a:r>
              <a:rPr lang="en" sz="1800"/>
              <a:t>[2, 10,100] (or can give a range; range(1,10))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</a:t>
            </a:r>
            <a:r>
              <a:rPr lang="en" sz="1800"/>
              <a:t>ax_features = [‘auto’, ‘sqrt’, ‘log2’]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Gridsearch will try all combinations and return the best!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Development</a:t>
            </a:r>
            <a:r>
              <a:rPr lang="en"/>
              <a:t> Cycle with GridSearch CV</a:t>
            </a:r>
            <a:endParaRPr/>
          </a:p>
        </p:txBody>
      </p:sp>
      <p:sp>
        <p:nvSpPr>
          <p:cNvPr id="86" name="Google Shape;86;p23"/>
          <p:cNvSpPr txBox="1"/>
          <p:nvPr/>
        </p:nvSpPr>
        <p:spPr>
          <a:xfrm>
            <a:off x="993000" y="1171525"/>
            <a:ext cx="7517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Prepare the best version of your data that you can. This affects model performance.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Model Type should be explored next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Tuning hyperparameters should be explored last.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GridSearchCV</a:t>
            </a:r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964700" y="874175"/>
            <a:ext cx="6536400" cy="384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you become more comfortable with machine learning, you will want to optimize the models you use by “tuning the hyperparameters.”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 and </a:t>
            </a:r>
            <a:r>
              <a:rPr lang="en"/>
              <a:t>understanding</a:t>
            </a:r>
            <a:r>
              <a:rPr lang="en"/>
              <a:t> all of the </a:t>
            </a:r>
            <a:r>
              <a:rPr lang="en"/>
              <a:t>hyperparameters</a:t>
            </a:r>
            <a:r>
              <a:rPr lang="en"/>
              <a:t> associated with each model is beyond the scope of this course, but you can still try different combinations to see what produces the best results.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GridSearchCV allows us to test multiple combinations of hyperparameters at a time to more easily determine the optimal values.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more combinations you try, the longer it will take to run the GridSearchCV!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Note:  If you want to try many combinations and get faster output, you can also try RandomizedSearchCV which will only test a </a:t>
            </a:r>
            <a:r>
              <a:rPr i="1" lang="en" u="sng">
                <a:solidFill>
                  <a:schemeClr val="dk1"/>
                </a:solidFill>
              </a:rPr>
              <a:t>sampling</a:t>
            </a:r>
            <a:r>
              <a:rPr i="1" lang="en">
                <a:solidFill>
                  <a:schemeClr val="dk1"/>
                </a:solidFill>
              </a:rPr>
              <a:t> of your hyperparameters. It will go faster to help you narrow down your values for GridSearchCV.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