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Proxima Nova"/>
      <p:regular r:id="rId35"/>
      <p:bold r:id="rId36"/>
      <p:italic r:id="rId37"/>
      <p:boldItalic r:id="rId38"/>
    </p:embeddedFont>
    <p:embeddedFont>
      <p:font typeface="Proxima Nova Extrabold"/>
      <p:bold r:id="rId39"/>
    </p:embeddedFont>
    <p:embeddedFont>
      <p:font typeface="Helvetica Neue Light"/>
      <p:regular r:id="rId40"/>
      <p:bold r:id="rId41"/>
      <p:italic r:id="rId42"/>
      <p:boldItalic r:id="rId43"/>
    </p:embeddedFont>
    <p:embeddedFont>
      <p:font typeface="Roboto Mono"/>
      <p:regular r:id="rId44"/>
      <p:bold r:id="rId45"/>
      <p:italic r:id="rId46"/>
      <p:boldItalic r:id="rId47"/>
    </p:embeddedFont>
    <p:embeddedFont>
      <p:font typeface="Open Sans Light"/>
      <p:regular r:id="rId48"/>
      <p:bold r:id="rId49"/>
      <p:italic r:id="rId50"/>
      <p:boldItalic r:id="rId51"/>
    </p:embeddedFont>
    <p:embeddedFont>
      <p:font typeface="Open Sans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Light-regular.fntdata"/><Relationship Id="rId42" Type="http://schemas.openxmlformats.org/officeDocument/2006/relationships/font" Target="fonts/HelveticaNeueLight-italic.fntdata"/><Relationship Id="rId41" Type="http://schemas.openxmlformats.org/officeDocument/2006/relationships/font" Target="fonts/HelveticaNeueLight-bold.fntdata"/><Relationship Id="rId44" Type="http://schemas.openxmlformats.org/officeDocument/2006/relationships/font" Target="fonts/RobotoMono-regular.fntdata"/><Relationship Id="rId43" Type="http://schemas.openxmlformats.org/officeDocument/2006/relationships/font" Target="fonts/HelveticaNeueLight-boldItalic.fntdata"/><Relationship Id="rId46" Type="http://schemas.openxmlformats.org/officeDocument/2006/relationships/font" Target="fonts/RobotoMono-italic.fntdata"/><Relationship Id="rId45" Type="http://schemas.openxmlformats.org/officeDocument/2006/relationships/font" Target="fonts/RobotoMon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OpenSansLight-regular.fntdata"/><Relationship Id="rId47" Type="http://schemas.openxmlformats.org/officeDocument/2006/relationships/font" Target="fonts/RobotoMono-boldItalic.fntdata"/><Relationship Id="rId49" Type="http://schemas.openxmlformats.org/officeDocument/2006/relationships/font" Target="fonts/OpenSans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font" Target="fonts/ProximaNova-regular.fntdata"/><Relationship Id="rId34" Type="http://schemas.openxmlformats.org/officeDocument/2006/relationships/slide" Target="slides/slide29.xml"/><Relationship Id="rId37" Type="http://schemas.openxmlformats.org/officeDocument/2006/relationships/font" Target="fonts/ProximaNova-italic.fntdata"/><Relationship Id="rId36" Type="http://schemas.openxmlformats.org/officeDocument/2006/relationships/font" Target="fonts/ProximaNova-bold.fntdata"/><Relationship Id="rId39" Type="http://schemas.openxmlformats.org/officeDocument/2006/relationships/font" Target="fonts/ProximaNovaExtrabold-bold.fntdata"/><Relationship Id="rId38" Type="http://schemas.openxmlformats.org/officeDocument/2006/relationships/font" Target="fonts/ProximaNova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OpenSansLight-boldItalic.fntdata"/><Relationship Id="rId50" Type="http://schemas.openxmlformats.org/officeDocument/2006/relationships/font" Target="fonts/OpenSansLight-italic.fntdata"/><Relationship Id="rId53" Type="http://schemas.openxmlformats.org/officeDocument/2006/relationships/font" Target="fonts/OpenSans-bold.fntdata"/><Relationship Id="rId52" Type="http://schemas.openxmlformats.org/officeDocument/2006/relationships/font" Target="fonts/OpenSans-regular.fntdata"/><Relationship Id="rId11" Type="http://schemas.openxmlformats.org/officeDocument/2006/relationships/slide" Target="slides/slide6.xml"/><Relationship Id="rId55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54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e46eb116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Google Shape;36;ge46eb116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10c6202ab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10c6202ab_0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10c6202a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10c6202a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10c6202a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10c6202a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10c6202a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10c6202a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10c6202a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110c6202a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10c6202a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10c6202a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b7ae0ca76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b7ae0ca76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e25b000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ee25b000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e25b000b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ee25b000b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34f79447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f34f79447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e0ad5669d6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ge0ad5669d6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46eb116b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e46eb116b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e25b000b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ee25b000b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34f79447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f34f79447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34f79447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f34f79447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f34f79447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f34f79447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e25b000b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ee25b000b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46eb116b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e46eb116b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ee25b000b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ee25b000b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e25b000b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ee25b000b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e46eb116b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e46eb116b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f8bb1fe5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f8bb1fe5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6110f7eb0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6110f7eb0_0_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10c6202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10c6202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6110f7eb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6110f7eb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190e264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190e264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10c6202a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10c6202a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10c6202ab_0_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10c6202ab_0_8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1100"/>
            </a:lvl6pPr>
            <a:lvl7pPr indent="-27940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1100"/>
            </a:lvl7pPr>
            <a:lvl8pPr indent="-27940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1100"/>
            </a:lvl8pPr>
            <a:lvl9pPr indent="-27940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1100"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2" type="sldNum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2" name="Google Shape;32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" name="Google Shape;3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8858250" y="4857750"/>
            <a:ext cx="285900" cy="28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4857750"/>
            <a:ext cx="8858100" cy="2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628650" y="273844"/>
            <a:ext cx="78867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pen Sans Light"/>
              <a:buNone/>
              <a:defRPr b="0" i="0" sz="33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" name="Google Shape;9;p1"/>
          <p:cNvSpPr txBox="1"/>
          <p:nvPr/>
        </p:nvSpPr>
        <p:spPr>
          <a:xfrm>
            <a:off x="341461" y="4903143"/>
            <a:ext cx="14361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Coding Dojo</a:t>
            </a:r>
            <a:endParaRPr b="1" i="0" sz="1200">
              <a:solidFill>
                <a:srgbClr val="D8D8D8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8865904" y="4870044"/>
            <a:ext cx="27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" sz="800" u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1" i="0" sz="800" u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" name="Google Shape;11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97144" y="4906200"/>
            <a:ext cx="188803" cy="18880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30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hyperlink" Target="https://www.google.com/url?sa=i&amp;url=https%3A%2F%2Ftowardsdatascience.com%2F23-great-pandas-codes-for-data-scientists-cca5ed9d8a38&amp;psig=AOvVaw3kH3YQR6iIS5-sZ9FCEbTM&amp;ust=1627505687082000&amp;source=images&amp;cd=vfe&amp;ved=0CAsQjRxqFwoTCIDxmamRhPICFQAAAAAdAAAAABAD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8.png"/><Relationship Id="rId5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colab.research.google.com/drive/1hux10mJq7IxP9P5hZO3PpMxWvxlboI-i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olab.research.google.com/drive/1_xn-M5Id5ZUt7_mrDPOgHn6TPIGEVHdY?usp=sharing" TargetMode="External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3.png"/><Relationship Id="rId7" Type="http://schemas.openxmlformats.org/officeDocument/2006/relationships/image" Target="../media/image8.png"/><Relationship Id="rId8" Type="http://schemas.openxmlformats.org/officeDocument/2006/relationships/hyperlink" Target="https://colab.research.google.com/drive/1_xn-M5Id5ZUt7_mrDPOgHn6TPIGEVHdY?usp=shar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olab.research.google.com/drive/1Kn90revezDhWdlU2oOTH1EBFUOnpksMF?usp=sharing" TargetMode="External"/><Relationship Id="rId4" Type="http://schemas.openxmlformats.org/officeDocument/2006/relationships/hyperlink" Target="https://docs.google.com/presentation/d/1X2QSi9vkFlgVUjbGCRv-DLzGt2j0lphW2DgxVlRlqcA/edit?usp=sharin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175" y="42500"/>
            <a:ext cx="6343650" cy="47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6"/>
          <p:cNvSpPr txBox="1"/>
          <p:nvPr/>
        </p:nvSpPr>
        <p:spPr>
          <a:xfrm>
            <a:off x="8029775" y="4521850"/>
            <a:ext cx="79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Source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title"/>
          </p:nvPr>
        </p:nvSpPr>
        <p:spPr>
          <a:xfrm>
            <a:off x="475178" y="100013"/>
            <a:ext cx="5909400" cy="6432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pd.read_csv() and pd.read_excel()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" name="Google Shape;108;p25"/>
          <p:cNvSpPr txBox="1"/>
          <p:nvPr/>
        </p:nvSpPr>
        <p:spPr>
          <a:xfrm>
            <a:off x="874906" y="1104000"/>
            <a:ext cx="73941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Different file types need different functions to load them:</a:t>
            </a:r>
            <a:endParaRPr b="1"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2603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.csv files → pd.read_csv(‘filepath’)</a:t>
            </a:r>
            <a:endParaRPr sz="1500"/>
          </a:p>
          <a:p>
            <a:pPr indent="-2603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.xlsx files → pd.read_excel(‘filepath’)</a:t>
            </a:r>
            <a:endParaRPr sz="1500"/>
          </a:p>
          <a:p>
            <a:pPr indent="-2603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‘filepath’ can be a remote URL as long as it points directly to a .csv or .xlsx file.</a:t>
            </a:r>
            <a:endParaRPr sz="1500"/>
          </a:p>
          <a:p>
            <a:pPr indent="-2603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Other functions exist to load other file types, but these are the ones we will use.</a:t>
            </a:r>
            <a:endParaRPr sz="1500"/>
          </a:p>
        </p:txBody>
      </p:sp>
      <p:pic>
        <p:nvPicPr>
          <p:cNvPr id="109" name="Google Shape;10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987" y="3416194"/>
            <a:ext cx="6922294" cy="1193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/>
          <p:nvPr>
            <p:ph type="title"/>
          </p:nvPr>
        </p:nvSpPr>
        <p:spPr>
          <a:xfrm>
            <a:off x="589000" y="81525"/>
            <a:ext cx="7877100" cy="6216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Headers</a:t>
            </a:r>
            <a:endParaRPr/>
          </a:p>
        </p:txBody>
      </p:sp>
      <p:pic>
        <p:nvPicPr>
          <p:cNvPr id="115" name="Google Shape;11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388" y="2341900"/>
            <a:ext cx="3837615" cy="723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6"/>
          <p:cNvPicPr preferRelativeResize="0"/>
          <p:nvPr/>
        </p:nvPicPr>
        <p:blipFill rotWithShape="1">
          <a:blip r:embed="rId4">
            <a:alphaModFix/>
          </a:blip>
          <a:srcRect b="0" l="1244" r="0" t="0"/>
          <a:stretch/>
        </p:blipFill>
        <p:spPr>
          <a:xfrm>
            <a:off x="523800" y="784450"/>
            <a:ext cx="4147112" cy="952262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6"/>
          <p:cNvSpPr txBox="1"/>
          <p:nvPr/>
        </p:nvSpPr>
        <p:spPr>
          <a:xfrm>
            <a:off x="1110100" y="3426525"/>
            <a:ext cx="76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6"/>
          <p:cNvSpPr txBox="1"/>
          <p:nvPr/>
        </p:nvSpPr>
        <p:spPr>
          <a:xfrm>
            <a:off x="5073800" y="565100"/>
            <a:ext cx="409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Header is top row.  (This is default assumption)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pd.read_excel(‘path’)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pd.read_excel(‘path’, </a:t>
            </a:r>
            <a:r>
              <a:rPr lang="en" sz="14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header = 0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9" name="Google Shape;119;p26"/>
          <p:cNvSpPr/>
          <p:nvPr/>
        </p:nvSpPr>
        <p:spPr>
          <a:xfrm>
            <a:off x="404000" y="740025"/>
            <a:ext cx="4669800" cy="325800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6"/>
          <p:cNvSpPr txBox="1"/>
          <p:nvPr/>
        </p:nvSpPr>
        <p:spPr>
          <a:xfrm>
            <a:off x="4995850" y="2180500"/>
            <a:ext cx="4148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No header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pd.read_excel(‘path’, </a:t>
            </a:r>
            <a:r>
              <a:rPr lang="en" sz="14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header = None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21" name="Google Shape;12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800" y="3271900"/>
            <a:ext cx="4094726" cy="1447438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6"/>
          <p:cNvSpPr txBox="1"/>
          <p:nvPr/>
        </p:nvSpPr>
        <p:spPr>
          <a:xfrm>
            <a:off x="5073800" y="3670750"/>
            <a:ext cx="3963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Header present, but not at the top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pd.read_excel(‘path’, </a:t>
            </a:r>
            <a:r>
              <a:rPr lang="en" sz="14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header = 2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3" name="Google Shape;123;p26"/>
          <p:cNvSpPr/>
          <p:nvPr/>
        </p:nvSpPr>
        <p:spPr>
          <a:xfrm>
            <a:off x="300375" y="2025838"/>
            <a:ext cx="4669800" cy="322200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6"/>
          <p:cNvSpPr/>
          <p:nvPr/>
        </p:nvSpPr>
        <p:spPr>
          <a:xfrm>
            <a:off x="485400" y="3670750"/>
            <a:ext cx="4373700" cy="322200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5" name="Google Shape;125;p26"/>
          <p:cNvCxnSpPr/>
          <p:nvPr/>
        </p:nvCxnSpPr>
        <p:spPr>
          <a:xfrm>
            <a:off x="37000" y="1946400"/>
            <a:ext cx="9139800" cy="4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26"/>
          <p:cNvCxnSpPr/>
          <p:nvPr/>
        </p:nvCxnSpPr>
        <p:spPr>
          <a:xfrm>
            <a:off x="7400" y="3234125"/>
            <a:ext cx="9169500" cy="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26"/>
          <p:cNvSpPr txBox="1"/>
          <p:nvPr/>
        </p:nvSpPr>
        <p:spPr>
          <a:xfrm>
            <a:off x="2220225" y="1302525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>
            <p:ph type="title"/>
          </p:nvPr>
        </p:nvSpPr>
        <p:spPr>
          <a:xfrm>
            <a:off x="384826" y="155550"/>
            <a:ext cx="8348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Look at top and bottom of dataframe</a:t>
            </a:r>
            <a:endParaRPr/>
          </a:p>
        </p:txBody>
      </p:sp>
      <p:sp>
        <p:nvSpPr>
          <p:cNvPr id="133" name="Google Shape;133;p27"/>
          <p:cNvSpPr txBox="1"/>
          <p:nvPr/>
        </p:nvSpPr>
        <p:spPr>
          <a:xfrm>
            <a:off x="384825" y="1110100"/>
            <a:ext cx="83481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This will give you the top 5 rows:  						            </a:t>
            </a:r>
            <a:r>
              <a:rPr lang="en" sz="1700">
                <a:latin typeface="Roboto Mono"/>
                <a:ea typeface="Roboto Mono"/>
                <a:cs typeface="Roboto Mono"/>
                <a:sym typeface="Roboto Mono"/>
              </a:rPr>
              <a:t>df.head()</a:t>
            </a:r>
            <a:r>
              <a:rPr lang="en" sz="1700"/>
              <a:t>  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To see a different number of rows such as the first 8 rows:	 </a:t>
            </a:r>
            <a:r>
              <a:rPr lang="en" sz="1700">
                <a:latin typeface="Roboto Mono"/>
                <a:ea typeface="Roboto Mono"/>
                <a:cs typeface="Roboto Mono"/>
                <a:sym typeface="Roboto Mono"/>
              </a:rPr>
              <a:t>df.head(8)</a:t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To see the bottom 5 rows								            </a:t>
            </a:r>
            <a:r>
              <a:rPr lang="en" sz="1700">
                <a:latin typeface="Roboto Mono"/>
                <a:ea typeface="Roboto Mono"/>
                <a:cs typeface="Roboto Mono"/>
                <a:sym typeface="Roboto Mono"/>
              </a:rPr>
              <a:t>df.tail()</a:t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To see a different number of rows such as the last 11 rows	 </a:t>
            </a:r>
            <a:r>
              <a:rPr lang="en" sz="1700">
                <a:latin typeface="Roboto Mono"/>
                <a:ea typeface="Roboto Mono"/>
                <a:cs typeface="Roboto Mono"/>
                <a:sym typeface="Roboto Mono"/>
              </a:rPr>
              <a:t>df.tail(11)</a:t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 Mono"/>
                <a:ea typeface="Roboto Mono"/>
                <a:cs typeface="Roboto Mono"/>
                <a:sym typeface="Roboto Mono"/>
              </a:rPr>
              <a:t>To see random rows 										 df.sample(5)</a:t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	</a:t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/>
          <p:nvPr>
            <p:ph type="title"/>
          </p:nvPr>
        </p:nvSpPr>
        <p:spPr>
          <a:xfrm>
            <a:off x="844339" y="177800"/>
            <a:ext cx="10500300" cy="11430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data types</a:t>
            </a:r>
            <a:endParaRPr/>
          </a:p>
        </p:txBody>
      </p:sp>
      <p:sp>
        <p:nvSpPr>
          <p:cNvPr id="139" name="Google Shape;139;p28"/>
          <p:cNvSpPr txBox="1"/>
          <p:nvPr/>
        </p:nvSpPr>
        <p:spPr>
          <a:xfrm>
            <a:off x="843680" y="1568944"/>
            <a:ext cx="70851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To get lots of info including data type, index,</a:t>
            </a:r>
            <a:r>
              <a:rPr lang="en" sz="170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700" u="sng">
                <a:latin typeface="Roboto Mono"/>
                <a:ea typeface="Roboto Mono"/>
                <a:cs typeface="Roboto Mono"/>
                <a:sym typeface="Roboto Mono"/>
              </a:rPr>
              <a:t>df.info()</a:t>
            </a:r>
            <a:endParaRPr sz="17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and Column Names		   </a:t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To get JUST the data type for all columns:    	</a:t>
            </a:r>
            <a:r>
              <a:rPr lang="en" sz="1700" u="sng">
                <a:latin typeface="Roboto Mono"/>
                <a:ea typeface="Roboto Mono"/>
                <a:cs typeface="Roboto Mono"/>
                <a:sym typeface="Roboto Mono"/>
              </a:rPr>
              <a:t>df.dtypes</a:t>
            </a:r>
            <a:endParaRPr sz="1700" u="sng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To get the data type for just one column	   	</a:t>
            </a:r>
            <a:r>
              <a:rPr lang="en" sz="1700" u="sng">
                <a:latin typeface="Roboto Mono"/>
                <a:ea typeface="Roboto Mono"/>
                <a:cs typeface="Roboto Mono"/>
                <a:sym typeface="Roboto Mono"/>
              </a:rPr>
              <a:t>df[‘name’].dtypes</a:t>
            </a:r>
            <a:endParaRPr sz="17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/>
          <p:nvPr>
            <p:ph type="title"/>
          </p:nvPr>
        </p:nvSpPr>
        <p:spPr>
          <a:xfrm>
            <a:off x="1092855" y="229050"/>
            <a:ext cx="6958200" cy="11430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Open Sans"/>
                <a:ea typeface="Open Sans"/>
                <a:cs typeface="Open Sans"/>
                <a:sym typeface="Open Sans"/>
              </a:rPr>
              <a:t>Slicing Dataframes:</a:t>
            </a:r>
            <a:endParaRPr b="1" sz="3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Selecting specific column(s)</a:t>
            </a:r>
            <a:endParaRPr sz="2400"/>
          </a:p>
        </p:txBody>
      </p:sp>
      <p:grpSp>
        <p:nvGrpSpPr>
          <p:cNvPr id="145" name="Google Shape;145;p29"/>
          <p:cNvGrpSpPr/>
          <p:nvPr/>
        </p:nvGrpSpPr>
        <p:grpSpPr>
          <a:xfrm>
            <a:off x="190266" y="1526731"/>
            <a:ext cx="8851385" cy="2807150"/>
            <a:chOff x="286095" y="1411067"/>
            <a:chExt cx="11798700" cy="3742867"/>
          </a:xfrm>
        </p:grpSpPr>
        <p:sp>
          <p:nvSpPr>
            <p:cNvPr id="146" name="Google Shape;146;p29"/>
            <p:cNvSpPr txBox="1"/>
            <p:nvPr/>
          </p:nvSpPr>
          <p:spPr>
            <a:xfrm>
              <a:off x="286095" y="1411067"/>
              <a:ext cx="11798700" cy="188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/>
                <a:t>T</a:t>
              </a:r>
              <a:r>
                <a:rPr lang="en" sz="1600"/>
                <a:t>o select 1 column as a pandas </a:t>
              </a:r>
              <a:r>
                <a:rPr b="1" lang="en" sz="1600"/>
                <a:t>series</a:t>
              </a:r>
              <a:r>
                <a:rPr lang="en" sz="1600"/>
                <a:t>				</a:t>
              </a:r>
              <a:r>
                <a:rPr lang="en" sz="1600">
                  <a:latin typeface="Roboto Mono"/>
                  <a:ea typeface="Roboto Mono"/>
                  <a:cs typeface="Roboto Mono"/>
                  <a:sym typeface="Roboto Mono"/>
                </a:rPr>
                <a:t>df[‘name’]</a:t>
              </a:r>
              <a:endParaRPr sz="1600"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To select 1 column as a pandas </a:t>
              </a:r>
              <a:r>
                <a:rPr b="1" lang="en" sz="1600"/>
                <a:t>dataframe</a:t>
              </a:r>
              <a:r>
                <a:rPr lang="en" sz="1600"/>
                <a:t>			</a:t>
              </a:r>
              <a:r>
                <a:rPr lang="en" sz="1600">
                  <a:latin typeface="Roboto Mono"/>
                  <a:ea typeface="Roboto Mono"/>
                  <a:cs typeface="Roboto Mono"/>
                  <a:sym typeface="Roboto Mono"/>
                </a:rPr>
                <a:t>df[[‘name’]]</a:t>
              </a:r>
              <a:endParaRPr sz="1600"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To select multiple columns as a </a:t>
              </a:r>
              <a:r>
                <a:rPr b="1" lang="en" sz="1600"/>
                <a:t>dataframe</a:t>
              </a:r>
              <a:r>
                <a:rPr lang="en" sz="1600"/>
                <a:t>			</a:t>
              </a:r>
              <a:r>
                <a:rPr lang="en" sz="1600">
                  <a:latin typeface="Roboto Mono"/>
                  <a:ea typeface="Roboto Mono"/>
                  <a:cs typeface="Roboto Mono"/>
                  <a:sym typeface="Roboto Mono"/>
                </a:rPr>
                <a:t>df[[‘name’, ‘Manufacturer’]]</a:t>
              </a:r>
              <a:endParaRPr sz="16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147" name="Google Shape;147;p29"/>
            <p:cNvCxnSpPr/>
            <p:nvPr/>
          </p:nvCxnSpPr>
          <p:spPr>
            <a:xfrm flipH="1" rot="10800000">
              <a:off x="5695393" y="2624525"/>
              <a:ext cx="1449900" cy="11745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8" name="Google Shape;148;p29"/>
            <p:cNvCxnSpPr/>
            <p:nvPr/>
          </p:nvCxnSpPr>
          <p:spPr>
            <a:xfrm flipH="1" rot="10800000">
              <a:off x="6068852" y="3287200"/>
              <a:ext cx="1104900" cy="11244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9" name="Google Shape;149;p29"/>
            <p:cNvSpPr txBox="1"/>
            <p:nvPr/>
          </p:nvSpPr>
          <p:spPr>
            <a:xfrm>
              <a:off x="4172956" y="4045733"/>
              <a:ext cx="2259000" cy="1108200"/>
            </a:xfrm>
            <a:prstGeom prst="rect">
              <a:avLst/>
            </a:prstGeom>
            <a:noFill/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/>
                <a:t>Notice double square brackets for dataframe</a:t>
              </a:r>
              <a:endParaRPr sz="140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type="title"/>
          </p:nvPr>
        </p:nvSpPr>
        <p:spPr>
          <a:xfrm>
            <a:off x="844339" y="177800"/>
            <a:ext cx="10500300" cy="11430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rows and columns?</a:t>
            </a:r>
            <a:endParaRPr/>
          </a:p>
        </p:txBody>
      </p:sp>
      <p:sp>
        <p:nvSpPr>
          <p:cNvPr id="155" name="Google Shape;155;p30"/>
          <p:cNvSpPr txBox="1"/>
          <p:nvPr/>
        </p:nvSpPr>
        <p:spPr>
          <a:xfrm>
            <a:off x="843675" y="1568950"/>
            <a:ext cx="79929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To get lots of info including data type, index,</a:t>
            </a:r>
            <a:r>
              <a:rPr lang="en" sz="1700">
                <a:latin typeface="Roboto Mono"/>
                <a:ea typeface="Roboto Mono"/>
                <a:cs typeface="Roboto Mono"/>
                <a:sym typeface="Roboto Mono"/>
              </a:rPr>
              <a:t>			</a:t>
            </a:r>
            <a:r>
              <a:rPr lang="en" sz="1700" u="sng">
                <a:latin typeface="Roboto Mono"/>
                <a:ea typeface="Roboto Mono"/>
                <a:cs typeface="Roboto Mono"/>
                <a:sym typeface="Roboto Mono"/>
              </a:rPr>
              <a:t>df.info()</a:t>
            </a:r>
            <a:endParaRPr sz="17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and Column Names		    </a:t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To get the shape (rows, columns)	       				</a:t>
            </a:r>
            <a:r>
              <a:rPr lang="en" sz="1700" u="sng">
                <a:latin typeface="Roboto Mono"/>
                <a:ea typeface="Roboto Mono"/>
                <a:cs typeface="Roboto Mono"/>
                <a:sym typeface="Roboto Mono"/>
              </a:rPr>
              <a:t>df.shape</a:t>
            </a:r>
            <a:endParaRPr sz="1700" u="sng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To get the number of rows						           </a:t>
            </a:r>
            <a:r>
              <a:rPr lang="en" sz="1700" u="sng">
                <a:latin typeface="Roboto Mono"/>
                <a:ea typeface="Roboto Mono"/>
                <a:cs typeface="Roboto Mono"/>
                <a:sym typeface="Roboto Mono"/>
              </a:rPr>
              <a:t>len(df)</a:t>
            </a:r>
            <a:endParaRPr sz="1700" u="sng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To get the number of columns					           </a:t>
            </a:r>
            <a:r>
              <a:rPr lang="en" sz="1700" u="sng">
                <a:latin typeface="Roboto Mono"/>
                <a:ea typeface="Roboto Mono"/>
                <a:cs typeface="Roboto Mono"/>
                <a:sym typeface="Roboto Mono"/>
              </a:rPr>
              <a:t>len(df.columns)</a:t>
            </a:r>
            <a:endParaRPr sz="1700" u="sng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			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										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/>
          <p:nvPr>
            <p:ph type="title"/>
          </p:nvPr>
        </p:nvSpPr>
        <p:spPr>
          <a:xfrm>
            <a:off x="594900" y="701800"/>
            <a:ext cx="7877100" cy="11763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Accessing and Changing Data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1" name="Google Shape;16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8488" y="1780950"/>
            <a:ext cx="5107025" cy="28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/>
          <p:nvPr>
            <p:ph type="title"/>
          </p:nvPr>
        </p:nvSpPr>
        <p:spPr>
          <a:xfrm>
            <a:off x="633438" y="2332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167" name="Google Shape;167;p32"/>
          <p:cNvSpPr txBox="1"/>
          <p:nvPr/>
        </p:nvSpPr>
        <p:spPr>
          <a:xfrm>
            <a:off x="457200" y="1290475"/>
            <a:ext cx="82296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When you read in a dataset, pandas will assign an index value to each row in the dataset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Remember Python </a:t>
            </a:r>
            <a:r>
              <a:rPr lang="en" sz="1600"/>
              <a:t>uses</a:t>
            </a:r>
            <a:r>
              <a:rPr lang="en" sz="1600"/>
              <a:t> 0 indexing, so the first row of data will be assigned 0.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You can leave this alone, but sometimes we may want to change our index to correspond with a column of our data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For example, if our data contains a column such as Employee_ID, that might be a logical column to use as the index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highlight>
                  <a:srgbClr val="FFF2CC"/>
                </a:highlight>
              </a:rPr>
              <a:t>In order to be used as an index, every value in the column must be unique!</a:t>
            </a:r>
            <a:endParaRPr sz="1600">
              <a:highlight>
                <a:srgbClr val="FFF2CC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the index</a:t>
            </a:r>
            <a:endParaRPr/>
          </a:p>
        </p:txBody>
      </p:sp>
      <p:sp>
        <p:nvSpPr>
          <p:cNvPr id="173" name="Google Shape;173;p33"/>
          <p:cNvSpPr txBox="1"/>
          <p:nvPr/>
        </p:nvSpPr>
        <p:spPr>
          <a:xfrm>
            <a:off x="546500" y="1446600"/>
            <a:ext cx="79641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 set the index, you can use the following code: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D9D9D9"/>
                </a:highlight>
              </a:rPr>
              <a:t>df.set_index([‘Employee_ID’], drop = True,  inplace = True)</a:t>
            </a:r>
            <a:endParaRPr sz="1800">
              <a:highlight>
                <a:srgbClr val="D9D9D9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Note that the </a:t>
            </a:r>
            <a:r>
              <a:rPr lang="en" sz="1800">
                <a:highlight>
                  <a:srgbClr val="D9D9D9"/>
                </a:highlight>
              </a:rPr>
              <a:t>drop = True</a:t>
            </a:r>
            <a:r>
              <a:rPr lang="en" sz="1800"/>
              <a:t> means that the original column will be dropped and you will only have the data in the index column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</a:t>
            </a:r>
            <a:r>
              <a:rPr lang="en" sz="1800">
                <a:highlight>
                  <a:srgbClr val="D9D9D9"/>
                </a:highlight>
              </a:rPr>
              <a:t>inplace = True</a:t>
            </a:r>
            <a:r>
              <a:rPr lang="en" sz="1800"/>
              <a:t> means that you want to permanently change the df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/>
          <p:nvPr>
            <p:ph type="title"/>
          </p:nvPr>
        </p:nvSpPr>
        <p:spPr>
          <a:xfrm>
            <a:off x="633438" y="44140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Locators: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.loc and .iloc</a:t>
            </a:r>
            <a:endParaRPr/>
          </a:p>
        </p:txBody>
      </p:sp>
      <p:sp>
        <p:nvSpPr>
          <p:cNvPr id="179" name="Google Shape;179;p34"/>
          <p:cNvSpPr txBox="1"/>
          <p:nvPr/>
        </p:nvSpPr>
        <p:spPr>
          <a:xfrm>
            <a:off x="630400" y="1165875"/>
            <a:ext cx="787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4"/>
          <p:cNvSpPr txBox="1"/>
          <p:nvPr/>
        </p:nvSpPr>
        <p:spPr>
          <a:xfrm>
            <a:off x="752000" y="1409050"/>
            <a:ext cx="814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4"/>
          <p:cNvSpPr txBox="1"/>
          <p:nvPr/>
        </p:nvSpPr>
        <p:spPr>
          <a:xfrm>
            <a:off x="606075" y="1838700"/>
            <a:ext cx="814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4"/>
          <p:cNvSpPr txBox="1"/>
          <p:nvPr/>
        </p:nvSpPr>
        <p:spPr>
          <a:xfrm>
            <a:off x="646600" y="1530650"/>
            <a:ext cx="80334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 dataframes can be accessed directly using the powerful indexing tools, .iloc and .loc.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are used like slicing, with square brackets, not like </a:t>
            </a:r>
            <a:r>
              <a:rPr lang="en"/>
              <a:t>methods</a:t>
            </a:r>
            <a:r>
              <a:rPr lang="en"/>
              <a:t> with parentheses.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thought of as latitude and longitude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They both take arguments in the same format. df.loc[row, column] and df.iloc[row, column]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 u="sng"/>
              <a:t>row</a:t>
            </a:r>
            <a:r>
              <a:rPr lang="en"/>
              <a:t> is one </a:t>
            </a:r>
            <a:r>
              <a:rPr lang="en" u="sng"/>
              <a:t>observation</a:t>
            </a:r>
            <a:r>
              <a:rPr lang="en"/>
              <a:t> and a </a:t>
            </a:r>
            <a:r>
              <a:rPr b="1" lang="en" u="sng"/>
              <a:t>column</a:t>
            </a:r>
            <a:r>
              <a:rPr lang="en"/>
              <a:t> is a variable or </a:t>
            </a:r>
            <a:r>
              <a:rPr lang="en" u="sng"/>
              <a:t>feature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However, they differ slightly in how you reference the row and column.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7"/>
          <p:cNvSpPr/>
          <p:nvPr/>
        </p:nvSpPr>
        <p:spPr>
          <a:xfrm>
            <a:off x="3924213" y="-31369"/>
            <a:ext cx="7089161" cy="4889119"/>
          </a:xfrm>
          <a:prstGeom prst="flowChartInputOutpu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" id="45" name="Google Shape;4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2151" y="1700082"/>
            <a:ext cx="3171394" cy="1058888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7"/>
          <p:cNvSpPr/>
          <p:nvPr/>
        </p:nvSpPr>
        <p:spPr>
          <a:xfrm>
            <a:off x="739066" y="4148096"/>
            <a:ext cx="8405100" cy="20400"/>
          </a:xfrm>
          <a:prstGeom prst="rect">
            <a:avLst/>
          </a:prstGeom>
          <a:solidFill>
            <a:srgbClr val="28CD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7"/>
          <p:cNvSpPr txBox="1"/>
          <p:nvPr/>
        </p:nvSpPr>
        <p:spPr>
          <a:xfrm>
            <a:off x="251125" y="703200"/>
            <a:ext cx="4262700" cy="21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Welcome to Week 2 </a:t>
            </a:r>
            <a:endParaRPr sz="45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Lecture 1!</a:t>
            </a:r>
            <a:endParaRPr sz="45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48" name="Google Shape;48;p17"/>
          <p:cNvSpPr txBox="1"/>
          <p:nvPr/>
        </p:nvSpPr>
        <p:spPr>
          <a:xfrm>
            <a:off x="398576" y="3291307"/>
            <a:ext cx="3789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Data Science in Python &amp; 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Machine Learning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" id="49" name="Google Shape;49;p17"/>
          <p:cNvPicPr preferRelativeResize="0"/>
          <p:nvPr/>
        </p:nvPicPr>
        <p:blipFill rotWithShape="1">
          <a:blip r:embed="rId4">
            <a:alphaModFix amt="15000"/>
          </a:blip>
          <a:srcRect b="25003" l="0" r="0" t="0"/>
          <a:stretch/>
        </p:blipFill>
        <p:spPr>
          <a:xfrm>
            <a:off x="4662716" y="2759193"/>
            <a:ext cx="3809734" cy="20985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50" name="Google Shape;50;p17"/>
          <p:cNvPicPr preferRelativeResize="0"/>
          <p:nvPr/>
        </p:nvPicPr>
        <p:blipFill rotWithShape="1">
          <a:blip r:embed="rId5">
            <a:alphaModFix amt="15000"/>
          </a:blip>
          <a:srcRect b="0" l="0" r="0" t="0"/>
          <a:stretch/>
        </p:blipFill>
        <p:spPr>
          <a:xfrm>
            <a:off x="5807135" y="-658791"/>
            <a:ext cx="2331266" cy="2417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type="title"/>
          </p:nvPr>
        </p:nvSpPr>
        <p:spPr>
          <a:xfrm>
            <a:off x="633450" y="135525"/>
            <a:ext cx="7877100" cy="1016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 Locator (.iloc)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 </a:t>
            </a:r>
            <a:endParaRPr sz="2300"/>
          </a:p>
        </p:txBody>
      </p:sp>
      <p:sp>
        <p:nvSpPr>
          <p:cNvPr id="188" name="Google Shape;188;p35"/>
          <p:cNvSpPr txBox="1"/>
          <p:nvPr/>
        </p:nvSpPr>
        <p:spPr>
          <a:xfrm>
            <a:off x="64950" y="744900"/>
            <a:ext cx="9014100" cy="46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300"/>
              <a:t>If you know the </a:t>
            </a:r>
            <a:r>
              <a:rPr b="1" lang="en" sz="1300"/>
              <a:t>index value </a:t>
            </a:r>
            <a:r>
              <a:rPr lang="en" sz="1300"/>
              <a:t>or position</a:t>
            </a:r>
            <a:r>
              <a:rPr lang="en" sz="1300"/>
              <a:t>, you can use the </a:t>
            </a:r>
            <a:r>
              <a:rPr b="1" lang="en" sz="1500"/>
              <a:t>i</a:t>
            </a:r>
            <a:r>
              <a:rPr lang="en" sz="1300"/>
              <a:t>ndex </a:t>
            </a:r>
            <a:r>
              <a:rPr b="1" lang="en" sz="1500"/>
              <a:t>loc</a:t>
            </a:r>
            <a:r>
              <a:rPr lang="en" sz="1300"/>
              <a:t>ator (.iloc)	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.iloc only takes integers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Return the entire 8th row as a series 				</a:t>
            </a:r>
            <a:r>
              <a:rPr lang="en" sz="1300">
                <a:highlight>
                  <a:srgbClr val="CCCCCC"/>
                </a:highlight>
                <a:latin typeface="Roboto Mono"/>
                <a:ea typeface="Roboto Mono"/>
                <a:cs typeface="Roboto Mono"/>
                <a:sym typeface="Roboto Mono"/>
              </a:rPr>
              <a:t>df.iloc[7]</a:t>
            </a:r>
            <a:r>
              <a:rPr lang="en" sz="13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or </a:t>
            </a:r>
            <a:r>
              <a:rPr lang="en" sz="1300">
                <a:highlight>
                  <a:srgbClr val="CCCCCC"/>
                </a:highlight>
                <a:latin typeface="Roboto Mono"/>
                <a:ea typeface="Roboto Mono"/>
                <a:cs typeface="Roboto Mono"/>
                <a:sym typeface="Roboto Mono"/>
              </a:rPr>
              <a:t>df.iloc[7, :]</a:t>
            </a:r>
            <a:endParaRPr sz="1300">
              <a:highlight>
                <a:srgbClr val="CCCCC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Return the entire </a:t>
            </a:r>
            <a:r>
              <a:rPr lang="en" sz="1300"/>
              <a:t>8</a:t>
            </a:r>
            <a:r>
              <a:rPr lang="en" sz="1300"/>
              <a:t>th through 10th</a:t>
            </a:r>
            <a:r>
              <a:rPr lang="en" sz="1300"/>
              <a:t> rows as a dataframe	</a:t>
            </a:r>
            <a:r>
              <a:rPr lang="en" sz="1300">
                <a:highlight>
                  <a:srgbClr val="CCCCCC"/>
                </a:highlight>
                <a:latin typeface="Roboto Mono"/>
                <a:ea typeface="Roboto Mono"/>
                <a:cs typeface="Roboto Mono"/>
                <a:sym typeface="Roboto Mono"/>
              </a:rPr>
              <a:t>df.iloc[7:10]</a:t>
            </a:r>
            <a:r>
              <a:rPr lang="en" sz="13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or </a:t>
            </a:r>
            <a:r>
              <a:rPr lang="en" sz="1300">
                <a:highlight>
                  <a:srgbClr val="CCCCCC"/>
                </a:highlight>
                <a:latin typeface="Roboto Mono"/>
                <a:ea typeface="Roboto Mono"/>
                <a:cs typeface="Roboto Mono"/>
                <a:sym typeface="Roboto Mono"/>
              </a:rPr>
              <a:t>df.iloc[7:10, :]</a:t>
            </a:r>
            <a:endParaRPr sz="1300">
              <a:highlight>
                <a:srgbClr val="CCCCC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○"/>
            </a:pP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Starts at index 7 and ends at index 9 (the last number is exclusive)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Return the 2nd column of the of the 8th row			</a:t>
            </a:r>
            <a:r>
              <a:rPr lang="en" sz="1300">
                <a:highlight>
                  <a:srgbClr val="CCCCCC"/>
                </a:highlight>
                <a:latin typeface="Roboto Mono"/>
                <a:ea typeface="Roboto Mono"/>
                <a:cs typeface="Roboto Mono"/>
                <a:sym typeface="Roboto Mono"/>
              </a:rPr>
              <a:t>df</a:t>
            </a:r>
            <a:r>
              <a:rPr lang="en" sz="1300">
                <a:highlight>
                  <a:srgbClr val="CCCCCC"/>
                </a:highlight>
                <a:latin typeface="Roboto Mono"/>
                <a:ea typeface="Roboto Mono"/>
                <a:cs typeface="Roboto Mono"/>
                <a:sym typeface="Roboto Mono"/>
              </a:rPr>
              <a:t>.iloc[7, 1]</a:t>
            </a:r>
            <a:endParaRPr sz="1300">
              <a:highlight>
                <a:srgbClr val="CCCCC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	As just the value in that cell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Return the 2nd through 5th columns of the 8th row      	</a:t>
            </a:r>
            <a:r>
              <a:rPr lang="en" sz="1300">
                <a:highlight>
                  <a:srgbClr val="CCCCCC"/>
                </a:highlight>
                <a:latin typeface="Roboto Mono"/>
                <a:ea typeface="Roboto Mono"/>
                <a:cs typeface="Roboto Mono"/>
                <a:sym typeface="Roboto Mono"/>
              </a:rPr>
              <a:t>df.iloc[7, 1:5]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As a series.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Note: 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If you select 1 row, it returns the data as a series. 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If you select more than one row, it returns the data as a data frame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Locator (.loc)</a:t>
            </a:r>
            <a:endParaRPr/>
          </a:p>
        </p:txBody>
      </p:sp>
      <p:sp>
        <p:nvSpPr>
          <p:cNvPr id="194" name="Google Shape;194;p36"/>
          <p:cNvSpPr txBox="1"/>
          <p:nvPr/>
        </p:nvSpPr>
        <p:spPr>
          <a:xfrm>
            <a:off x="164850" y="1226325"/>
            <a:ext cx="8814300" cy="26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Can take strings and integers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6th row of the column ‘name’					</a:t>
            </a:r>
            <a:r>
              <a:rPr lang="en"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df.loc[5, ‘name’]</a:t>
            </a:r>
            <a:endParaRPr>
              <a:highlight>
                <a:srgbClr val="D9D9D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114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114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In Pandas, indices can be strings</a:t>
            </a:r>
            <a:endParaRPr b="1"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Index  ‘Jerry’ of column  ‘height’				</a:t>
            </a:r>
            <a:r>
              <a:rPr lang="en"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df.loc[‘Jerry’, ‘height’]</a:t>
            </a:r>
            <a:endParaRPr>
              <a:highlight>
                <a:srgbClr val="D9D9D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">
                <a:highlight>
                  <a:schemeClr val="lt2"/>
                </a:highlight>
                <a:latin typeface="Roboto Mono"/>
                <a:ea typeface="Roboto Mono"/>
                <a:cs typeface="Roboto Mono"/>
                <a:sym typeface="Roboto Mono"/>
              </a:rPr>
              <a:t>Indices ‘Jerry’ through ‘Hubert’ 		</a:t>
            </a:r>
            <a:r>
              <a:rPr lang="en"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df.loc[‘Jerry’:‘Hubert’, ‘height’]</a:t>
            </a:r>
            <a:endParaRPr>
              <a:highlight>
                <a:schemeClr val="lt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2"/>
                </a:highlight>
                <a:latin typeface="Roboto Mono"/>
                <a:ea typeface="Roboto Mono"/>
                <a:cs typeface="Roboto Mono"/>
                <a:sym typeface="Roboto Mono"/>
              </a:rPr>
              <a:t>Of column ‘height’</a:t>
            </a:r>
            <a:endParaRPr>
              <a:highlight>
                <a:schemeClr val="lt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Locator Can Also be Used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to Change Values</a:t>
            </a:r>
            <a:endParaRPr/>
          </a:p>
        </p:txBody>
      </p:sp>
      <p:sp>
        <p:nvSpPr>
          <p:cNvPr id="200" name="Google Shape;200;p37"/>
          <p:cNvSpPr txBox="1"/>
          <p:nvPr/>
        </p:nvSpPr>
        <p:spPr>
          <a:xfrm>
            <a:off x="281225" y="1894325"/>
            <a:ext cx="8814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Change Jerry’s height to 6.5				</a:t>
            </a:r>
            <a:r>
              <a:rPr lang="en"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df.loc[‘Jerry’, ‘height’] = 6.5</a:t>
            </a:r>
            <a:endParaRPr>
              <a:highlight>
                <a:srgbClr val="D9D9D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"/>
              <a:t>Change ‘Jerry’ through ‘Hubert’s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Heights to the mean of all heights</a:t>
            </a:r>
            <a:r>
              <a:rPr lang="en">
                <a:highlight>
                  <a:schemeClr val="lt2"/>
                </a:highlight>
                <a:latin typeface="Roboto Mono"/>
                <a:ea typeface="Roboto Mono"/>
                <a:cs typeface="Roboto Mono"/>
                <a:sym typeface="Roboto Mono"/>
              </a:rPr>
              <a:t> 		</a:t>
            </a:r>
            <a:endParaRPr>
              <a:highlight>
                <a:srgbClr val="D9D9D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D9D9D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df.loc[‘Jerry’:‘Hubert’, ‘height’] = df[‘height’].mean()</a:t>
            </a:r>
            <a:endParaRPr>
              <a:highlight>
                <a:srgbClr val="D9D9D9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Filters</a:t>
            </a:r>
            <a:endParaRPr/>
          </a:p>
        </p:txBody>
      </p:sp>
      <p:sp>
        <p:nvSpPr>
          <p:cNvPr id="206" name="Google Shape;206;p38"/>
          <p:cNvSpPr txBox="1"/>
          <p:nvPr/>
        </p:nvSpPr>
        <p:spPr>
          <a:xfrm>
            <a:off x="622300" y="1563075"/>
            <a:ext cx="78882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Filtering is the process of selecting data based on particular criteria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often want to focus on a subset of our data.</a:t>
            </a:r>
            <a:endParaRPr b="1"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You can use boolean expressions to filter rows by the value in a column.</a:t>
            </a:r>
            <a:br>
              <a:rPr b="1" lang="en" sz="1500"/>
            </a:br>
            <a:endParaRPr b="1" sz="15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You can select using &gt;, &lt;, ==	, or any other function or method that returns a boolean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 select all columns for whose age is 15:	</a:t>
            </a:r>
            <a:r>
              <a:rPr lang="en"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df.loc[df[age] == 15, :]</a:t>
            </a:r>
            <a:endParaRPr>
              <a:highlight>
                <a:srgbClr val="D9D9D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 select the names of people who are 15:	</a:t>
            </a:r>
            <a:r>
              <a:rPr lang="en"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df.loc[df[age] == 15, ‘name’]</a:t>
            </a:r>
            <a:endParaRPr>
              <a:highlight>
                <a:srgbClr val="D9D9D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Filtering (cont.)</a:t>
            </a:r>
            <a:endParaRPr/>
          </a:p>
        </p:txBody>
      </p:sp>
      <p:sp>
        <p:nvSpPr>
          <p:cNvPr id="212" name="Google Shape;212;p39"/>
          <p:cNvSpPr txBox="1"/>
          <p:nvPr/>
        </p:nvSpPr>
        <p:spPr>
          <a:xfrm>
            <a:off x="638500" y="1190175"/>
            <a:ext cx="79686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chemeClr val="lt1"/>
                </a:highlight>
              </a:rPr>
              <a:t>Using a series with a boolean expression returns a </a:t>
            </a:r>
            <a:r>
              <a:rPr b="1" lang="en" sz="1600">
                <a:highlight>
                  <a:schemeClr val="lt1"/>
                </a:highlight>
              </a:rPr>
              <a:t>series of booleans:</a:t>
            </a:r>
            <a:endParaRPr b="1" sz="1600"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CCCCCC"/>
                </a:highlight>
              </a:rPr>
              <a:t>df[‘age’] &gt;  15</a:t>
            </a:r>
            <a:r>
              <a:rPr lang="en">
                <a:highlight>
                  <a:schemeClr val="lt1"/>
                </a:highlight>
              </a:rPr>
              <a:t> returns: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If we use this boolean series as an index value with .loc, it will only return the rows with ‘True’.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To return only the rows for people over the age of 15, we can use:	</a:t>
            </a:r>
            <a:r>
              <a:rPr lang="en">
                <a:highlight>
                  <a:srgbClr val="CCCCCC"/>
                </a:highlight>
              </a:rPr>
              <a:t>filter =  df[‘age’] &gt; 15</a:t>
            </a:r>
            <a:endParaRPr>
              <a:highlight>
                <a:srgbClr val="CCCCCC"/>
              </a:highlight>
            </a:endParaRPr>
          </a:p>
          <a:p>
            <a:pPr indent="0" lvl="0" marL="5486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CCCCCC"/>
                </a:highlight>
              </a:rPr>
              <a:t>df.loc[filter]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We could also change only their height!  						</a:t>
            </a:r>
            <a:r>
              <a:rPr lang="en">
                <a:highlight>
                  <a:srgbClr val="CCCCCC"/>
                </a:highlight>
              </a:rPr>
              <a:t>df.loc[filter, ‘height’] = 5.5</a:t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213" name="Google Shape;21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9450" y="1939950"/>
            <a:ext cx="2705100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0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String Methods</a:t>
            </a:r>
            <a:endParaRPr/>
          </a:p>
        </p:txBody>
      </p:sp>
      <p:sp>
        <p:nvSpPr>
          <p:cNvPr id="219" name="Google Shape;219;p40"/>
          <p:cNvSpPr txBox="1"/>
          <p:nvPr/>
        </p:nvSpPr>
        <p:spPr>
          <a:xfrm>
            <a:off x="1354325" y="1376525"/>
            <a:ext cx="620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40"/>
          <p:cNvSpPr txBox="1"/>
          <p:nvPr/>
        </p:nvSpPr>
        <p:spPr>
          <a:xfrm>
            <a:off x="1058300" y="1309925"/>
            <a:ext cx="73488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There are a lot of string methods and many return booleans!!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previous example showed how to filter for a string that starts with ‘B’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B7B7B7"/>
                </a:highlight>
              </a:rPr>
              <a:t>df[‘City’].str.startswith(‘B’)</a:t>
            </a:r>
            <a:endParaRPr>
              <a:highlight>
                <a:srgbClr val="B7B7B7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There are similar methods for ends with or contains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B7B7B7"/>
                </a:highlight>
              </a:rPr>
              <a:t>df[‘City’].str.endswith(‘i’) </a:t>
            </a:r>
            <a:r>
              <a:rPr lang="en"/>
              <a:t>  </a:t>
            </a:r>
            <a:r>
              <a:rPr lang="en"/>
              <a:t> outputs cities that end in ‘i’ such as Miam</a:t>
            </a:r>
            <a:r>
              <a:rPr lang="en">
                <a:highlight>
                  <a:srgbClr val="FFFF00"/>
                </a:highlight>
              </a:rPr>
              <a:t>i</a:t>
            </a:r>
            <a:endParaRPr>
              <a:highlight>
                <a:srgbClr val="FFFF00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B7B7B7"/>
                </a:highlight>
              </a:rPr>
              <a:t>df[‘City’].str.contains(‘or’)</a:t>
            </a:r>
            <a:r>
              <a:rPr lang="en"/>
              <a:t> outputs cities that have ‘or’ in them such as </a:t>
            </a:r>
            <a:r>
              <a:rPr lang="en">
                <a:highlight>
                  <a:srgbClr val="FFFFFF"/>
                </a:highlight>
              </a:rPr>
              <a:t>New Y</a:t>
            </a:r>
            <a:r>
              <a:rPr lang="en">
                <a:highlight>
                  <a:srgbClr val="FFFF00"/>
                </a:highlight>
              </a:rPr>
              <a:t>or</a:t>
            </a:r>
            <a:r>
              <a:rPr lang="en">
                <a:highlight>
                  <a:srgbClr val="FFFFFF"/>
                </a:highlight>
              </a:rPr>
              <a:t>k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1"/>
          <p:cNvSpPr txBox="1"/>
          <p:nvPr>
            <p:ph type="title"/>
          </p:nvPr>
        </p:nvSpPr>
        <p:spPr>
          <a:xfrm>
            <a:off x="633425" y="133350"/>
            <a:ext cx="7914300" cy="7473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Combining locator and min or max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41"/>
          <p:cNvSpPr txBox="1"/>
          <p:nvPr/>
        </p:nvSpPr>
        <p:spPr>
          <a:xfrm>
            <a:off x="1191525" y="1235925"/>
            <a:ext cx="71490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df.min() gives us the minimum value, but how do we find information about the data with this minimum value?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Option 1: Assign a variable and use locator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min_value = df[‘column’].min()</a:t>
            </a:r>
            <a:endParaRPr sz="1600">
              <a:highlight>
                <a:srgbClr val="D9D9D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D9D9D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df.loc[df[‘column’] == min_value, :]</a:t>
            </a:r>
            <a:endParaRPr sz="1600">
              <a:highlight>
                <a:srgbClr val="D9D9D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Option 2: Put it all into one line of code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</a:t>
            </a:r>
            <a:r>
              <a:rPr lang="en" sz="1600"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df.loc[df[‘column’] == df[‘column’].min(), :]</a:t>
            </a:r>
            <a:endParaRPr sz="1600">
              <a:highlight>
                <a:srgbClr val="D9D9D9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2"/>
          <p:cNvSpPr txBox="1"/>
          <p:nvPr>
            <p:ph type="title"/>
          </p:nvPr>
        </p:nvSpPr>
        <p:spPr>
          <a:xfrm>
            <a:off x="633438" y="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Filters</a:t>
            </a:r>
            <a:endParaRPr/>
          </a:p>
        </p:txBody>
      </p:sp>
      <p:sp>
        <p:nvSpPr>
          <p:cNvPr id="232" name="Google Shape;232;p42"/>
          <p:cNvSpPr txBox="1"/>
          <p:nvPr/>
        </p:nvSpPr>
        <p:spPr>
          <a:xfrm>
            <a:off x="633450" y="754875"/>
            <a:ext cx="70089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combine filters use: [&amp;, I, ~]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translate to [and, or, not].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Now you can combine! For example all cities in RI that have a population greater than 10000 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pic>
        <p:nvPicPr>
          <p:cNvPr id="233" name="Google Shape;23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275" y="1322425"/>
            <a:ext cx="4622725" cy="98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7575" y="2917875"/>
            <a:ext cx="6707951" cy="1766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5" name="Google Shape;235;p42"/>
          <p:cNvGrpSpPr/>
          <p:nvPr/>
        </p:nvGrpSpPr>
        <p:grpSpPr>
          <a:xfrm>
            <a:off x="2032833" y="1546824"/>
            <a:ext cx="6761067" cy="1434132"/>
            <a:chOff x="1919200" y="1328000"/>
            <a:chExt cx="6841800" cy="1951200"/>
          </a:xfrm>
        </p:grpSpPr>
        <p:cxnSp>
          <p:nvCxnSpPr>
            <p:cNvPr id="236" name="Google Shape;236;p42"/>
            <p:cNvCxnSpPr>
              <a:stCxn id="237" idx="1"/>
            </p:cNvCxnSpPr>
            <p:nvPr/>
          </p:nvCxnSpPr>
          <p:spPr>
            <a:xfrm flipH="1">
              <a:off x="1919200" y="1746800"/>
              <a:ext cx="4823400" cy="1532400"/>
            </a:xfrm>
            <a:prstGeom prst="straightConnector1">
              <a:avLst/>
            </a:prstGeom>
            <a:noFill/>
            <a:ln cap="flat" cmpd="sng" w="9525">
              <a:solidFill>
                <a:srgbClr val="93C4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37" name="Google Shape;237;p42"/>
            <p:cNvSpPr txBox="1"/>
            <p:nvPr/>
          </p:nvSpPr>
          <p:spPr>
            <a:xfrm>
              <a:off x="6742600" y="1328000"/>
              <a:ext cx="2018400" cy="837600"/>
            </a:xfrm>
            <a:prstGeom prst="rect">
              <a:avLst/>
            </a:prstGeom>
            <a:noFill/>
            <a:ln cap="flat" cmpd="sng" w="19050">
              <a:solidFill>
                <a:srgbClr val="93C4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You can also filter without using .loc</a:t>
              </a:r>
              <a:endParaRPr/>
            </a:p>
          </p:txBody>
        </p:sp>
      </p:grpSp>
      <p:cxnSp>
        <p:nvCxnSpPr>
          <p:cNvPr id="238" name="Google Shape;238;p42"/>
          <p:cNvCxnSpPr/>
          <p:nvPr/>
        </p:nvCxnSpPr>
        <p:spPr>
          <a:xfrm>
            <a:off x="273725" y="1587400"/>
            <a:ext cx="28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42"/>
          <p:cNvCxnSpPr/>
          <p:nvPr/>
        </p:nvCxnSpPr>
        <p:spPr>
          <a:xfrm>
            <a:off x="273725" y="1904738"/>
            <a:ext cx="28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3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output? No problem!</a:t>
            </a:r>
            <a:endParaRPr/>
          </a:p>
        </p:txBody>
      </p:sp>
      <p:pic>
        <p:nvPicPr>
          <p:cNvPr id="245" name="Google Shape;24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275" y="884150"/>
            <a:ext cx="7166900" cy="192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43"/>
          <p:cNvSpPr txBox="1"/>
          <p:nvPr/>
        </p:nvSpPr>
        <p:spPr>
          <a:xfrm>
            <a:off x="722275" y="2923275"/>
            <a:ext cx="6927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tried combining three filters, and we did not get any output.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is not an error!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just means that there are NO data points that meet our criteria.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this case, there are no cities in RI with a </a:t>
            </a:r>
            <a:r>
              <a:rPr lang="en"/>
              <a:t>population</a:t>
            </a:r>
            <a:r>
              <a:rPr lang="en"/>
              <a:t> greater than 10000 that also start with letter B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4"/>
          <p:cNvSpPr txBox="1"/>
          <p:nvPr/>
        </p:nvSpPr>
        <p:spPr>
          <a:xfrm>
            <a:off x="991700" y="444050"/>
            <a:ext cx="7275000" cy="47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City Population Challenge - Revisited</a:t>
            </a:r>
            <a:r>
              <a:rPr lang="en" sz="33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:</a:t>
            </a:r>
            <a:endParaRPr sz="33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438150" lvl="0" marL="457200" rtl="0" algn="ctr">
              <a:spcBef>
                <a:spcPts val="0"/>
              </a:spcBef>
              <a:spcAft>
                <a:spcPts val="0"/>
              </a:spcAft>
              <a:buSzPts val="3300"/>
              <a:buFont typeface="Open Sans Light"/>
              <a:buAutoNum type="arabicPeriod"/>
            </a:pPr>
            <a:r>
              <a:rPr lang="en" sz="33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Make a copy of this</a:t>
            </a:r>
            <a:br>
              <a:rPr lang="en" sz="33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" sz="33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n" sz="3300" u="sng">
                <a:solidFill>
                  <a:schemeClr val="hlink"/>
                </a:solidFill>
                <a:latin typeface="Open Sans Light"/>
                <a:ea typeface="Open Sans Light"/>
                <a:cs typeface="Open Sans Light"/>
                <a:sym typeface="Open Sans Light"/>
                <a:hlinkClick r:id="rId3"/>
              </a:rPr>
              <a:t>Colab Notebook</a:t>
            </a:r>
            <a:endParaRPr sz="33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43815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pen Sans Light"/>
              <a:buAutoNum type="arabicPeriod"/>
            </a:pPr>
            <a:r>
              <a:rPr lang="en" sz="33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Continue from header</a:t>
            </a:r>
            <a:endParaRPr sz="33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“Exploring City Populations - Part 2 [NEW]” </a:t>
            </a:r>
            <a:endParaRPr sz="33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666750" y="430067"/>
            <a:ext cx="7810500" cy="5955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Goals</a:t>
            </a:r>
            <a:endParaRPr/>
          </a:p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666750" y="1177526"/>
            <a:ext cx="8006100" cy="34983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By the end of this lesson you will be able to:</a:t>
            </a:r>
            <a:br>
              <a:rPr b="1" lang="en" sz="1800"/>
            </a:br>
            <a:endParaRPr b="1"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Recognize </a:t>
            </a:r>
            <a:r>
              <a:rPr lang="en" sz="1800"/>
              <a:t>Week 2 Core Assignments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Make your assignment notebooks awesome - Assignment Tips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Explain the date and </a:t>
            </a:r>
            <a:r>
              <a:rPr lang="en" sz="1800"/>
              <a:t>requirements</a:t>
            </a:r>
            <a:r>
              <a:rPr lang="en" sz="1800"/>
              <a:t> for </a:t>
            </a:r>
            <a:r>
              <a:rPr lang="en" sz="1800"/>
              <a:t>taking</a:t>
            </a:r>
            <a:r>
              <a:rPr lang="en" sz="1800"/>
              <a:t> the Belt Exam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Set the index of a dataframe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Use .loc and .iloc to select specific data from a data frame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Filter rows to return a subset of data that matches a pattern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Use Pandas string methods to create filters based on string patterns.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9"/>
          <p:cNvSpPr txBox="1"/>
          <p:nvPr/>
        </p:nvSpPr>
        <p:spPr>
          <a:xfrm>
            <a:off x="1951219" y="233794"/>
            <a:ext cx="5241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Week 2 CORE Assignments</a:t>
            </a:r>
            <a:endParaRPr sz="2400"/>
          </a:p>
        </p:txBody>
      </p:sp>
      <p:sp>
        <p:nvSpPr>
          <p:cNvPr id="62" name="Google Shape;62;p19"/>
          <p:cNvSpPr txBox="1"/>
          <p:nvPr/>
        </p:nvSpPr>
        <p:spPr>
          <a:xfrm>
            <a:off x="692236" y="757294"/>
            <a:ext cx="7386600" cy="3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These MUST be submitted by </a:t>
            </a:r>
            <a:r>
              <a:rPr b="1" lang="en" sz="1600" u="sng"/>
              <a:t>Sunday December 12th</a:t>
            </a:r>
            <a:r>
              <a:rPr b="1" lang="en" sz="1600"/>
              <a:t>: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Loading &amp; Filtering Data</a:t>
            </a:r>
            <a:endParaRPr sz="1600"/>
          </a:p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Titanic Data</a:t>
            </a:r>
            <a:endParaRPr sz="1600"/>
          </a:p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Project 1 - Part 2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If a core assignment is missing, you will be placed on </a:t>
            </a:r>
            <a:r>
              <a:rPr lang="en" sz="1600" u="sng"/>
              <a:t>academic probation</a:t>
            </a:r>
            <a:r>
              <a:rPr lang="en" sz="1600"/>
              <a:t> </a:t>
            </a:r>
            <a:endParaRPr sz="1600"/>
          </a:p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even if you have done other assignments and </a:t>
            </a:r>
            <a:endParaRPr sz="1600"/>
          </a:p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even if you have spent a lot of time learning and working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Note: If you accumulate 3 academic probations at any time during the program, you will be recommended for dismissal.  Probations are cumulative and irreversible except in the case of documented mitigating circumstances.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0"/>
          <p:cNvSpPr txBox="1"/>
          <p:nvPr/>
        </p:nvSpPr>
        <p:spPr>
          <a:xfrm>
            <a:off x="692236" y="909694"/>
            <a:ext cx="7386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Assignment Header</a:t>
            </a:r>
            <a:endParaRPr sz="1000"/>
          </a:p>
        </p:txBody>
      </p:sp>
      <p:sp>
        <p:nvSpPr>
          <p:cNvPr id="68" name="Google Shape;68;p20"/>
          <p:cNvSpPr txBox="1"/>
          <p:nvPr/>
        </p:nvSpPr>
        <p:spPr>
          <a:xfrm>
            <a:off x="750351" y="233800"/>
            <a:ext cx="6442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Assignment/Notebook Tips </a:t>
            </a:r>
            <a:r>
              <a:rPr lang="en"/>
              <a:t> </a:t>
            </a:r>
            <a:r>
              <a:rPr lang="en" sz="1500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Colab Notebook</a:t>
            </a:r>
            <a:endParaRPr sz="3400">
              <a:solidFill>
                <a:schemeClr val="dk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69" name="Google Shape;69;p20"/>
          <p:cNvPicPr preferRelativeResize="0"/>
          <p:nvPr/>
        </p:nvPicPr>
        <p:blipFill rotWithShape="1">
          <a:blip r:embed="rId4">
            <a:alphaModFix/>
          </a:blip>
          <a:srcRect b="0" l="0" r="49287" t="30656"/>
          <a:stretch/>
        </p:blipFill>
        <p:spPr>
          <a:xfrm>
            <a:off x="4781575" y="2071698"/>
            <a:ext cx="3033700" cy="10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1525" y="1277794"/>
            <a:ext cx="3922974" cy="1741032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0"/>
          <p:cNvSpPr txBox="1"/>
          <p:nvPr/>
        </p:nvSpPr>
        <p:spPr>
          <a:xfrm>
            <a:off x="903761" y="3131294"/>
            <a:ext cx="7386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Code Comments:</a:t>
            </a:r>
            <a:endParaRPr sz="1000"/>
          </a:p>
        </p:txBody>
      </p:sp>
      <p:pic>
        <p:nvPicPr>
          <p:cNvPr id="72" name="Google Shape;7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9700" y="3512637"/>
            <a:ext cx="3666326" cy="42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20"/>
          <p:cNvPicPr preferRelativeResize="0"/>
          <p:nvPr/>
        </p:nvPicPr>
        <p:blipFill rotWithShape="1">
          <a:blip r:embed="rId7">
            <a:alphaModFix/>
          </a:blip>
          <a:srcRect b="0" l="0" r="11394" t="0"/>
          <a:stretch/>
        </p:blipFill>
        <p:spPr>
          <a:xfrm>
            <a:off x="4572000" y="3360563"/>
            <a:ext cx="4413999" cy="8313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0"/>
          <p:cNvSpPr txBox="1"/>
          <p:nvPr/>
        </p:nvSpPr>
        <p:spPr>
          <a:xfrm>
            <a:off x="602236" y="4480619"/>
            <a:ext cx="7386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b="1" lang="en" sz="1000"/>
              <a:t>More tips/suggestions in the </a:t>
            </a:r>
            <a:r>
              <a:rPr lang="en" sz="1100" u="sng">
                <a:solidFill>
                  <a:schemeClr val="accent1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Colab Notebook</a:t>
            </a:r>
            <a:r>
              <a:rPr lang="en" sz="1000"/>
              <a:t>!</a:t>
            </a:r>
            <a:endParaRPr sz="1000"/>
          </a:p>
        </p:txBody>
      </p:sp>
      <p:sp>
        <p:nvSpPr>
          <p:cNvPr id="75" name="Google Shape;75;p20"/>
          <p:cNvSpPr/>
          <p:nvPr/>
        </p:nvSpPr>
        <p:spPr>
          <a:xfrm>
            <a:off x="4189038" y="2539163"/>
            <a:ext cx="461100" cy="23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0"/>
          <p:cNvSpPr/>
          <p:nvPr/>
        </p:nvSpPr>
        <p:spPr>
          <a:xfrm>
            <a:off x="3898038" y="3631513"/>
            <a:ext cx="461100" cy="23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/>
        </p:nvSpPr>
        <p:spPr>
          <a:xfrm>
            <a:off x="594075" y="551775"/>
            <a:ext cx="8266800" cy="4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End of Week 3 (Stack 1) Belt Exam</a:t>
            </a:r>
            <a:r>
              <a:rPr lang="en" sz="1800"/>
              <a:t>: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Fri - Sun: 02/11 - 02/13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Must have submitted by 11:59 PM PST on Sunday 02/13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Eligibility:</a:t>
            </a:r>
            <a:endParaRPr sz="1800" u="sng"/>
          </a:p>
          <a:p>
            <a:pPr indent="-2794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80% Class Attendance</a:t>
            </a:r>
            <a:endParaRPr sz="1800"/>
          </a:p>
          <a:p>
            <a:pPr indent="-2794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90% Successful Completion of Assignments</a:t>
            </a:r>
            <a:endParaRPr sz="1800"/>
          </a:p>
          <a:p>
            <a:pPr indent="-2794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REQUIRED: complete all week 1 and week 2 assignments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/>
            </a:br>
            <a:r>
              <a:rPr lang="en" sz="1800" u="sng"/>
              <a:t>Belt Exam Process</a:t>
            </a:r>
            <a:endParaRPr sz="1800"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If you are eligible, you receive a </a:t>
            </a:r>
            <a:r>
              <a:rPr b="1" lang="en" sz="1800"/>
              <a:t>belt exam unlock code. 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Once unlocked, you have </a:t>
            </a:r>
            <a:r>
              <a:rPr b="1" lang="en" sz="1800"/>
              <a:t>24 hours</a:t>
            </a:r>
            <a:r>
              <a:rPr lang="en" sz="1800"/>
              <a:t> to complete the exam.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RECOMMENDED: complete week 3 before starting exam.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NO help from TAs/other students/instructors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But you CAN use your notes and google.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1 chance to retake if you do not pass.</a:t>
            </a:r>
            <a:endParaRPr sz="1800"/>
          </a:p>
        </p:txBody>
      </p:sp>
      <p:sp>
        <p:nvSpPr>
          <p:cNvPr id="82" name="Google Shape;82;p21"/>
          <p:cNvSpPr txBox="1"/>
          <p:nvPr/>
        </p:nvSpPr>
        <p:spPr>
          <a:xfrm>
            <a:off x="756275" y="86000"/>
            <a:ext cx="4451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BELT EXAM - STACK 1</a:t>
            </a:r>
            <a:endParaRPr sz="3000">
              <a:solidFill>
                <a:schemeClr val="dk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/>
        </p:nvSpPr>
        <p:spPr>
          <a:xfrm>
            <a:off x="708950" y="139025"/>
            <a:ext cx="7975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🥊 SLIDESHOWS</a:t>
            </a:r>
            <a:r>
              <a:rPr b="1" lang="en" sz="2500"/>
              <a:t> vs NOTEBOOKS</a:t>
            </a:r>
            <a:endParaRPr b="1" sz="2500"/>
          </a:p>
        </p:txBody>
      </p:sp>
      <p:sp>
        <p:nvSpPr>
          <p:cNvPr id="88" name="Google Shape;88;p22"/>
          <p:cNvSpPr txBox="1"/>
          <p:nvPr/>
        </p:nvSpPr>
        <p:spPr>
          <a:xfrm>
            <a:off x="779550" y="888775"/>
            <a:ext cx="75849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Today’s Lecture:</a:t>
            </a:r>
            <a:endParaRPr sz="2400"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📓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Notebook Version</a:t>
            </a:r>
            <a:endParaRPr sz="2400"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📽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Slides Version</a:t>
            </a:r>
            <a:r>
              <a:rPr lang="en" sz="2400"/>
              <a:t> (this slide deck)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 will walk through the </a:t>
            </a:r>
            <a:r>
              <a:rPr b="1" lang="en" sz="2400"/>
              <a:t>notebook</a:t>
            </a:r>
            <a:r>
              <a:rPr lang="en" sz="2400"/>
              <a:t> version during today’s lecture.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The same information is also in this slide deck.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/>
          <p:nvPr>
            <p:ph type="title"/>
          </p:nvPr>
        </p:nvSpPr>
        <p:spPr>
          <a:xfrm>
            <a:off x="594900" y="701800"/>
            <a:ext cx="7877100" cy="11763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Loading and Exploring Data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with Pandas 🐼!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4" name="Google Shape;9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088" y="2032731"/>
            <a:ext cx="4028809" cy="2266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type="title"/>
          </p:nvPr>
        </p:nvSpPr>
        <p:spPr>
          <a:xfrm>
            <a:off x="475178" y="100013"/>
            <a:ext cx="5909400" cy="6432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Data into Colab</a:t>
            </a:r>
            <a:endParaRPr/>
          </a:p>
        </p:txBody>
      </p:sp>
      <p:sp>
        <p:nvSpPr>
          <p:cNvPr id="100" name="Google Shape;100;p24"/>
          <p:cNvSpPr txBox="1"/>
          <p:nvPr/>
        </p:nvSpPr>
        <p:spPr>
          <a:xfrm>
            <a:off x="633421" y="1092131"/>
            <a:ext cx="66915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Two Options:</a:t>
            </a:r>
            <a:br>
              <a:rPr b="1" lang="en" sz="1600"/>
            </a:br>
            <a:endParaRPr b="1" sz="1600"/>
          </a:p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Save file in Drive</a:t>
            </a:r>
            <a:endParaRPr sz="1600"/>
          </a:p>
          <a:p>
            <a:pPr indent="-266700" lvl="1" marL="6858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Mount drive</a:t>
            </a:r>
            <a:endParaRPr sz="1600"/>
          </a:p>
          <a:p>
            <a:pPr indent="-266700" lvl="1" marL="6858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Open file folder in Colab on the left: </a:t>
            </a:r>
            <a:endParaRPr sz="1600"/>
          </a:p>
          <a:p>
            <a:pPr indent="-266700" lvl="1" marL="6858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Navigate to file in Drive</a:t>
            </a:r>
            <a:endParaRPr sz="1600"/>
          </a:p>
          <a:p>
            <a:pPr indent="-266700" lvl="1" marL="6858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Right click file and ‘copy filepath’</a:t>
            </a:r>
            <a:br>
              <a:rPr lang="en" sz="1600"/>
            </a:br>
            <a:endParaRPr sz="1600"/>
          </a:p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Download data locally and upload to temporary Colab environment</a:t>
            </a:r>
            <a:endParaRPr sz="1600"/>
          </a:p>
          <a:p>
            <a:pPr indent="-266700" lvl="1" marL="6858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Download data</a:t>
            </a:r>
            <a:endParaRPr sz="1600"/>
          </a:p>
          <a:p>
            <a:pPr indent="-266700" lvl="1" marL="6858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Open file folder on the left</a:t>
            </a:r>
            <a:endParaRPr sz="1600"/>
          </a:p>
          <a:p>
            <a:pPr indent="-266700" lvl="1" marL="6858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Drag and drop the file from your computer to upload it</a:t>
            </a:r>
            <a:endParaRPr sz="1600"/>
          </a:p>
          <a:p>
            <a:pPr indent="-266700" lvl="1" marL="6858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Right click file and ‘copy filepath’</a:t>
            </a:r>
            <a:endParaRPr sz="1600"/>
          </a:p>
        </p:txBody>
      </p:sp>
      <p:pic>
        <p:nvPicPr>
          <p:cNvPr id="101" name="Google Shape;1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4645" y="1245000"/>
            <a:ext cx="321469" cy="14644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24"/>
          <p:cNvCxnSpPr/>
          <p:nvPr/>
        </p:nvCxnSpPr>
        <p:spPr>
          <a:xfrm>
            <a:off x="6382240" y="1718813"/>
            <a:ext cx="1317600" cy="65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3">
      <a:dk1>
        <a:srgbClr val="2A2D34"/>
      </a:dk1>
      <a:lt1>
        <a:srgbClr val="FFFFFF"/>
      </a:lt1>
      <a:dk2>
        <a:srgbClr val="2A2D34"/>
      </a:dk2>
      <a:lt2>
        <a:srgbClr val="FFFFFF"/>
      </a:lt2>
      <a:accent1>
        <a:srgbClr val="28CDFF"/>
      </a:accent1>
      <a:accent2>
        <a:srgbClr val="23B1DC"/>
      </a:accent2>
      <a:accent3>
        <a:srgbClr val="1E9EC5"/>
      </a:accent3>
      <a:accent4>
        <a:srgbClr val="1880A0"/>
      </a:accent4>
      <a:accent5>
        <a:srgbClr val="146983"/>
      </a:accent5>
      <a:accent6>
        <a:srgbClr val="105165"/>
      </a:accent6>
      <a:hlink>
        <a:srgbClr val="28CDFF"/>
      </a:hlink>
      <a:folHlink>
        <a:srgbClr val="28C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