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  <p:embeddedFont>
      <p:font typeface="Proxima Nova Extrabold"/>
      <p:bold r:id="rId42"/>
    </p:embeddedFont>
    <p:embeddedFont>
      <p:font typeface="Helvetica Neue Light"/>
      <p:regular r:id="rId43"/>
      <p:bold r:id="rId44"/>
      <p:italic r:id="rId45"/>
      <p:boldItalic r:id="rId46"/>
    </p:embeddedFont>
    <p:embeddedFont>
      <p:font typeface="Open Sans Light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42" Type="http://schemas.openxmlformats.org/officeDocument/2006/relationships/font" Target="fonts/ProximaNovaExtrabold-bold.fntdata"/><Relationship Id="rId41" Type="http://schemas.openxmlformats.org/officeDocument/2006/relationships/font" Target="fonts/ProximaNova-boldItalic.fntdata"/><Relationship Id="rId44" Type="http://schemas.openxmlformats.org/officeDocument/2006/relationships/font" Target="fonts/HelveticaNeueLight-bold.fntdata"/><Relationship Id="rId43" Type="http://schemas.openxmlformats.org/officeDocument/2006/relationships/font" Target="fonts/HelveticaNeueLight-regular.fntdata"/><Relationship Id="rId46" Type="http://schemas.openxmlformats.org/officeDocument/2006/relationships/font" Target="fonts/HelveticaNeueLight-boldItalic.fntdata"/><Relationship Id="rId45" Type="http://schemas.openxmlformats.org/officeDocument/2006/relationships/font" Target="fonts/HelveticaNeue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Light-bold.fntdata"/><Relationship Id="rId47" Type="http://schemas.openxmlformats.org/officeDocument/2006/relationships/font" Target="fonts/OpenSansLight-regular.fntdata"/><Relationship Id="rId49" Type="http://schemas.openxmlformats.org/officeDocument/2006/relationships/font" Target="fonts/Open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ProximaNova-bold.fntdata"/><Relationship Id="rId38" Type="http://schemas.openxmlformats.org/officeDocument/2006/relationships/font" Target="fonts/ProximaNova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regular.fntdata"/><Relationship Id="rId50" Type="http://schemas.openxmlformats.org/officeDocument/2006/relationships/font" Target="fonts/OpenSansLight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b7ae0ca7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b7ae0ca7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4c87ec3c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4c87ec3c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4c87ec3c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4c87ec3c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7c2c1b92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7c2c1b92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76d6f8cd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76d6f8cd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7963f84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7963f84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76d6f8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76d6f8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7bc1e9e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7bc1e9e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7c2c1b92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7c2c1b92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7bc1e9f6f_2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7bc1e9f6f_2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7bc1e9e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7bc1e9e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1ba755559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e1ba755559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7bc1e9f6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7bc1e9f6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776f8ac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776f8ac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7bc1e9e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7bc1e9e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776f8ac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776f8ac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ce982a47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ce982a47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ce982a47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ce982a4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ce982a47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ce982a47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ce982a47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ce982a47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62a74746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62a7474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7c2c1b9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7c2c1b9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7c2c1b925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7c2c1b925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e982a47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e982a4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b678d35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b678d35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4c87ec3c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4c87ec3c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4c87ec3c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14c87ec3cc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4c87ec3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4c87ec3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4c87ec3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4c87ec3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4c87ec3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4c87ec3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4c87ec3c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4c87ec3c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4c87ec3c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4c87ec3c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google.com/url?sa=i&amp;url=https%3A%2F%2Fwww.pinterest.com%2Fpin%2F838302918122197055%2F&amp;psig=AOvVaw2kQouqnMCrGeRtECBDrvRp&amp;ust=1624494069186000&amp;source=images&amp;cd=vfe&amp;ved=0CAoQjRxqFwoTCKC38Ki-rPECFQAAAAAdAAAAABAJ" TargetMode="External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hyperlink" Target="https://medium.com/code-heroku/introduction-to-exploratory-data-analysis-eda-c0257f888676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hyperlink" Target="https://www.google.com/url?sa=i&amp;url=https%3A%2F%2Fwww.khanacademy.org%2Fmath%2Fstatistics-probability%2Fdescribing-relationships-quantitative-data%2Fintroduction-to-scatterplots%2Fa%2Fscatterplots-and-correlation-review&amp;psig=AOvVaw2PEeLyYY3c9klAQdPkTZ2c&amp;ust=1628287691815000&amp;source=images&amp;cd=vfe&amp;ved=0CAsQjRxqFwoTCPDHvMDymvICFQAAAAAdAAAAABAD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jirving@codingdojo.com" TargetMode="External"/><Relationship Id="rId4" Type="http://schemas.openxmlformats.org/officeDocument/2006/relationships/hyperlink" Target="mailto:jirving@codingdojo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ogin.codingdojo.com/exams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ensei-jirving/Online-DS-PT-01.24.22-cohort-notes" TargetMode="External"/><Relationship Id="rId4" Type="http://schemas.openxmlformats.org/officeDocument/2006/relationships/hyperlink" Target="https://github.com/sensei-jirving/Online-DS-PT-01.24.22-cohort-notes/blob/main/StarterNotebooks/Belt_Exam_1_Starter_Notebook_01-24-22.ipynb" TargetMode="External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6"/>
          <p:cNvSpPr txBox="1"/>
          <p:nvPr/>
        </p:nvSpPr>
        <p:spPr>
          <a:xfrm>
            <a:off x="4120200" y="4525625"/>
            <a:ext cx="90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5450" y="521700"/>
            <a:ext cx="4576125" cy="34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your Data</a:t>
            </a:r>
            <a:endParaRPr/>
          </a:p>
        </p:txBody>
      </p:sp>
      <p:pic>
        <p:nvPicPr>
          <p:cNvPr id="110" name="Google Shape;1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0" y="1490975"/>
            <a:ext cx="833437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5"/>
          <p:cNvSpPr txBox="1"/>
          <p:nvPr/>
        </p:nvSpPr>
        <p:spPr>
          <a:xfrm>
            <a:off x="6705050" y="4242150"/>
            <a:ext cx="213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Source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59602" y="-155425"/>
            <a:ext cx="89694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EDA Process (Suggestion)</a:t>
            </a:r>
            <a:endParaRPr/>
          </a:p>
        </p:txBody>
      </p:sp>
      <p:sp>
        <p:nvSpPr>
          <p:cNvPr id="117" name="Google Shape;117;p26"/>
          <p:cNvSpPr txBox="1"/>
          <p:nvPr/>
        </p:nvSpPr>
        <p:spPr>
          <a:xfrm>
            <a:off x="1139725" y="713150"/>
            <a:ext cx="74673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" sz="1300"/>
              <a:t>Initial Exploration: </a:t>
            </a:r>
            <a:r>
              <a:rPr lang="en" sz="1300"/>
              <a:t>Get a feel for your data set 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What are the columns?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What is the type of data for each column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How much data do you have?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Are you missing data points?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" sz="1300"/>
              <a:t>Clean:</a:t>
            </a:r>
            <a:r>
              <a:rPr lang="en" sz="1300"/>
              <a:t> Prepare the data for analysis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Make sure you have the appropriate data type (are numerical values actually numerical data types?)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Make sure your categorical data is consistent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Address missing values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Address any other obvious errors in your data (Example: Age can’t be 230!)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" sz="1300"/>
              <a:t>Univariate Visuals:</a:t>
            </a:r>
            <a:r>
              <a:rPr lang="en" sz="1300"/>
              <a:t> Explore the distribution of each column of data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Histograms and boxplots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Bar charts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" sz="1300"/>
              <a:t>Multivariate Visuals:</a:t>
            </a:r>
            <a:r>
              <a:rPr lang="en" sz="1300"/>
              <a:t> Explore relationships between variables and differences in groups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Scatterplots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Correlation Heatmaps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Multivariable bar charts or boxplots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8" name="Google Shape;118;p26"/>
          <p:cNvSpPr txBox="1"/>
          <p:nvPr/>
        </p:nvSpPr>
        <p:spPr>
          <a:xfrm>
            <a:off x="133200" y="2397825"/>
            <a:ext cx="917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Go back and repeat any step as needed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666750" y="430067"/>
            <a:ext cx="7810500" cy="5955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Goals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666750" y="1177526"/>
            <a:ext cx="8006100" cy="3498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By the end of this lesson you will be able to: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Multivariate</a:t>
            </a:r>
            <a:r>
              <a:rPr lang="en" sz="1800"/>
              <a:t> Data Visualizations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Interpret Correlation Plots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Identify Correlations with </a:t>
            </a:r>
            <a:r>
              <a:rPr lang="en" sz="1800"/>
              <a:t>Scatter Plots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a Three Variable Plot using Seaborn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666750" y="476767"/>
            <a:ext cx="7810500" cy="5955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 up: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666750" y="2235988"/>
            <a:ext cx="7810500" cy="5955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would we do univariate exploratory analysis on our data?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633438" y="16550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Analysis</a:t>
            </a:r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1157300" y="1235925"/>
            <a:ext cx="6783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Exploring multiple variables at the same time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mostly look at just two variables which is also known as </a:t>
            </a:r>
            <a:r>
              <a:rPr lang="en" sz="2400" u="sng"/>
              <a:t>bivariate</a:t>
            </a:r>
            <a:r>
              <a:rPr lang="en" sz="2400"/>
              <a:t> analysis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Consider relationships or patterns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633450" y="551700"/>
            <a:ext cx="7877100" cy="40401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Open Sans"/>
                <a:ea typeface="Open Sans"/>
                <a:cs typeface="Open Sans"/>
                <a:sym typeface="Open Sans"/>
              </a:rPr>
              <a:t>Correlation</a:t>
            </a:r>
            <a:r>
              <a:rPr lang="en" sz="2900"/>
              <a:t>: Related Variables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When two or more variables tend to change together: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When one goes up, the other tends to go up.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OR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When one goes up the other tends to go down.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633438" y="79775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 (r)</a:t>
            </a:r>
            <a:endParaRPr/>
          </a:p>
        </p:txBody>
      </p:sp>
      <p:sp>
        <p:nvSpPr>
          <p:cNvPr id="147" name="Google Shape;147;p31"/>
          <p:cNvSpPr txBox="1"/>
          <p:nvPr/>
        </p:nvSpPr>
        <p:spPr>
          <a:xfrm>
            <a:off x="704200" y="792050"/>
            <a:ext cx="7521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quantify the extent to which two variables are correlated by using a correlation coefficient (r)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sign (+ or -)  indicates the direction of correlation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numerical quantity indicates the extent of correlation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</a:t>
            </a:r>
            <a:r>
              <a:rPr lang="en"/>
              <a:t> can range from  -1 to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closer the value is to 0, the weaker the correlation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650" y="3071588"/>
            <a:ext cx="64389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1"/>
          <p:cNvSpPr txBox="1"/>
          <p:nvPr/>
        </p:nvSpPr>
        <p:spPr>
          <a:xfrm>
            <a:off x="153225" y="3550800"/>
            <a:ext cx="169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correlation of 0.56 is </a:t>
            </a:r>
            <a:r>
              <a:rPr lang="en"/>
              <a:t>considered</a:t>
            </a:r>
            <a:r>
              <a:rPr lang="en"/>
              <a:t> moderate</a:t>
            </a:r>
            <a:endParaRPr/>
          </a:p>
        </p:txBody>
      </p:sp>
      <p:cxnSp>
        <p:nvCxnSpPr>
          <p:cNvPr id="150" name="Google Shape;150;p31"/>
          <p:cNvCxnSpPr/>
          <p:nvPr/>
        </p:nvCxnSpPr>
        <p:spPr>
          <a:xfrm>
            <a:off x="1370525" y="4208325"/>
            <a:ext cx="1281900" cy="40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31"/>
          <p:cNvCxnSpPr/>
          <p:nvPr/>
        </p:nvCxnSpPr>
        <p:spPr>
          <a:xfrm flipH="1" rot="10800000">
            <a:off x="1980150" y="2564650"/>
            <a:ext cx="51837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31"/>
          <p:cNvSpPr txBox="1"/>
          <p:nvPr/>
        </p:nvSpPr>
        <p:spPr>
          <a:xfrm>
            <a:off x="4271275" y="2253475"/>
            <a:ext cx="22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153" name="Google Shape;153;p31"/>
          <p:cNvSpPr txBox="1"/>
          <p:nvPr/>
        </p:nvSpPr>
        <p:spPr>
          <a:xfrm>
            <a:off x="1739825" y="2214175"/>
            <a:ext cx="54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-1</a:t>
            </a:r>
            <a:endParaRPr sz="1600"/>
          </a:p>
        </p:txBody>
      </p:sp>
      <p:sp>
        <p:nvSpPr>
          <p:cNvPr id="154" name="Google Shape;154;p31"/>
          <p:cNvSpPr txBox="1"/>
          <p:nvPr/>
        </p:nvSpPr>
        <p:spPr>
          <a:xfrm>
            <a:off x="7163850" y="2214175"/>
            <a:ext cx="45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+1</a:t>
            </a:r>
            <a:endParaRPr sz="1600"/>
          </a:p>
        </p:txBody>
      </p:sp>
      <p:sp>
        <p:nvSpPr>
          <p:cNvPr id="155" name="Google Shape;155;p31"/>
          <p:cNvSpPr txBox="1"/>
          <p:nvPr/>
        </p:nvSpPr>
        <p:spPr>
          <a:xfrm>
            <a:off x="991625" y="2564650"/>
            <a:ext cx="14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negative</a:t>
            </a:r>
            <a:endParaRPr/>
          </a:p>
        </p:txBody>
      </p:sp>
      <p:sp>
        <p:nvSpPr>
          <p:cNvPr id="156" name="Google Shape;156;p31"/>
          <p:cNvSpPr txBox="1"/>
          <p:nvPr/>
        </p:nvSpPr>
        <p:spPr>
          <a:xfrm>
            <a:off x="7093250" y="2578325"/>
            <a:ext cx="14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positive</a:t>
            </a:r>
            <a:endParaRPr/>
          </a:p>
        </p:txBody>
      </p:sp>
      <p:sp>
        <p:nvSpPr>
          <p:cNvPr id="157" name="Google Shape;157;p31"/>
          <p:cNvSpPr txBox="1"/>
          <p:nvPr/>
        </p:nvSpPr>
        <p:spPr>
          <a:xfrm>
            <a:off x="2956350" y="2578325"/>
            <a:ext cx="14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 </a:t>
            </a:r>
            <a:r>
              <a:rPr lang="en"/>
              <a:t>negative</a:t>
            </a:r>
            <a:endParaRPr/>
          </a:p>
        </p:txBody>
      </p:sp>
      <p:sp>
        <p:nvSpPr>
          <p:cNvPr id="158" name="Google Shape;158;p31"/>
          <p:cNvSpPr txBox="1"/>
          <p:nvPr/>
        </p:nvSpPr>
        <p:spPr>
          <a:xfrm>
            <a:off x="4607438" y="2578325"/>
            <a:ext cx="14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 positive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Values</a:t>
            </a:r>
            <a:endParaRPr/>
          </a:p>
        </p:txBody>
      </p:sp>
      <p:sp>
        <p:nvSpPr>
          <p:cNvPr id="164" name="Google Shape;164;p32"/>
          <p:cNvSpPr txBox="1"/>
          <p:nvPr/>
        </p:nvSpPr>
        <p:spPr>
          <a:xfrm>
            <a:off x="1787400" y="1241025"/>
            <a:ext cx="55692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52C61"/>
                </a:solidFill>
                <a:highlight>
                  <a:srgbClr val="FFFFFF"/>
                </a:highlight>
              </a:rPr>
              <a:t>Low Correlation: 0.3 to 0.5</a:t>
            </a:r>
            <a:endParaRPr sz="2400">
              <a:solidFill>
                <a:srgbClr val="152C6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52C61"/>
                </a:solidFill>
                <a:highlight>
                  <a:srgbClr val="FFFFFF"/>
                </a:highlight>
              </a:rPr>
              <a:t>Moderate Correlation: 0.5 to 0.7</a:t>
            </a:r>
            <a:endParaRPr sz="2400">
              <a:solidFill>
                <a:srgbClr val="152C6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52C61"/>
                </a:solidFill>
                <a:highlight>
                  <a:srgbClr val="FFFFFF"/>
                </a:highlight>
              </a:rPr>
              <a:t>Strong Correlation: Greater than 0.7</a:t>
            </a:r>
            <a:endParaRPr sz="2400">
              <a:highlight>
                <a:srgbClr val="12121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/>
        </p:nvSpPr>
        <p:spPr>
          <a:xfrm>
            <a:off x="335625" y="176625"/>
            <a:ext cx="8466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Be careful: c</a:t>
            </a:r>
            <a:r>
              <a:rPr lang="en" sz="3100"/>
              <a:t>orrelation != causation</a:t>
            </a:r>
            <a:endParaRPr sz="3100"/>
          </a:p>
        </p:txBody>
      </p:sp>
      <p:pic>
        <p:nvPicPr>
          <p:cNvPr id="170" name="Google Shape;1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00" y="796477"/>
            <a:ext cx="7718074" cy="38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3"/>
          <p:cNvSpPr txBox="1"/>
          <p:nvPr/>
        </p:nvSpPr>
        <p:spPr>
          <a:xfrm>
            <a:off x="1904675" y="4857750"/>
            <a:ext cx="631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Image source: https://mstranslate.com.au/correlation-vs-causation/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 Correlations</a:t>
            </a:r>
            <a:endParaRPr/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150" y="995363"/>
            <a:ext cx="656272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4"/>
          <p:cNvSpPr txBox="1"/>
          <p:nvPr/>
        </p:nvSpPr>
        <p:spPr>
          <a:xfrm>
            <a:off x="1584500" y="4242150"/>
            <a:ext cx="578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r for every combination of numerical value...this is only a section of the output!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46" name="Google Shape;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7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7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3 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2!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9" name="Google Shape;49;p17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" id="50" name="Google Shape;50;p17"/>
          <p:cNvPicPr preferRelativeResize="0"/>
          <p:nvPr/>
        </p:nvPicPr>
        <p:blipFill rotWithShape="1">
          <a:blip r:embed="rId4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1" name="Google Shape;51;p17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correlation with a heat map</a:t>
            </a:r>
            <a:endParaRPr/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50" y="1195450"/>
            <a:ext cx="3737975" cy="11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 rotWithShape="1">
          <a:blip r:embed="rId4">
            <a:alphaModFix/>
          </a:blip>
          <a:srcRect b="10338" l="8742" r="0" t="0"/>
          <a:stretch/>
        </p:blipFill>
        <p:spPr>
          <a:xfrm>
            <a:off x="3951950" y="844950"/>
            <a:ext cx="5146950" cy="39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1960899" y="0"/>
            <a:ext cx="41469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Plots</a:t>
            </a:r>
            <a:endParaRPr/>
          </a:p>
        </p:txBody>
      </p:sp>
      <p:sp>
        <p:nvSpPr>
          <p:cNvPr id="191" name="Google Shape;191;p36"/>
          <p:cNvSpPr txBox="1"/>
          <p:nvPr/>
        </p:nvSpPr>
        <p:spPr>
          <a:xfrm>
            <a:off x="932500" y="2893675"/>
            <a:ext cx="6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325" y="725250"/>
            <a:ext cx="3858549" cy="3847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/>
          <p:nvPr/>
        </p:nvSpPr>
        <p:spPr>
          <a:xfrm>
            <a:off x="5990025" y="2518175"/>
            <a:ext cx="417900" cy="600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6"/>
          <p:cNvSpPr/>
          <p:nvPr/>
        </p:nvSpPr>
        <p:spPr>
          <a:xfrm>
            <a:off x="3965100" y="725250"/>
            <a:ext cx="606900" cy="3108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6"/>
          <p:cNvSpPr txBox="1"/>
          <p:nvPr/>
        </p:nvSpPr>
        <p:spPr>
          <a:xfrm>
            <a:off x="407200" y="1071575"/>
            <a:ext cx="155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(</a:t>
            </a:r>
            <a:r>
              <a:rPr lang="en" sz="3200">
                <a:solidFill>
                  <a:srgbClr val="0000FF"/>
                </a:solidFill>
              </a:rPr>
              <a:t>x</a:t>
            </a:r>
            <a:r>
              <a:rPr lang="en" sz="3200"/>
              <a:t>, </a:t>
            </a:r>
            <a:r>
              <a:rPr lang="en" sz="3200">
                <a:solidFill>
                  <a:srgbClr val="FF9900"/>
                </a:solidFill>
              </a:rPr>
              <a:t>y</a:t>
            </a:r>
            <a:r>
              <a:rPr lang="en" sz="3200"/>
              <a:t>)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with Scatter Plots</a:t>
            </a:r>
            <a:endParaRPr/>
          </a:p>
        </p:txBody>
      </p:sp>
      <p:pic>
        <p:nvPicPr>
          <p:cNvPr id="201" name="Google Shape;201;p37"/>
          <p:cNvPicPr preferRelativeResize="0"/>
          <p:nvPr/>
        </p:nvPicPr>
        <p:blipFill rotWithShape="1">
          <a:blip r:embed="rId3">
            <a:alphaModFix/>
          </a:blip>
          <a:srcRect b="18481" l="880" r="-880" t="19166"/>
          <a:stretch/>
        </p:blipFill>
        <p:spPr>
          <a:xfrm>
            <a:off x="366650" y="1130500"/>
            <a:ext cx="8143875" cy="28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7"/>
          <p:cNvSpPr txBox="1"/>
          <p:nvPr/>
        </p:nvSpPr>
        <p:spPr>
          <a:xfrm>
            <a:off x="4061225" y="4457550"/>
            <a:ext cx="8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Source</a:t>
            </a:r>
            <a:endParaRPr/>
          </a:p>
        </p:txBody>
      </p:sp>
      <p:sp>
        <p:nvSpPr>
          <p:cNvPr id="203" name="Google Shape;203;p37"/>
          <p:cNvSpPr txBox="1"/>
          <p:nvPr/>
        </p:nvSpPr>
        <p:spPr>
          <a:xfrm>
            <a:off x="792950" y="3729050"/>
            <a:ext cx="19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Correlation</a:t>
            </a:r>
            <a:endParaRPr/>
          </a:p>
        </p:txBody>
      </p:sp>
      <p:sp>
        <p:nvSpPr>
          <p:cNvPr id="204" name="Google Shape;204;p37"/>
          <p:cNvSpPr txBox="1"/>
          <p:nvPr/>
        </p:nvSpPr>
        <p:spPr>
          <a:xfrm>
            <a:off x="3334950" y="3774300"/>
            <a:ext cx="19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</a:t>
            </a:r>
            <a:r>
              <a:rPr lang="en"/>
              <a:t> Correlation</a:t>
            </a:r>
            <a:endParaRPr/>
          </a:p>
        </p:txBody>
      </p:sp>
      <p:sp>
        <p:nvSpPr>
          <p:cNvPr id="205" name="Google Shape;205;p37"/>
          <p:cNvSpPr txBox="1"/>
          <p:nvPr/>
        </p:nvSpPr>
        <p:spPr>
          <a:xfrm>
            <a:off x="6037675" y="3774300"/>
            <a:ext cx="19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Correlation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Scatter Plot in Python</a:t>
            </a:r>
            <a:endParaRPr/>
          </a:p>
        </p:txBody>
      </p:sp>
      <p:sp>
        <p:nvSpPr>
          <p:cNvPr id="211" name="Google Shape;211;p38"/>
          <p:cNvSpPr txBox="1"/>
          <p:nvPr/>
        </p:nvSpPr>
        <p:spPr>
          <a:xfrm>
            <a:off x="729625" y="990750"/>
            <a:ext cx="73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00" y="1286150"/>
            <a:ext cx="5707241" cy="34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8"/>
          <p:cNvSpPr txBox="1"/>
          <p:nvPr/>
        </p:nvSpPr>
        <p:spPr>
          <a:xfrm>
            <a:off x="6427550" y="2900250"/>
            <a:ext cx="222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average, c</a:t>
            </a:r>
            <a:r>
              <a:rPr lang="en"/>
              <a:t>ereals with more sugar also have more calories and cereals with more calories also have more sugar.</a:t>
            </a:r>
            <a:endParaRPr/>
          </a:p>
        </p:txBody>
      </p:sp>
      <p:sp>
        <p:nvSpPr>
          <p:cNvPr id="214" name="Google Shape;214;p38"/>
          <p:cNvSpPr txBox="1"/>
          <p:nvPr/>
        </p:nvSpPr>
        <p:spPr>
          <a:xfrm>
            <a:off x="6037550" y="1977638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700"/>
              <a:t>This is a positive correlation.</a:t>
            </a:r>
            <a:endParaRPr sz="1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Groupby to make bar charts</a:t>
            </a:r>
            <a:endParaRPr/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75" y="1156025"/>
            <a:ext cx="8004800" cy="29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Bar Chart</a:t>
            </a:r>
            <a:endParaRPr/>
          </a:p>
        </p:txBody>
      </p:sp>
      <p:sp>
        <p:nvSpPr>
          <p:cNvPr id="226" name="Google Shape;226;p40"/>
          <p:cNvSpPr txBox="1"/>
          <p:nvPr/>
        </p:nvSpPr>
        <p:spPr>
          <a:xfrm>
            <a:off x="344100" y="4242150"/>
            <a:ext cx="81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40"/>
          <p:cNvPicPr preferRelativeResize="0"/>
          <p:nvPr/>
        </p:nvPicPr>
        <p:blipFill rotWithShape="1">
          <a:blip r:embed="rId3">
            <a:alphaModFix/>
          </a:blip>
          <a:srcRect b="0" l="0" r="0" t="8020"/>
          <a:stretch/>
        </p:blipFill>
        <p:spPr>
          <a:xfrm>
            <a:off x="2302750" y="843625"/>
            <a:ext cx="4538475" cy="37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</a:t>
            </a:r>
            <a:r>
              <a:rPr lang="en"/>
              <a:t> bar chart</a:t>
            </a:r>
            <a:endParaRPr/>
          </a:p>
        </p:txBody>
      </p:sp>
      <p:sp>
        <p:nvSpPr>
          <p:cNvPr id="233" name="Google Shape;233;p41"/>
          <p:cNvSpPr txBox="1"/>
          <p:nvPr/>
        </p:nvSpPr>
        <p:spPr>
          <a:xfrm>
            <a:off x="146175" y="861425"/>
            <a:ext cx="320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that plt.barh is used to create a horizontal barchart.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bar charts are especially useful when the labels are long</a:t>
            </a:r>
            <a:endParaRPr/>
          </a:p>
        </p:txBody>
      </p:sp>
      <p:pic>
        <p:nvPicPr>
          <p:cNvPr id="234" name="Google Shape;234;p41"/>
          <p:cNvPicPr preferRelativeResize="0"/>
          <p:nvPr/>
        </p:nvPicPr>
        <p:blipFill rotWithShape="1">
          <a:blip r:embed="rId3">
            <a:alphaModFix/>
          </a:blip>
          <a:srcRect b="0" l="0" r="0" t="8382"/>
          <a:stretch/>
        </p:blipFill>
        <p:spPr>
          <a:xfrm>
            <a:off x="3422650" y="1184850"/>
            <a:ext cx="5462524" cy="32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 Vertical Bar Chart</a:t>
            </a:r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 rotWithShape="1">
          <a:blip r:embed="rId3">
            <a:alphaModFix/>
          </a:blip>
          <a:srcRect b="0" l="0" r="0" t="4452"/>
          <a:stretch/>
        </p:blipFill>
        <p:spPr>
          <a:xfrm>
            <a:off x="1550512" y="802800"/>
            <a:ext cx="6042926" cy="38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633450" y="453675"/>
            <a:ext cx="7877100" cy="18723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Open Sans"/>
                <a:ea typeface="Open Sans"/>
                <a:cs typeface="Open Sans"/>
                <a:sym typeface="Open Sans"/>
              </a:rPr>
              <a:t>Seaborn</a:t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advanced plots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trivariate analysis!!</a:t>
            </a:r>
            <a:endParaRPr/>
          </a:p>
        </p:txBody>
      </p:sp>
      <p:sp>
        <p:nvSpPr>
          <p:cNvPr id="246" name="Google Shape;246;p43"/>
          <p:cNvSpPr txBox="1"/>
          <p:nvPr/>
        </p:nvSpPr>
        <p:spPr>
          <a:xfrm>
            <a:off x="1374075" y="3261525"/>
            <a:ext cx="5865300" cy="69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B6D7A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import seaborn as sns</a:t>
            </a:r>
            <a:endParaRPr>
              <a:solidFill>
                <a:srgbClr val="B6D7A8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875" y="695600"/>
            <a:ext cx="6886575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4"/>
          <p:cNvSpPr txBox="1"/>
          <p:nvPr>
            <p:ph type="title"/>
          </p:nvPr>
        </p:nvSpPr>
        <p:spPr>
          <a:xfrm>
            <a:off x="633438" y="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3 variables in a barplot:</a:t>
            </a:r>
            <a:endParaRPr/>
          </a:p>
        </p:txBody>
      </p:sp>
      <p:cxnSp>
        <p:nvCxnSpPr>
          <p:cNvPr id="253" name="Google Shape;253;p44"/>
          <p:cNvCxnSpPr/>
          <p:nvPr/>
        </p:nvCxnSpPr>
        <p:spPr>
          <a:xfrm rot="10800000">
            <a:off x="7650625" y="1484275"/>
            <a:ext cx="538200" cy="417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44"/>
          <p:cNvSpPr/>
          <p:nvPr/>
        </p:nvSpPr>
        <p:spPr>
          <a:xfrm>
            <a:off x="6904625" y="1065700"/>
            <a:ext cx="849900" cy="332700"/>
          </a:xfrm>
          <a:prstGeom prst="ellipse">
            <a:avLst/>
          </a:prstGeom>
          <a:noFill/>
          <a:ln cap="flat" cmpd="sng" w="19050">
            <a:solidFill>
              <a:srgbClr val="28C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4"/>
          <p:cNvSpPr txBox="1"/>
          <p:nvPr/>
        </p:nvSpPr>
        <p:spPr>
          <a:xfrm>
            <a:off x="7930800" y="1901875"/>
            <a:ext cx="12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Variable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/>
        </p:nvSpPr>
        <p:spPr>
          <a:xfrm>
            <a:off x="1951219" y="233794"/>
            <a:ext cx="5241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Week 3 CORE Assignments</a:t>
            </a:r>
            <a:endParaRPr sz="2400"/>
          </a:p>
        </p:txBody>
      </p:sp>
      <p:sp>
        <p:nvSpPr>
          <p:cNvPr id="57" name="Google Shape;57;p18"/>
          <p:cNvSpPr txBox="1"/>
          <p:nvPr/>
        </p:nvSpPr>
        <p:spPr>
          <a:xfrm>
            <a:off x="669986" y="1278744"/>
            <a:ext cx="7386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These must be submitted by </a:t>
            </a:r>
            <a:r>
              <a:rPr b="1" lang="en" sz="1800" u="sng"/>
              <a:t>Sunday February 13th</a:t>
            </a:r>
            <a:r>
              <a:rPr b="1" lang="en" sz="1800"/>
              <a:t>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Belt exam takes priority, though!!!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en" sz="2500"/>
              <a:t>Average Height Exercise (Core)</a:t>
            </a:r>
            <a:endParaRPr sz="2500"/>
          </a:p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en" sz="2500"/>
              <a:t>Histograms &amp; Boxplots (Core)</a:t>
            </a:r>
            <a:endParaRPr sz="2500"/>
          </a:p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en" sz="2500"/>
              <a:t>Project 1 - Part 3 (Core)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Coding Categories in a Scatterplot</a:t>
            </a:r>
            <a:endParaRPr/>
          </a:p>
        </p:txBody>
      </p:sp>
      <p:pic>
        <p:nvPicPr>
          <p:cNvPr id="261" name="Google Shape;2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1154350"/>
            <a:ext cx="63246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3252437" y="80000"/>
            <a:ext cx="3357900" cy="5841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Pair Plot</a:t>
            </a:r>
            <a:endParaRPr b="1" sz="1800" u="sng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7" name="Google Shape;267;p46"/>
          <p:cNvPicPr preferRelativeResize="0"/>
          <p:nvPr/>
        </p:nvPicPr>
        <p:blipFill rotWithShape="1">
          <a:blip r:embed="rId3">
            <a:alphaModFix/>
          </a:blip>
          <a:srcRect b="0" l="0" r="0" t="15923"/>
          <a:stretch/>
        </p:blipFill>
        <p:spPr>
          <a:xfrm>
            <a:off x="2979877" y="722150"/>
            <a:ext cx="3903026" cy="3906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46"/>
          <p:cNvCxnSpPr/>
          <p:nvPr/>
        </p:nvCxnSpPr>
        <p:spPr>
          <a:xfrm>
            <a:off x="2641163" y="293000"/>
            <a:ext cx="338700" cy="3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46"/>
          <p:cNvSpPr txBox="1"/>
          <p:nvPr/>
        </p:nvSpPr>
        <p:spPr>
          <a:xfrm>
            <a:off x="1471463" y="80000"/>
            <a:ext cx="116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</a:rPr>
              <a:t>Distributions</a:t>
            </a:r>
            <a:endParaRPr sz="1300">
              <a:solidFill>
                <a:schemeClr val="accent2"/>
              </a:solidFill>
            </a:endParaRPr>
          </a:p>
        </p:txBody>
      </p:sp>
      <p:cxnSp>
        <p:nvCxnSpPr>
          <p:cNvPr id="270" name="Google Shape;270;p46"/>
          <p:cNvCxnSpPr/>
          <p:nvPr/>
        </p:nvCxnSpPr>
        <p:spPr>
          <a:xfrm flipH="1">
            <a:off x="6909288" y="2616975"/>
            <a:ext cx="94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46"/>
          <p:cNvCxnSpPr/>
          <p:nvPr/>
        </p:nvCxnSpPr>
        <p:spPr>
          <a:xfrm flipH="1">
            <a:off x="6962513" y="1803075"/>
            <a:ext cx="94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46"/>
          <p:cNvCxnSpPr/>
          <p:nvPr/>
        </p:nvCxnSpPr>
        <p:spPr>
          <a:xfrm flipH="1">
            <a:off x="6947988" y="1107050"/>
            <a:ext cx="94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46"/>
          <p:cNvCxnSpPr/>
          <p:nvPr/>
        </p:nvCxnSpPr>
        <p:spPr>
          <a:xfrm flipH="1">
            <a:off x="6909288" y="3359150"/>
            <a:ext cx="94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46"/>
          <p:cNvCxnSpPr/>
          <p:nvPr/>
        </p:nvCxnSpPr>
        <p:spPr>
          <a:xfrm flipH="1">
            <a:off x="6909288" y="4101325"/>
            <a:ext cx="94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46"/>
          <p:cNvSpPr txBox="1"/>
          <p:nvPr/>
        </p:nvSpPr>
        <p:spPr>
          <a:xfrm>
            <a:off x="7879488" y="2411163"/>
            <a:ext cx="165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</a:rPr>
              <a:t>Correlations</a:t>
            </a:r>
            <a:endParaRPr sz="1500">
              <a:solidFill>
                <a:schemeClr val="accent1"/>
              </a:solidFill>
            </a:endParaRPr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67075"/>
            <a:ext cx="2675076" cy="84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/>
        </p:nvSpPr>
        <p:spPr>
          <a:xfrm>
            <a:off x="738375" y="1040450"/>
            <a:ext cx="7694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will be</a:t>
            </a:r>
            <a:r>
              <a:rPr b="1" lang="en"/>
              <a:t> covering Explanatory Visualizations next week</a:t>
            </a:r>
            <a:r>
              <a:rPr lang="en"/>
              <a:t> (visualizations intended to tell a story for a larger/broader audience)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are </a:t>
            </a:r>
            <a:r>
              <a:rPr b="1" lang="en"/>
              <a:t>saving most of the visualization aesthetics concepts</a:t>
            </a:r>
            <a:r>
              <a:rPr lang="en"/>
              <a:t>/questions until then.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/>
              <a:t>Topics saved for next week: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Formatting ticks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Matplotlib styles/seaborn themes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Font customization (titles/axis labels,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Figures with multiple subplots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Multiple subplots with DIFFERENT figure sizes.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Saving/exporting figures (programatically)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Interactive visualizations (</a:t>
            </a:r>
            <a:r>
              <a:rPr i="1" lang="en"/>
              <a:t>if there’s time!)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the </a:t>
            </a:r>
            <a:r>
              <a:rPr lang="en"/>
              <a:t>meantime</a:t>
            </a:r>
            <a:r>
              <a:rPr lang="en"/>
              <a:t>, I am happy to answer any questions about these in office hours after class today.</a:t>
            </a:r>
            <a:endParaRPr/>
          </a:p>
        </p:txBody>
      </p:sp>
      <p:sp>
        <p:nvSpPr>
          <p:cNvPr id="282" name="Google Shape;282;p4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Topics Saved for Next Week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/>
        </p:nvSpPr>
        <p:spPr>
          <a:xfrm>
            <a:off x="568551" y="418500"/>
            <a:ext cx="655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🥋</a:t>
            </a:r>
            <a:r>
              <a:rPr lang="en" sz="3200">
                <a:solidFill>
                  <a:srgbClr val="2A2D3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Stack 1 Belt Exam Eligibility</a:t>
            </a: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🥋</a:t>
            </a:r>
            <a:endParaRPr sz="3200">
              <a:solidFill>
                <a:srgbClr val="8B90A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63" name="Google Shape;63;p19"/>
          <p:cNvCxnSpPr/>
          <p:nvPr/>
        </p:nvCxnSpPr>
        <p:spPr>
          <a:xfrm>
            <a:off x="568554" y="1096698"/>
            <a:ext cx="8139000" cy="0"/>
          </a:xfrm>
          <a:prstGeom prst="straightConnector1">
            <a:avLst/>
          </a:prstGeom>
          <a:noFill/>
          <a:ln cap="flat" cmpd="sng" w="9525">
            <a:solidFill>
              <a:srgbClr val="E7E7E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9"/>
          <p:cNvSpPr txBox="1"/>
          <p:nvPr/>
        </p:nvSpPr>
        <p:spPr>
          <a:xfrm>
            <a:off x="578170" y="1188713"/>
            <a:ext cx="7996200" cy="30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55000" lnSpcReduction="20000"/>
          </a:bodyPr>
          <a:lstStyle/>
          <a:p>
            <a:pPr indent="-27686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3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Belt exam is this weekend!</a:t>
            </a:r>
            <a:endParaRPr sz="32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7686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Eligibility: </a:t>
            </a:r>
            <a:endParaRPr sz="3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7686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○"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90 % of Week 1 &amp; 2 Assignments (Including resubmits)</a:t>
            </a:r>
            <a:endParaRPr sz="3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76860" lvl="2" marL="1028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 Extrabold"/>
              <a:buChar char="■"/>
            </a:pPr>
            <a:r>
              <a:rPr lang="en" sz="3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 more than 1 missing/pending resubmissions</a:t>
            </a:r>
            <a:endParaRPr sz="32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-276860" lvl="2" marL="1028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■"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Due: 9 AM PST on Thursday (02/10/22)</a:t>
            </a:r>
            <a:endParaRPr sz="3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7686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○"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80% attendance (no more than 1 missed lecture)</a:t>
            </a:r>
            <a:b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3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7686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Unlock Codes: </a:t>
            </a:r>
            <a:endParaRPr sz="3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7686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 Extrabold"/>
              <a:buChar char="○"/>
            </a:pPr>
            <a:r>
              <a:rPr lang="en" sz="3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Sent via email after class tonight</a:t>
            </a:r>
            <a:endParaRPr sz="32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-27686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○"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Note: once unlocked, you have </a:t>
            </a:r>
            <a:r>
              <a:rPr lang="en" sz="3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up to 24 hours to complete</a:t>
            </a: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exam</a:t>
            </a:r>
            <a:endParaRPr sz="3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7686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○"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</a:t>
            </a:r>
            <a:r>
              <a:rPr lang="en" sz="3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may wait until Sunday</a:t>
            </a: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morning to start exam</a:t>
            </a:r>
            <a:endParaRPr sz="3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76860" lvl="2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■"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but </a:t>
            </a:r>
            <a:r>
              <a:rPr lang="en" sz="3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need to submit it by 11:59 PM Sunday </a:t>
            </a: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(so &lt;24 hours)</a:t>
            </a:r>
            <a:endParaRPr sz="3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1590125" y="316925"/>
            <a:ext cx="5957100" cy="5997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50">
                <a:solidFill>
                  <a:srgbClr val="1D1C1D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Belt Exam Rules and Policies</a:t>
            </a:r>
            <a:endParaRPr sz="3550">
              <a:highlight>
                <a:schemeClr val="lt2"/>
              </a:highlight>
            </a:endParaRPr>
          </a:p>
        </p:txBody>
      </p:sp>
      <p:sp>
        <p:nvSpPr>
          <p:cNvPr id="70" name="Google Shape;70;p20"/>
          <p:cNvSpPr txBox="1"/>
          <p:nvPr/>
        </p:nvSpPr>
        <p:spPr>
          <a:xfrm>
            <a:off x="433275" y="824175"/>
            <a:ext cx="87108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Char char="●"/>
            </a:pPr>
            <a:r>
              <a:rPr lang="en" sz="1350">
                <a:solidFill>
                  <a:srgbClr val="1D1C1D"/>
                </a:solidFill>
                <a:highlight>
                  <a:schemeClr val="lt1"/>
                </a:highlight>
              </a:rPr>
              <a:t>You can </a:t>
            </a:r>
            <a:r>
              <a:rPr b="1" lang="en" sz="1350">
                <a:solidFill>
                  <a:srgbClr val="1D1C1D"/>
                </a:solidFill>
                <a:highlight>
                  <a:schemeClr val="lt1"/>
                </a:highlight>
              </a:rPr>
              <a:t>unlock the exam any time after you receive the unlock code provided in your email</a:t>
            </a:r>
            <a:r>
              <a:rPr lang="en" sz="1350">
                <a:solidFill>
                  <a:srgbClr val="1D1C1D"/>
                </a:solidFill>
                <a:highlight>
                  <a:schemeClr val="lt1"/>
                </a:highlight>
              </a:rPr>
              <a:t>. Once you unlock the exam, you will have </a:t>
            </a:r>
            <a:r>
              <a:rPr b="1" lang="en" sz="1350">
                <a:solidFill>
                  <a:srgbClr val="1D1C1D"/>
                </a:solidFill>
                <a:highlight>
                  <a:schemeClr val="lt1"/>
                </a:highlight>
              </a:rPr>
              <a:t>24 hours</a:t>
            </a:r>
            <a:r>
              <a:rPr lang="en" sz="1350">
                <a:solidFill>
                  <a:srgbClr val="1D1C1D"/>
                </a:solidFill>
                <a:highlight>
                  <a:schemeClr val="lt1"/>
                </a:highlight>
              </a:rPr>
              <a:t> to submit your work. So make sure not to unlock the exam until you are ready to start working.</a:t>
            </a:r>
            <a:endParaRPr sz="13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Char char="○"/>
            </a:pPr>
            <a:r>
              <a:rPr b="1" lang="en" sz="1350">
                <a:solidFill>
                  <a:srgbClr val="1D1C1D"/>
                </a:solidFill>
                <a:highlight>
                  <a:schemeClr val="lt1"/>
                </a:highlight>
              </a:rPr>
              <a:t>Recommend doing at least 2 of Week 3’s assignments BEFORE unlocking exam!</a:t>
            </a:r>
            <a:endParaRPr b="1" sz="13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</a:rPr>
              <a:t>The belt exam must be submitted by end of day </a:t>
            </a:r>
            <a:r>
              <a:rPr b="1" lang="en" sz="1350">
                <a:solidFill>
                  <a:schemeClr val="dk1"/>
                </a:solidFill>
                <a:highlight>
                  <a:schemeClr val="lt1"/>
                </a:highlight>
              </a:rPr>
              <a:t>Sunday on 02/13/21.</a:t>
            </a:r>
            <a:endParaRPr sz="13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rgbClr val="1D1C1D"/>
                </a:solidFill>
                <a:highlight>
                  <a:schemeClr val="lt1"/>
                </a:highlight>
              </a:rPr>
              <a:t>You </a:t>
            </a:r>
            <a:r>
              <a:rPr b="1" lang="en" sz="1350">
                <a:solidFill>
                  <a:srgbClr val="1D1C1D"/>
                </a:solidFill>
                <a:highlight>
                  <a:schemeClr val="lt1"/>
                </a:highlight>
              </a:rPr>
              <a:t>may</a:t>
            </a:r>
            <a:r>
              <a:rPr lang="en" sz="1350">
                <a:solidFill>
                  <a:srgbClr val="1D1C1D"/>
                </a:solidFill>
                <a:highlight>
                  <a:schemeClr val="lt1"/>
                </a:highlight>
              </a:rPr>
              <a:t> use any materials on the exam (notes, classwork, Google, Stackoverflow, etc.) BUT YOU </a:t>
            </a:r>
            <a:r>
              <a:rPr b="1" lang="en" sz="1350">
                <a:solidFill>
                  <a:srgbClr val="1D1C1D"/>
                </a:solidFill>
                <a:highlight>
                  <a:schemeClr val="lt1"/>
                </a:highlight>
              </a:rPr>
              <a:t>MUST</a:t>
            </a:r>
            <a:r>
              <a:rPr lang="en" sz="1350">
                <a:solidFill>
                  <a:srgbClr val="1D1C1D"/>
                </a:solidFill>
                <a:highlight>
                  <a:schemeClr val="lt1"/>
                </a:highlight>
              </a:rPr>
              <a:t> </a:t>
            </a:r>
            <a:r>
              <a:rPr b="1" lang="en" sz="1350">
                <a:solidFill>
                  <a:srgbClr val="1D1C1D"/>
                </a:solidFill>
                <a:highlight>
                  <a:schemeClr val="lt1"/>
                </a:highlight>
              </a:rPr>
              <a:t>CITE YOUR SOURCES</a:t>
            </a:r>
            <a:r>
              <a:rPr lang="en" sz="1350">
                <a:solidFill>
                  <a:srgbClr val="1D1C1D"/>
                </a:solidFill>
                <a:highlight>
                  <a:schemeClr val="lt1"/>
                </a:highlight>
              </a:rPr>
              <a:t>!!! Include a comment or a text cell with a link to any sources used. </a:t>
            </a:r>
            <a:endParaRPr sz="13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Char char="○"/>
            </a:pPr>
            <a:r>
              <a:rPr lang="en" sz="1350">
                <a:solidFill>
                  <a:srgbClr val="1D1C1D"/>
                </a:solidFill>
                <a:highlight>
                  <a:schemeClr val="lt1"/>
                </a:highlight>
              </a:rPr>
              <a:t>Example:</a:t>
            </a:r>
            <a:endParaRPr sz="13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-288925" lvl="2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950"/>
              <a:buChar char="■"/>
            </a:pPr>
            <a:r>
              <a:rPr lang="en" sz="950">
                <a:solidFill>
                  <a:srgbClr val="1D1C1D"/>
                </a:solidFill>
                <a:highlight>
                  <a:schemeClr val="lt1"/>
                </a:highlight>
              </a:rPr>
              <a:t> “# Code adapted from: https://stackoverflow.com/questions/19966018/pandas-filling-missing-values-by-mean-in-each-group”</a:t>
            </a:r>
            <a:endParaRPr sz="9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Char char="●"/>
            </a:pPr>
            <a:r>
              <a:rPr lang="en" sz="1350">
                <a:solidFill>
                  <a:srgbClr val="1D1C1D"/>
                </a:solidFill>
                <a:highlight>
                  <a:schemeClr val="lt1"/>
                </a:highlight>
              </a:rPr>
              <a:t>You must complete the belt exam e</a:t>
            </a:r>
            <a:r>
              <a:rPr b="1" lang="en" sz="1350">
                <a:solidFill>
                  <a:srgbClr val="1D1C1D"/>
                </a:solidFill>
                <a:highlight>
                  <a:schemeClr val="lt1"/>
                </a:highlight>
              </a:rPr>
              <a:t>ntirely on your own.</a:t>
            </a:r>
            <a:endParaRPr b="1" sz="13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Char char="●"/>
            </a:pPr>
            <a:r>
              <a:rPr lang="en" sz="1350">
                <a:solidFill>
                  <a:srgbClr val="1D1C1D"/>
                </a:solidFill>
                <a:highlight>
                  <a:schemeClr val="lt1"/>
                </a:highlight>
              </a:rPr>
              <a:t>You may </a:t>
            </a:r>
            <a:r>
              <a:rPr b="1" lang="en" sz="1350">
                <a:solidFill>
                  <a:srgbClr val="1D1C1D"/>
                </a:solidFill>
                <a:highlight>
                  <a:schemeClr val="lt1"/>
                </a:highlight>
              </a:rPr>
              <a:t>NOT</a:t>
            </a:r>
            <a:r>
              <a:rPr lang="en" sz="1350">
                <a:solidFill>
                  <a:srgbClr val="1D1C1D"/>
                </a:solidFill>
                <a:highlight>
                  <a:schemeClr val="lt1"/>
                </a:highlight>
              </a:rPr>
              <a:t> work with anyone else on this exam. </a:t>
            </a:r>
            <a:r>
              <a:rPr b="1" lang="en" sz="1350">
                <a:solidFill>
                  <a:srgbClr val="1D1C1D"/>
                </a:solidFill>
                <a:highlight>
                  <a:schemeClr val="lt1"/>
                </a:highlight>
              </a:rPr>
              <a:t>Any</a:t>
            </a:r>
            <a:r>
              <a:rPr lang="en" sz="1350">
                <a:solidFill>
                  <a:srgbClr val="1D1C1D"/>
                </a:solidFill>
                <a:highlight>
                  <a:schemeClr val="lt1"/>
                </a:highlight>
              </a:rPr>
              <a:t> collaboration is </a:t>
            </a:r>
            <a:r>
              <a:rPr lang="en" sz="1350">
                <a:solidFill>
                  <a:srgbClr val="FF0000"/>
                </a:solidFill>
                <a:highlight>
                  <a:schemeClr val="lt1"/>
                </a:highlight>
              </a:rPr>
              <a:t>cause for expulsion</a:t>
            </a:r>
            <a:r>
              <a:rPr lang="en" sz="1350">
                <a:solidFill>
                  <a:srgbClr val="1D1C1D"/>
                </a:solidFill>
                <a:highlight>
                  <a:schemeClr val="lt1"/>
                </a:highlight>
              </a:rPr>
              <a:t>.</a:t>
            </a:r>
            <a:endParaRPr sz="13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Do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NOT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post anything related to the belt exam on Github or anywhere on the internet.</a:t>
            </a:r>
            <a:r>
              <a:rPr b="1" lang="en">
                <a:highlight>
                  <a:schemeClr val="lt1"/>
                </a:highlight>
              </a:rPr>
              <a:t> </a:t>
            </a:r>
            <a:r>
              <a:rPr lang="en" sz="1350">
                <a:highlight>
                  <a:schemeClr val="lt1"/>
                </a:highlight>
              </a:rPr>
              <a:t>This will be interpreted as collaboration and is </a:t>
            </a:r>
            <a:r>
              <a:rPr lang="en" sz="1350">
                <a:solidFill>
                  <a:srgbClr val="FF0000"/>
                </a:solidFill>
                <a:highlight>
                  <a:schemeClr val="lt1"/>
                </a:highlight>
              </a:rPr>
              <a:t>cause for expulsion.</a:t>
            </a:r>
            <a:endParaRPr sz="135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D1C1D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Belt Exam Rules and Policies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21"/>
          <p:cNvSpPr txBox="1"/>
          <p:nvPr/>
        </p:nvSpPr>
        <p:spPr>
          <a:xfrm>
            <a:off x="949675" y="1039400"/>
            <a:ext cx="7143900" cy="3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  <a:highlight>
                  <a:schemeClr val="lt2"/>
                </a:highlight>
              </a:rPr>
              <a:t>I will check </a:t>
            </a:r>
            <a:r>
              <a:rPr b="1" lang="en" sz="1350">
                <a:solidFill>
                  <a:schemeClr val="dk1"/>
                </a:solidFill>
                <a:highlight>
                  <a:schemeClr val="lt2"/>
                </a:highlight>
              </a:rPr>
              <a:t>email </a:t>
            </a:r>
            <a:r>
              <a:rPr lang="en" sz="1350">
                <a:solidFill>
                  <a:schemeClr val="dk1"/>
                </a:solidFill>
                <a:highlight>
                  <a:schemeClr val="lt2"/>
                </a:highlight>
              </a:rPr>
              <a:t>on Friday in case you have issues on the platform (not content or coding questions). I will NOT check Discord. (</a:t>
            </a:r>
            <a:r>
              <a:rPr lang="en" sz="1350" u="sng">
                <a:solidFill>
                  <a:schemeClr val="accent1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jirving@codingdojo.com</a:t>
            </a:r>
            <a:r>
              <a:rPr lang="en" sz="1350">
                <a:solidFill>
                  <a:schemeClr val="dk1"/>
                </a:solidFill>
                <a:highlight>
                  <a:schemeClr val="lt2"/>
                </a:highlight>
              </a:rPr>
              <a:t>)</a:t>
            </a:r>
            <a:endParaRPr sz="135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  <a:highlight>
                  <a:schemeClr val="lt2"/>
                </a:highlight>
              </a:rPr>
              <a:t>NOTE: NO exam codes will be sent from Friday 02/11/22 through Sunday 02/13/22.</a:t>
            </a:r>
            <a:endParaRPr sz="135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  <a:highlight>
                  <a:schemeClr val="lt2"/>
                </a:highlight>
              </a:rPr>
              <a:t>You </a:t>
            </a:r>
            <a:r>
              <a:rPr b="1" lang="en" sz="1350">
                <a:solidFill>
                  <a:schemeClr val="dk1"/>
                </a:solidFill>
                <a:highlight>
                  <a:schemeClr val="lt2"/>
                </a:highlight>
              </a:rPr>
              <a:t>can contact a TA through direct message</a:t>
            </a:r>
            <a:r>
              <a:rPr lang="en" sz="1350">
                <a:solidFill>
                  <a:schemeClr val="dk1"/>
                </a:solidFill>
                <a:highlight>
                  <a:schemeClr val="lt2"/>
                </a:highlight>
              </a:rPr>
              <a:t> on Discord if you have </a:t>
            </a:r>
            <a:r>
              <a:rPr b="1" lang="en" sz="1350" u="sng">
                <a:solidFill>
                  <a:schemeClr val="dk1"/>
                </a:solidFill>
                <a:highlight>
                  <a:schemeClr val="lt2"/>
                </a:highlight>
              </a:rPr>
              <a:t>process</a:t>
            </a:r>
            <a:r>
              <a:rPr lang="en" sz="1350">
                <a:solidFill>
                  <a:schemeClr val="dk1"/>
                </a:solidFill>
                <a:highlight>
                  <a:schemeClr val="lt2"/>
                </a:highlight>
              </a:rPr>
              <a:t> questions! (TAs can help with your week 3 assignments, just not the belt exam)</a:t>
            </a:r>
            <a:endParaRPr sz="135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chemeClr val="lt2"/>
                </a:highlight>
              </a:rPr>
              <a:t>Do NOT contact any other students</a:t>
            </a:r>
            <a:r>
              <a:rPr lang="en" sz="1350">
                <a:solidFill>
                  <a:schemeClr val="dk1"/>
                </a:solidFill>
                <a:highlight>
                  <a:schemeClr val="lt2"/>
                </a:highlight>
              </a:rPr>
              <a:t> regarding the belt exam, even if they are questions about instructions or policies. </a:t>
            </a:r>
            <a:endParaRPr sz="135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chemeClr val="lt2"/>
                </a:highlight>
              </a:rPr>
              <a:t>Do NOT post questions or comments about the belt exam in our Discord Channel</a:t>
            </a:r>
            <a:endParaRPr b="1" sz="135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  <a:highlight>
                  <a:schemeClr val="lt2"/>
                </a:highlight>
              </a:rPr>
              <a:t>If something goes wrong on the platform when trying to submit, don’t stress, just email me your completed materials </a:t>
            </a:r>
            <a:r>
              <a:rPr lang="en" sz="1350" u="sng">
                <a:solidFill>
                  <a:schemeClr val="dk1"/>
                </a:solidFill>
                <a:highlight>
                  <a:schemeClr val="lt2"/>
                </a:highlight>
              </a:rPr>
              <a:t>as a backup</a:t>
            </a:r>
            <a:r>
              <a:rPr lang="en" sz="1350">
                <a:solidFill>
                  <a:schemeClr val="dk1"/>
                </a:solidFill>
                <a:highlight>
                  <a:schemeClr val="lt2"/>
                </a:highlight>
              </a:rPr>
              <a:t> within the 24 hour time period ( </a:t>
            </a:r>
            <a:r>
              <a:rPr lang="en" sz="1350" u="sng">
                <a:solidFill>
                  <a:schemeClr val="hlink"/>
                </a:solidFill>
                <a:highlight>
                  <a:schemeClr val="lt2"/>
                </a:highlight>
                <a:hlinkClick r:id="rId4"/>
              </a:rPr>
              <a:t>jirving@codingdojo.com</a:t>
            </a:r>
            <a:r>
              <a:rPr lang="en" sz="1350">
                <a:solidFill>
                  <a:schemeClr val="dk1"/>
                </a:solidFill>
                <a:highlight>
                  <a:schemeClr val="lt2"/>
                </a:highlight>
              </a:rPr>
              <a:t> ).</a:t>
            </a:r>
            <a:endParaRPr sz="135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2"/>
          <p:cNvSpPr txBox="1"/>
          <p:nvPr/>
        </p:nvSpPr>
        <p:spPr>
          <a:xfrm>
            <a:off x="655375" y="688275"/>
            <a:ext cx="83067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1D1C1D"/>
              </a:solidFill>
              <a:highlight>
                <a:schemeClr val="lt2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AutoNum type="arabicParenR"/>
            </a:pPr>
            <a:r>
              <a:rPr lang="en" sz="1150">
                <a:solidFill>
                  <a:srgbClr val="1D1C1D"/>
                </a:solidFill>
                <a:highlight>
                  <a:schemeClr val="lt2"/>
                </a:highlight>
              </a:rPr>
              <a:t>To take your Belt exam, go to </a:t>
            </a:r>
            <a:r>
              <a:rPr lang="en" sz="1150" u="sng">
                <a:solidFill>
                  <a:schemeClr val="hlink"/>
                </a:solidFill>
                <a:highlight>
                  <a:schemeClr val="lt2"/>
                </a:highlight>
                <a:hlinkClick r:id="rId3"/>
              </a:rPr>
              <a:t>https://login.codingdojo.com/exams</a:t>
            </a:r>
            <a:r>
              <a:rPr lang="en" sz="1150">
                <a:solidFill>
                  <a:srgbClr val="1D1C1D"/>
                </a:solidFill>
                <a:highlight>
                  <a:schemeClr val="lt2"/>
                </a:highlight>
              </a:rPr>
              <a:t>.</a:t>
            </a:r>
            <a:endParaRPr sz="1150">
              <a:solidFill>
                <a:srgbClr val="1D1C1D"/>
              </a:solidFill>
              <a:highlight>
                <a:schemeClr val="lt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chemeClr val="lt2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AutoNum type="arabicParenR"/>
            </a:pPr>
            <a:r>
              <a:rPr lang="en" sz="1150">
                <a:solidFill>
                  <a:srgbClr val="1D1C1D"/>
                </a:solidFill>
                <a:highlight>
                  <a:schemeClr val="lt2"/>
                </a:highlight>
              </a:rPr>
              <a:t>Enter in your code:(To be emailed to you)</a:t>
            </a:r>
            <a:endParaRPr sz="1150">
              <a:solidFill>
                <a:srgbClr val="1D1C1D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1D1C1D"/>
              </a:solidFill>
              <a:highlight>
                <a:schemeClr val="lt2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AutoNum type="arabicParenR"/>
            </a:pPr>
            <a:r>
              <a:rPr lang="en" sz="1150">
                <a:solidFill>
                  <a:srgbClr val="1D1C1D"/>
                </a:solidFill>
                <a:highlight>
                  <a:schemeClr val="lt2"/>
                </a:highlight>
              </a:rPr>
              <a:t>Then select “Unlock and Start Exam.”</a:t>
            </a:r>
            <a:endParaRPr sz="1150">
              <a:solidFill>
                <a:srgbClr val="1D1C1D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  <p:sp>
        <p:nvSpPr>
          <p:cNvPr id="83" name="Google Shape;83;p22"/>
          <p:cNvSpPr txBox="1"/>
          <p:nvPr>
            <p:ph type="title"/>
          </p:nvPr>
        </p:nvSpPr>
        <p:spPr>
          <a:xfrm>
            <a:off x="633438" y="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1D1C1D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Accessing the Belt Exam:</a:t>
            </a:r>
            <a:endParaRPr sz="2450">
              <a:highlight>
                <a:schemeClr val="lt2"/>
              </a:highlight>
            </a:endParaRPr>
          </a:p>
        </p:txBody>
      </p:sp>
      <p:pic>
        <p:nvPicPr>
          <p:cNvPr id="84" name="Google Shape;84;p22"/>
          <p:cNvPicPr preferRelativeResize="0"/>
          <p:nvPr/>
        </p:nvPicPr>
        <p:blipFill rotWithShape="1">
          <a:blip r:embed="rId4">
            <a:alphaModFix/>
          </a:blip>
          <a:srcRect b="61348" l="507" r="0" t="0"/>
          <a:stretch/>
        </p:blipFill>
        <p:spPr>
          <a:xfrm>
            <a:off x="325625" y="2260900"/>
            <a:ext cx="7801526" cy="167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22"/>
          <p:cNvCxnSpPr/>
          <p:nvPr/>
        </p:nvCxnSpPr>
        <p:spPr>
          <a:xfrm flipH="1">
            <a:off x="5121150" y="1909375"/>
            <a:ext cx="1687500" cy="12138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22"/>
          <p:cNvCxnSpPr/>
          <p:nvPr/>
        </p:nvCxnSpPr>
        <p:spPr>
          <a:xfrm rot="10800000">
            <a:off x="5443525" y="3393200"/>
            <a:ext cx="2075400" cy="7068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1D1C1D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Belt Exam:</a:t>
            </a:r>
            <a:endParaRPr sz="2450">
              <a:highlight>
                <a:schemeClr val="lt2"/>
              </a:highlight>
            </a:endParaRPr>
          </a:p>
        </p:txBody>
      </p:sp>
      <p:sp>
        <p:nvSpPr>
          <p:cNvPr id="92" name="Google Shape;92;p23"/>
          <p:cNvSpPr txBox="1"/>
          <p:nvPr/>
        </p:nvSpPr>
        <p:spPr>
          <a:xfrm>
            <a:off x="745875" y="846050"/>
            <a:ext cx="8138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Char char="●"/>
            </a:pPr>
            <a:r>
              <a:rPr lang="en" sz="1350">
                <a:solidFill>
                  <a:srgbClr val="1D1C1D"/>
                </a:solidFill>
                <a:highlight>
                  <a:schemeClr val="lt2"/>
                </a:highlight>
              </a:rPr>
              <a:t>Your first belt exam consists of </a:t>
            </a:r>
            <a:r>
              <a:rPr b="1" lang="en" sz="1350">
                <a:solidFill>
                  <a:srgbClr val="1D1C1D"/>
                </a:solidFill>
                <a:highlight>
                  <a:schemeClr val="lt2"/>
                </a:highlight>
              </a:rPr>
              <a:t>one</a:t>
            </a:r>
            <a:r>
              <a:rPr lang="en" sz="1350">
                <a:solidFill>
                  <a:srgbClr val="1D1C1D"/>
                </a:solidFill>
                <a:highlight>
                  <a:schemeClr val="lt2"/>
                </a:highlight>
              </a:rPr>
              <a:t> part:</a:t>
            </a:r>
            <a:endParaRPr sz="1350">
              <a:solidFill>
                <a:srgbClr val="1D1C1D"/>
              </a:solidFill>
              <a:highlight>
                <a:schemeClr val="lt2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D1C1D"/>
                </a:solidFill>
                <a:highlight>
                  <a:schemeClr val="lt2"/>
                </a:highlight>
              </a:rPr>
              <a:t>1) Submitting your commented code file</a:t>
            </a:r>
            <a:endParaRPr sz="1350">
              <a:solidFill>
                <a:srgbClr val="1D1C1D"/>
              </a:solidFill>
              <a:highlight>
                <a:schemeClr val="lt2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D1C1D"/>
              </a:solidFill>
              <a:highlight>
                <a:schemeClr val="lt2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Char char="●"/>
            </a:pPr>
            <a:r>
              <a:rPr i="1" lang="en" sz="1350">
                <a:solidFill>
                  <a:srgbClr val="1D1C1D"/>
                </a:solidFill>
                <a:highlight>
                  <a:srgbClr val="FFFF00"/>
                </a:highlight>
              </a:rPr>
              <a:t>Optional</a:t>
            </a:r>
            <a:r>
              <a:rPr lang="en" sz="1350">
                <a:solidFill>
                  <a:srgbClr val="1D1C1D"/>
                </a:solidFill>
                <a:highlight>
                  <a:srgbClr val="FFFF00"/>
                </a:highlight>
              </a:rPr>
              <a:t> Starter Notebook with Checklist rubric! </a:t>
            </a:r>
            <a:endParaRPr sz="1350">
              <a:solidFill>
                <a:srgbClr val="1D1C1D"/>
              </a:solidFill>
              <a:highlight>
                <a:srgbClr val="FFFF00"/>
              </a:highlight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Char char="○"/>
            </a:pPr>
            <a:r>
              <a:rPr lang="en" sz="1350">
                <a:solidFill>
                  <a:srgbClr val="1D1C1D"/>
                </a:solidFill>
              </a:rPr>
              <a:t>In our notes repo (</a:t>
            </a:r>
            <a:r>
              <a:rPr lang="en" sz="1350" u="sng">
                <a:solidFill>
                  <a:schemeClr val="hlink"/>
                </a:solidFill>
                <a:hlinkClick r:id="rId3"/>
              </a:rPr>
              <a:t>https://github.com/sensei-jirving/Online-DS-PT-01.24.22-cohort-notes</a:t>
            </a:r>
            <a:r>
              <a:rPr lang="en" sz="1350">
                <a:solidFill>
                  <a:srgbClr val="1D1C1D"/>
                </a:solidFill>
              </a:rPr>
              <a:t>) </a:t>
            </a:r>
            <a:endParaRPr sz="1350">
              <a:solidFill>
                <a:srgbClr val="1D1C1D"/>
              </a:solidFill>
            </a:endParaRPr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Char char="■"/>
            </a:pPr>
            <a:r>
              <a:rPr lang="en" sz="1350">
                <a:solidFill>
                  <a:srgbClr val="1D1C1D"/>
                </a:solidFill>
              </a:rPr>
              <a:t>StarterNotebooks folder &gt; </a:t>
            </a:r>
            <a:r>
              <a:rPr lang="en" sz="1350" u="sng">
                <a:solidFill>
                  <a:schemeClr val="hlink"/>
                </a:solidFill>
                <a:hlinkClick r:id="rId4"/>
              </a:rPr>
              <a:t>Belt_Exam_1_Starter_Notebook_01-24-22.ipynb</a:t>
            </a:r>
            <a:endParaRPr sz="1350">
              <a:solidFill>
                <a:srgbClr val="1D1C1D"/>
              </a:solidFill>
            </a:endParaRPr>
          </a:p>
        </p:txBody>
      </p:sp>
      <p:pic>
        <p:nvPicPr>
          <p:cNvPr id="93" name="Google Shape;9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75" y="2792050"/>
            <a:ext cx="8839198" cy="1889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23"/>
          <p:cNvCxnSpPr/>
          <p:nvPr/>
        </p:nvCxnSpPr>
        <p:spPr>
          <a:xfrm>
            <a:off x="925100" y="2945475"/>
            <a:ext cx="1169400" cy="3774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23"/>
          <p:cNvCxnSpPr/>
          <p:nvPr/>
        </p:nvCxnSpPr>
        <p:spPr>
          <a:xfrm flipH="1">
            <a:off x="5659400" y="2684625"/>
            <a:ext cx="1217400" cy="15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23"/>
          <p:cNvCxnSpPr/>
          <p:nvPr/>
        </p:nvCxnSpPr>
        <p:spPr>
          <a:xfrm>
            <a:off x="5570775" y="2692675"/>
            <a:ext cx="1354500" cy="16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23"/>
          <p:cNvSpPr txBox="1"/>
          <p:nvPr/>
        </p:nvSpPr>
        <p:spPr>
          <a:xfrm>
            <a:off x="7191225" y="2371650"/>
            <a:ext cx="16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video!</a:t>
            </a:r>
            <a:endParaRPr/>
          </a:p>
        </p:txBody>
      </p:sp>
      <p:cxnSp>
        <p:nvCxnSpPr>
          <p:cNvPr id="98" name="Google Shape;98;p23"/>
          <p:cNvCxnSpPr>
            <a:stCxn id="97" idx="2"/>
          </p:cNvCxnSpPr>
          <p:nvPr/>
        </p:nvCxnSpPr>
        <p:spPr>
          <a:xfrm flipH="1">
            <a:off x="7465275" y="2771850"/>
            <a:ext cx="572400" cy="654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4"/>
          <p:cNvSpPr txBox="1"/>
          <p:nvPr/>
        </p:nvSpPr>
        <p:spPr>
          <a:xfrm>
            <a:off x="836300" y="316825"/>
            <a:ext cx="6530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Please be aware that every data set and problem is different.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sample solutions for this mock belt exam cannot be applied in the same way to other data sets/problems.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Attempting to copy/paste this code or any other code into your belt exam without understanding what you are doing and why you are doing it will lead to bad outcomes!</a:t>
            </a:r>
            <a:endParaRPr b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