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3" r:id="rId6"/>
    <p:sldId id="260" r:id="rId7"/>
    <p:sldId id="261" r:id="rId8"/>
    <p:sldId id="262"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p:scale>
          <a:sx n="66" d="100"/>
          <a:sy n="66" d="100"/>
        </p:scale>
        <p:origin x="1656"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E8BA-B0F3-4D44-B039-1EEEB6BBE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35572-31F0-418F-9205-A7AC45BFD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C4645-46ED-4AEF-AD5D-81C43F8AF9DE}"/>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5" name="Footer Placeholder 4">
            <a:extLst>
              <a:ext uri="{FF2B5EF4-FFF2-40B4-BE49-F238E27FC236}">
                <a16:creationId xmlns:a16="http://schemas.microsoft.com/office/drawing/2014/main" id="{7186D555-BF3E-45D4-87CB-21DDE191B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A2430-62D9-4485-9018-8E36FF7F0BFD}"/>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36748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3AFE-2DE7-4C4D-8DCE-0008BE1F1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A13BD9-03DB-42E8-9FF2-DA7D944D2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60767-A0FD-4BA7-8531-6BB08E257BBE}"/>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5" name="Footer Placeholder 4">
            <a:extLst>
              <a:ext uri="{FF2B5EF4-FFF2-40B4-BE49-F238E27FC236}">
                <a16:creationId xmlns:a16="http://schemas.microsoft.com/office/drawing/2014/main" id="{C2D0B2F2-E8A7-471C-A88F-317EEAF73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D593E-59DC-4B14-965C-9B5E92E1FCF3}"/>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295962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0863E-A4D7-4AE9-B56F-DC7AAA7726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C58420-440E-4A1D-A0F9-62311B7558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7CB38-6D66-4A85-A28D-ADCD6A3664C6}"/>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5" name="Footer Placeholder 4">
            <a:extLst>
              <a:ext uri="{FF2B5EF4-FFF2-40B4-BE49-F238E27FC236}">
                <a16:creationId xmlns:a16="http://schemas.microsoft.com/office/drawing/2014/main" id="{9188198F-2DFA-475B-85F5-BFA3B4CDF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40B1C-E9AC-4DC2-AF9C-D87D59CCCBD7}"/>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319174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9437-E58B-4B41-8BC3-07AF55F6D5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3A2759-63AA-48D9-A30F-DA8336CBE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FD7BD-8B60-4E61-9762-261DC37EFFA4}"/>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5" name="Footer Placeholder 4">
            <a:extLst>
              <a:ext uri="{FF2B5EF4-FFF2-40B4-BE49-F238E27FC236}">
                <a16:creationId xmlns:a16="http://schemas.microsoft.com/office/drawing/2014/main" id="{B0295CC2-BBCA-4451-B6D6-5DF017CDE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3CF21-2C8B-4804-9645-9CC2065FB92B}"/>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33377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8C0-60BB-4262-AEF7-9E6E6BCC35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D4C4E9-E718-4E93-9444-8FD3A8D0F2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ACD9A-7FD1-4593-AED3-109D0E2A959A}"/>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5" name="Footer Placeholder 4">
            <a:extLst>
              <a:ext uri="{FF2B5EF4-FFF2-40B4-BE49-F238E27FC236}">
                <a16:creationId xmlns:a16="http://schemas.microsoft.com/office/drawing/2014/main" id="{3F34DF44-1860-487B-AB6D-CE3C47D54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AC542-5A00-49AD-897D-481B0C149122}"/>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175351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8A02-06AA-4CA0-A32E-94C0477589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807AC-781E-4EFA-8006-3C179171E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CCE483-D157-4333-ACBD-136B1A488C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9631D-3890-4DE8-9323-5321A541AC67}"/>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6" name="Footer Placeholder 5">
            <a:extLst>
              <a:ext uri="{FF2B5EF4-FFF2-40B4-BE49-F238E27FC236}">
                <a16:creationId xmlns:a16="http://schemas.microsoft.com/office/drawing/2014/main" id="{55EDD2CB-0F8F-47E3-8B48-70BAD51E0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22588-59D2-4D3D-9A20-290CE746B558}"/>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110344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3A8B-4080-4452-829D-85C6FF7307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5AD42-7BF6-4981-A29A-CB4B5D96C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34384A-20C1-47F6-92CC-008B82D76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23851F-A81C-483D-AFDB-62C23264BC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012D1-0CE5-40AB-A315-16E93B963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3D43E-E469-4008-BD6D-0D6E7D22BD1C}"/>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8" name="Footer Placeholder 7">
            <a:extLst>
              <a:ext uri="{FF2B5EF4-FFF2-40B4-BE49-F238E27FC236}">
                <a16:creationId xmlns:a16="http://schemas.microsoft.com/office/drawing/2014/main" id="{132CAE8C-3DAB-4372-A9E1-9A05841F0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39F889-0486-4FDC-9CD0-BE0496822B15}"/>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151976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EDF5-3A95-448A-9545-B8459A77C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AA473-6A14-4621-80E8-9313039179EE}"/>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4" name="Footer Placeholder 3">
            <a:extLst>
              <a:ext uri="{FF2B5EF4-FFF2-40B4-BE49-F238E27FC236}">
                <a16:creationId xmlns:a16="http://schemas.microsoft.com/office/drawing/2014/main" id="{0B19913A-947D-4EB5-A764-A18B151FC1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AF98C3-B3FC-40A1-BFAB-44EE0840C3BF}"/>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144788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8BB2A5-76E6-410E-9EF8-0666DA3BC834}"/>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3" name="Footer Placeholder 2">
            <a:extLst>
              <a:ext uri="{FF2B5EF4-FFF2-40B4-BE49-F238E27FC236}">
                <a16:creationId xmlns:a16="http://schemas.microsoft.com/office/drawing/2014/main" id="{DC660411-A8D8-42C0-9D31-17CC84A31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F33BBC-5D45-437E-88F2-798024F2BFB0}"/>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64659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B0D1-8C44-471E-855A-0708D42D1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58F9E-1D5B-45F0-9859-482CCBF8DB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71B0C4-790B-4B4E-ABD4-505D5FDA5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3C254-A707-4C9F-B655-30121D181722}"/>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6" name="Footer Placeholder 5">
            <a:extLst>
              <a:ext uri="{FF2B5EF4-FFF2-40B4-BE49-F238E27FC236}">
                <a16:creationId xmlns:a16="http://schemas.microsoft.com/office/drawing/2014/main" id="{5C629D27-1407-4D63-AD21-004B40B99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51522-6C4F-42F8-9507-F1A9FE8A62D3}"/>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372698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3F7B-E4AA-4DE5-810C-60B79B913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296972-B976-4301-A586-D2CB8597E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49CC2-5344-4701-AC57-6CEE6BA79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2CEE4-CC40-49A1-972A-8BF247B10B29}"/>
              </a:ext>
            </a:extLst>
          </p:cNvPr>
          <p:cNvSpPr>
            <a:spLocks noGrp="1"/>
          </p:cNvSpPr>
          <p:nvPr>
            <p:ph type="dt" sz="half" idx="10"/>
          </p:nvPr>
        </p:nvSpPr>
        <p:spPr/>
        <p:txBody>
          <a:bodyPr/>
          <a:lstStyle/>
          <a:p>
            <a:fld id="{2080DC88-D505-4DE0-B064-BAFDD7DE8D53}" type="datetimeFigureOut">
              <a:rPr lang="en-US" smtClean="0"/>
              <a:t>3/6/2022</a:t>
            </a:fld>
            <a:endParaRPr lang="en-US"/>
          </a:p>
        </p:txBody>
      </p:sp>
      <p:sp>
        <p:nvSpPr>
          <p:cNvPr id="6" name="Footer Placeholder 5">
            <a:extLst>
              <a:ext uri="{FF2B5EF4-FFF2-40B4-BE49-F238E27FC236}">
                <a16:creationId xmlns:a16="http://schemas.microsoft.com/office/drawing/2014/main" id="{58008429-9928-4B94-B81B-074B66616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CEA60-1766-4416-BABB-9B45E19AE451}"/>
              </a:ext>
            </a:extLst>
          </p:cNvPr>
          <p:cNvSpPr>
            <a:spLocks noGrp="1"/>
          </p:cNvSpPr>
          <p:nvPr>
            <p:ph type="sldNum" sz="quarter" idx="12"/>
          </p:nvPr>
        </p:nvSpPr>
        <p:spPr/>
        <p:txBody>
          <a:bodyPr/>
          <a:lstStyle/>
          <a:p>
            <a:fld id="{4313A2E7-E2FB-4CAD-826E-1B25988A29E2}" type="slidenum">
              <a:rPr lang="en-US" smtClean="0"/>
              <a:t>‹#›</a:t>
            </a:fld>
            <a:endParaRPr lang="en-US"/>
          </a:p>
        </p:txBody>
      </p:sp>
    </p:spTree>
    <p:extLst>
      <p:ext uri="{BB962C8B-B14F-4D97-AF65-F5344CB8AC3E}">
        <p14:creationId xmlns:p14="http://schemas.microsoft.com/office/powerpoint/2010/main" val="375211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82F770-4AE3-4269-AA97-97D771FDA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11D26E-4C26-4E55-9510-E7D3A08C6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84EF8-281D-4259-9A77-CC6457A3B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0DC88-D505-4DE0-B064-BAFDD7DE8D53}" type="datetimeFigureOut">
              <a:rPr lang="en-US" smtClean="0"/>
              <a:t>3/6/2022</a:t>
            </a:fld>
            <a:endParaRPr lang="en-US"/>
          </a:p>
        </p:txBody>
      </p:sp>
      <p:sp>
        <p:nvSpPr>
          <p:cNvPr id="5" name="Footer Placeholder 4">
            <a:extLst>
              <a:ext uri="{FF2B5EF4-FFF2-40B4-BE49-F238E27FC236}">
                <a16:creationId xmlns:a16="http://schemas.microsoft.com/office/drawing/2014/main" id="{FE872315-7980-4361-8A8B-89ABA045B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5823DC-99A8-4161-A63A-D4B0BD7FA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3A2E7-E2FB-4CAD-826E-1B25988A29E2}" type="slidenum">
              <a:rPr lang="en-US" smtClean="0"/>
              <a:t>‹#›</a:t>
            </a:fld>
            <a:endParaRPr lang="en-US"/>
          </a:p>
        </p:txBody>
      </p:sp>
    </p:spTree>
    <p:extLst>
      <p:ext uri="{BB962C8B-B14F-4D97-AF65-F5344CB8AC3E}">
        <p14:creationId xmlns:p14="http://schemas.microsoft.com/office/powerpoint/2010/main" val="248842022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BAB3CC-3113-4CC5-AFF2-9971EF614019}"/>
              </a:ext>
            </a:extLst>
          </p:cNvPr>
          <p:cNvSpPr/>
          <p:nvPr/>
        </p:nvSpPr>
        <p:spPr>
          <a:xfrm>
            <a:off x="2343148" y="2374703"/>
            <a:ext cx="7477125" cy="2136619"/>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315F7-EABF-413E-9514-330CD5FE28B6}"/>
              </a:ext>
            </a:extLst>
          </p:cNvPr>
          <p:cNvSpPr>
            <a:spLocks noGrp="1"/>
          </p:cNvSpPr>
          <p:nvPr>
            <p:ph type="ctrTitle"/>
          </p:nvPr>
        </p:nvSpPr>
        <p:spPr>
          <a:xfrm>
            <a:off x="1524000" y="2433179"/>
            <a:ext cx="9144000" cy="923330"/>
          </a:xfrm>
        </p:spPr>
        <p:txBody>
          <a:bodyPr>
            <a:spAutoFit/>
          </a:bodyPr>
          <a:lstStyle/>
          <a:p>
            <a:r>
              <a:rPr lang="en-US" dirty="0"/>
              <a:t>Sales Prediction Model </a:t>
            </a:r>
          </a:p>
        </p:txBody>
      </p:sp>
      <p:sp>
        <p:nvSpPr>
          <p:cNvPr id="3" name="Subtitle 2">
            <a:extLst>
              <a:ext uri="{FF2B5EF4-FFF2-40B4-BE49-F238E27FC236}">
                <a16:creationId xmlns:a16="http://schemas.microsoft.com/office/drawing/2014/main" id="{0044B3DB-683D-4411-9329-93DFE45BC1C3}"/>
              </a:ext>
            </a:extLst>
          </p:cNvPr>
          <p:cNvSpPr>
            <a:spLocks noGrp="1"/>
          </p:cNvSpPr>
          <p:nvPr>
            <p:ph type="subTitle" idx="1"/>
          </p:nvPr>
        </p:nvSpPr>
        <p:spPr>
          <a:xfrm>
            <a:off x="1466850" y="3570643"/>
            <a:ext cx="9144000" cy="332399"/>
          </a:xfrm>
        </p:spPr>
        <p:txBody>
          <a:bodyPr lIns="0" tIns="0" rIns="0" bIns="0">
            <a:spAutoFit/>
          </a:bodyPr>
          <a:lstStyle/>
          <a:p>
            <a:r>
              <a:rPr lang="en-US" dirty="0"/>
              <a:t>Improving Sales Through Data Science</a:t>
            </a:r>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55024DA-2900-4B59-AA4C-39E28F3D7909}"/>
              </a:ext>
            </a:extLst>
          </p:cNvPr>
          <p:cNvSpPr/>
          <p:nvPr/>
        </p:nvSpPr>
        <p:spPr>
          <a:xfrm>
            <a:off x="2343149" y="2360690"/>
            <a:ext cx="7477125" cy="2136619"/>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571D086-23DF-4CB7-822F-D4553C714F8A}"/>
              </a:ext>
            </a:extLst>
          </p:cNvPr>
          <p:cNvCxnSpPr>
            <a:cxnSpLocks/>
          </p:cNvCxnSpPr>
          <p:nvPr/>
        </p:nvCxnSpPr>
        <p:spPr>
          <a:xfrm>
            <a:off x="3357327" y="3428999"/>
            <a:ext cx="5477346"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3D8CCB61-07E9-40F6-AA4F-777F820F6086}"/>
              </a:ext>
            </a:extLst>
          </p:cNvPr>
          <p:cNvSpPr txBox="1"/>
          <p:nvPr/>
        </p:nvSpPr>
        <p:spPr>
          <a:xfrm>
            <a:off x="5905500" y="838200"/>
            <a:ext cx="184731" cy="369332"/>
          </a:xfrm>
          <a:prstGeom prst="rect">
            <a:avLst/>
          </a:prstGeom>
          <a:noFill/>
        </p:spPr>
        <p:txBody>
          <a:bodyPr wrap="none" rtlCol="0">
            <a:spAutoFit/>
          </a:bodyPr>
          <a:lstStyle/>
          <a:p>
            <a:endParaRPr lang="en-US" dirty="0"/>
          </a:p>
        </p:txBody>
      </p:sp>
      <p:cxnSp>
        <p:nvCxnSpPr>
          <p:cNvPr id="18" name="Straight Connector 17">
            <a:extLst>
              <a:ext uri="{FF2B5EF4-FFF2-40B4-BE49-F238E27FC236}">
                <a16:creationId xmlns:a16="http://schemas.microsoft.com/office/drawing/2014/main" id="{6EAC7839-F0C2-4286-B65A-041DD14851EB}"/>
              </a:ext>
            </a:extLst>
          </p:cNvPr>
          <p:cNvCxnSpPr>
            <a:cxnSpLocks/>
          </p:cNvCxnSpPr>
          <p:nvPr/>
        </p:nvCxnSpPr>
        <p:spPr>
          <a:xfrm>
            <a:off x="3509727" y="4497309"/>
            <a:ext cx="5477346"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3F59DB22-175F-46CA-AAF2-CF5A41DD7362}"/>
              </a:ext>
            </a:extLst>
          </p:cNvPr>
          <p:cNvSpPr txBox="1"/>
          <p:nvPr/>
        </p:nvSpPr>
        <p:spPr>
          <a:xfrm>
            <a:off x="3800475" y="3944259"/>
            <a:ext cx="4591051" cy="461665"/>
          </a:xfrm>
          <a:prstGeom prst="rect">
            <a:avLst/>
          </a:prstGeom>
          <a:noFill/>
        </p:spPr>
        <p:txBody>
          <a:bodyPr wrap="square">
            <a:spAutoFit/>
          </a:bodyPr>
          <a:lstStyle/>
          <a:p>
            <a:r>
              <a:rPr lang="en-US" sz="2400" dirty="0"/>
              <a:t>Michael McCann          March 2022</a:t>
            </a:r>
          </a:p>
        </p:txBody>
      </p:sp>
      <p:cxnSp>
        <p:nvCxnSpPr>
          <p:cNvPr id="24" name="Straight Connector 23">
            <a:extLst>
              <a:ext uri="{FF2B5EF4-FFF2-40B4-BE49-F238E27FC236}">
                <a16:creationId xmlns:a16="http://schemas.microsoft.com/office/drawing/2014/main" id="{E18D893B-3D4E-49B5-96F1-D8EC75C447BF}"/>
              </a:ext>
            </a:extLst>
          </p:cNvPr>
          <p:cNvCxnSpPr>
            <a:cxnSpLocks/>
          </p:cNvCxnSpPr>
          <p:nvPr/>
        </p:nvCxnSpPr>
        <p:spPr>
          <a:xfrm>
            <a:off x="6305550" y="4064794"/>
            <a:ext cx="0" cy="250031"/>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5D28F55-C532-4A82-8B33-4AF0CE0CBB41}"/>
              </a:ext>
            </a:extLst>
          </p:cNvPr>
          <p:cNvCxnSpPr/>
          <p:nvPr/>
        </p:nvCxnSpPr>
        <p:spPr>
          <a:xfrm>
            <a:off x="9820273" y="2898348"/>
            <a:ext cx="228270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708489B-3CE3-4725-9F00-A3A48E908506}"/>
              </a:ext>
            </a:extLst>
          </p:cNvPr>
          <p:cNvCxnSpPr>
            <a:cxnSpLocks/>
          </p:cNvCxnSpPr>
          <p:nvPr/>
        </p:nvCxnSpPr>
        <p:spPr>
          <a:xfrm>
            <a:off x="89026" y="3973664"/>
            <a:ext cx="225412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826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D2A2B18-6250-41EB-942D-0D69456304FA}"/>
              </a:ext>
            </a:extLst>
          </p:cNvPr>
          <p:cNvCxnSpPr>
            <a:cxnSpLocks/>
          </p:cNvCxnSpPr>
          <p:nvPr/>
        </p:nvCxnSpPr>
        <p:spPr>
          <a:xfrm>
            <a:off x="89026" y="5478845"/>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74932BC5-4966-44A9-B925-B4F2F86E5799}"/>
              </a:ext>
            </a:extLst>
          </p:cNvPr>
          <p:cNvSpPr/>
          <p:nvPr/>
        </p:nvSpPr>
        <p:spPr>
          <a:xfrm>
            <a:off x="89026" y="5478845"/>
            <a:ext cx="12013948" cy="127741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0D25B24-C039-4ED3-BAFC-92B77D6F4D3A}"/>
              </a:ext>
            </a:extLst>
          </p:cNvPr>
          <p:cNvSpPr txBox="1"/>
          <p:nvPr/>
        </p:nvSpPr>
        <p:spPr>
          <a:xfrm>
            <a:off x="272142" y="5458976"/>
            <a:ext cx="11647715" cy="1261884"/>
          </a:xfrm>
          <a:prstGeom prst="rect">
            <a:avLst/>
          </a:prstGeom>
          <a:noFill/>
        </p:spPr>
        <p:txBody>
          <a:bodyPr wrap="square" rtlCol="0">
            <a:spAutoFit/>
          </a:bodyPr>
          <a:lstStyle/>
          <a:p>
            <a:r>
              <a:rPr lang="en-US" sz="2800" dirty="0"/>
              <a:t>Model Recommendation</a:t>
            </a:r>
          </a:p>
          <a:p>
            <a:endParaRPr lang="en-US" sz="800" dirty="0"/>
          </a:p>
          <a:p>
            <a:r>
              <a:rPr lang="en-US" sz="2000" i="0" dirty="0">
                <a:solidFill>
                  <a:srgbClr val="24292F">
                    <a:alpha val="90000"/>
                  </a:srgbClr>
                </a:solidFill>
                <a:effectLst/>
                <a:latin typeface="-apple-system"/>
              </a:rPr>
              <a:t>All of our models outperformed the baseline test, however, we recommend using a Random Forest Model which provided the best root mean squared error (RMSE) and correlation coefficient (R2).</a:t>
            </a:r>
            <a:endParaRPr lang="en-US" sz="2000" dirty="0">
              <a:solidFill>
                <a:schemeClr val="tx1">
                  <a:alpha val="90000"/>
                </a:schemeClr>
              </a:solidFill>
            </a:endParaRPr>
          </a:p>
        </p:txBody>
      </p:sp>
      <p:sp>
        <p:nvSpPr>
          <p:cNvPr id="11" name="TextBox 10">
            <a:extLst>
              <a:ext uri="{FF2B5EF4-FFF2-40B4-BE49-F238E27FC236}">
                <a16:creationId xmlns:a16="http://schemas.microsoft.com/office/drawing/2014/main" id="{58A45AFC-4154-40CF-9EBC-B1BA9A98FCB3}"/>
              </a:ext>
            </a:extLst>
          </p:cNvPr>
          <p:cNvSpPr txBox="1"/>
          <p:nvPr/>
        </p:nvSpPr>
        <p:spPr>
          <a:xfrm>
            <a:off x="272142" y="225693"/>
            <a:ext cx="11647715" cy="646331"/>
          </a:xfrm>
          <a:prstGeom prst="rect">
            <a:avLst/>
          </a:prstGeom>
          <a:noFill/>
        </p:spPr>
        <p:txBody>
          <a:bodyPr wrap="square" rtlCol="0">
            <a:spAutoFit/>
          </a:bodyPr>
          <a:lstStyle/>
          <a:p>
            <a:r>
              <a:rPr lang="en-US" sz="2800" dirty="0"/>
              <a:t>Machine Learning Model Performance</a:t>
            </a:r>
          </a:p>
          <a:p>
            <a:endParaRPr lang="en-US" sz="800" dirty="0"/>
          </a:p>
        </p:txBody>
      </p:sp>
      <p:grpSp>
        <p:nvGrpSpPr>
          <p:cNvPr id="26" name="Group 25">
            <a:extLst>
              <a:ext uri="{FF2B5EF4-FFF2-40B4-BE49-F238E27FC236}">
                <a16:creationId xmlns:a16="http://schemas.microsoft.com/office/drawing/2014/main" id="{D0C31440-BCC7-46D5-B221-216D20A16977}"/>
              </a:ext>
            </a:extLst>
          </p:cNvPr>
          <p:cNvGrpSpPr/>
          <p:nvPr/>
        </p:nvGrpSpPr>
        <p:grpSpPr>
          <a:xfrm>
            <a:off x="1096457" y="1414443"/>
            <a:ext cx="3903085" cy="3902744"/>
            <a:chOff x="1190389" y="2355376"/>
            <a:chExt cx="3903085" cy="3902744"/>
          </a:xfrm>
        </p:grpSpPr>
        <p:sp>
          <p:nvSpPr>
            <p:cNvPr id="6" name="TextBox 5">
              <a:extLst>
                <a:ext uri="{FF2B5EF4-FFF2-40B4-BE49-F238E27FC236}">
                  <a16:creationId xmlns:a16="http://schemas.microsoft.com/office/drawing/2014/main" id="{5EA9BA44-4594-496C-96AF-350EA3C72489}"/>
                </a:ext>
              </a:extLst>
            </p:cNvPr>
            <p:cNvSpPr txBox="1"/>
            <p:nvPr/>
          </p:nvSpPr>
          <p:spPr>
            <a:xfrm>
              <a:off x="1190389" y="2355376"/>
              <a:ext cx="3903085" cy="1877437"/>
            </a:xfrm>
            <a:prstGeom prst="rect">
              <a:avLst/>
            </a:prstGeom>
            <a:noFill/>
            <a:ln w="19050">
              <a:solidFill>
                <a:schemeClr val="tx1">
                  <a:alpha val="60000"/>
                </a:schemeClr>
              </a:solidFill>
            </a:ln>
          </p:spPr>
          <p:txBody>
            <a:bodyPr wrap="square" lIns="182880" tIns="91440" rIns="0" bIns="0" rtlCol="0">
              <a:spAutoFit/>
            </a:bodyPr>
            <a:lstStyle/>
            <a:p>
              <a:r>
                <a:rPr lang="en-US" sz="2800" dirty="0"/>
                <a:t>Linear Regression Model</a:t>
              </a:r>
            </a:p>
            <a:p>
              <a:endParaRPr lang="en-US" sz="800" dirty="0"/>
            </a:p>
            <a:p>
              <a:pPr marL="342900" indent="-342900">
                <a:buFont typeface="Arial" panose="020B0604020202020204" pitchFamily="34" charset="0"/>
                <a:buChar char="•"/>
              </a:pPr>
              <a:r>
                <a:rPr lang="en-US" sz="2000" dirty="0">
                  <a:solidFill>
                    <a:srgbClr val="24292F">
                      <a:alpha val="90000"/>
                    </a:srgbClr>
                  </a:solidFill>
                  <a:latin typeface="-apple-system"/>
                </a:rPr>
                <a:t>RMSE: 1135.226</a:t>
              </a:r>
            </a:p>
            <a:p>
              <a:pPr marL="342900" indent="-342900">
                <a:buFont typeface="Arial" panose="020B0604020202020204" pitchFamily="34" charset="0"/>
                <a:buChar char="•"/>
              </a:pPr>
              <a:r>
                <a:rPr lang="en-US" sz="2000" i="0" dirty="0">
                  <a:solidFill>
                    <a:srgbClr val="24292F">
                      <a:alpha val="90000"/>
                    </a:srgbClr>
                  </a:solidFill>
                  <a:effectLst/>
                  <a:latin typeface="-apple-system"/>
                </a:rPr>
                <a:t>R2 Train Score: 0.568</a:t>
              </a:r>
            </a:p>
            <a:p>
              <a:pPr marL="342900" indent="-342900">
                <a:buFont typeface="Arial" panose="020B0604020202020204" pitchFamily="34" charset="0"/>
                <a:buChar char="•"/>
              </a:pPr>
              <a:r>
                <a:rPr lang="en-US" sz="2000" dirty="0">
                  <a:solidFill>
                    <a:srgbClr val="24292F">
                      <a:alpha val="90000"/>
                    </a:srgbClr>
                  </a:solidFill>
                  <a:latin typeface="-apple-system"/>
                </a:rPr>
                <a:t>R2 Test Score: 0.543</a:t>
              </a:r>
            </a:p>
            <a:p>
              <a:pPr marL="342900" indent="-342900">
                <a:buFont typeface="Arial" panose="020B0604020202020204" pitchFamily="34" charset="0"/>
                <a:buChar char="•"/>
              </a:pPr>
              <a:endParaRPr lang="en-US" sz="2000" i="0" dirty="0">
                <a:solidFill>
                  <a:srgbClr val="24292F">
                    <a:alpha val="90000"/>
                  </a:srgbClr>
                </a:solidFill>
                <a:effectLst/>
                <a:latin typeface="-apple-system"/>
              </a:endParaRPr>
            </a:p>
          </p:txBody>
        </p:sp>
        <p:sp>
          <p:nvSpPr>
            <p:cNvPr id="20" name="TextBox 19">
              <a:extLst>
                <a:ext uri="{FF2B5EF4-FFF2-40B4-BE49-F238E27FC236}">
                  <a16:creationId xmlns:a16="http://schemas.microsoft.com/office/drawing/2014/main" id="{13BC7A6D-C63A-4E75-8BD7-4B94FFAF7AAB}"/>
                </a:ext>
              </a:extLst>
            </p:cNvPr>
            <p:cNvSpPr txBox="1"/>
            <p:nvPr/>
          </p:nvSpPr>
          <p:spPr>
            <a:xfrm>
              <a:off x="1190389" y="4380683"/>
              <a:ext cx="3903085" cy="1877437"/>
            </a:xfrm>
            <a:prstGeom prst="rect">
              <a:avLst/>
            </a:prstGeom>
            <a:noFill/>
            <a:ln w="19050">
              <a:solidFill>
                <a:schemeClr val="tx1">
                  <a:alpha val="60000"/>
                </a:schemeClr>
              </a:solidFill>
            </a:ln>
          </p:spPr>
          <p:txBody>
            <a:bodyPr wrap="square" lIns="182880" tIns="91440" rIns="0" bIns="0" rtlCol="0">
              <a:spAutoFit/>
            </a:bodyPr>
            <a:lstStyle/>
            <a:p>
              <a:r>
                <a:rPr lang="en-US" sz="2800" dirty="0"/>
                <a:t>Bagged Tree Model</a:t>
              </a:r>
            </a:p>
            <a:p>
              <a:endParaRPr lang="en-US" sz="800" dirty="0"/>
            </a:p>
            <a:p>
              <a:pPr marL="342900" indent="-342900">
                <a:buFont typeface="Arial" panose="020B0604020202020204" pitchFamily="34" charset="0"/>
                <a:buChar char="•"/>
              </a:pPr>
              <a:r>
                <a:rPr lang="en-US" sz="2000" dirty="0">
                  <a:solidFill>
                    <a:srgbClr val="24292F">
                      <a:alpha val="90000"/>
                    </a:srgbClr>
                  </a:solidFill>
                  <a:latin typeface="-apple-system"/>
                </a:rPr>
                <a:t>RMSE: 1145.236</a:t>
              </a:r>
            </a:p>
            <a:p>
              <a:pPr marL="342900" indent="-342900">
                <a:buFont typeface="Arial" panose="020B0604020202020204" pitchFamily="34" charset="0"/>
                <a:buChar char="•"/>
              </a:pPr>
              <a:r>
                <a:rPr lang="en-US" sz="2000" i="0" dirty="0">
                  <a:solidFill>
                    <a:srgbClr val="24292F">
                      <a:alpha val="90000"/>
                    </a:srgbClr>
                  </a:solidFill>
                  <a:effectLst/>
                  <a:latin typeface="-apple-system"/>
                </a:rPr>
                <a:t>R2 Train Score: 0.938</a:t>
              </a:r>
            </a:p>
            <a:p>
              <a:pPr marL="342900" indent="-342900">
                <a:buFont typeface="Arial" panose="020B0604020202020204" pitchFamily="34" charset="0"/>
                <a:buChar char="•"/>
              </a:pPr>
              <a:r>
                <a:rPr lang="en-US" sz="2000" dirty="0">
                  <a:solidFill>
                    <a:srgbClr val="24292F">
                      <a:alpha val="90000"/>
                    </a:srgbClr>
                  </a:solidFill>
                  <a:latin typeface="-apple-system"/>
                </a:rPr>
                <a:t>R2 Test Score: 0.535</a:t>
              </a:r>
            </a:p>
            <a:p>
              <a:pPr marL="342900" indent="-342900">
                <a:buFont typeface="Arial" panose="020B0604020202020204" pitchFamily="34" charset="0"/>
                <a:buChar char="•"/>
              </a:pPr>
              <a:endParaRPr lang="en-US" sz="2000" i="0" dirty="0">
                <a:solidFill>
                  <a:srgbClr val="24292F">
                    <a:alpha val="90000"/>
                  </a:srgbClr>
                </a:solidFill>
                <a:effectLst/>
                <a:latin typeface="-apple-system"/>
              </a:endParaRPr>
            </a:p>
          </p:txBody>
        </p:sp>
      </p:grpSp>
      <p:grpSp>
        <p:nvGrpSpPr>
          <p:cNvPr id="25" name="Group 24">
            <a:extLst>
              <a:ext uri="{FF2B5EF4-FFF2-40B4-BE49-F238E27FC236}">
                <a16:creationId xmlns:a16="http://schemas.microsoft.com/office/drawing/2014/main" id="{C286E260-838E-4E1E-B286-3D3178B14390}"/>
              </a:ext>
            </a:extLst>
          </p:cNvPr>
          <p:cNvGrpSpPr/>
          <p:nvPr/>
        </p:nvGrpSpPr>
        <p:grpSpPr>
          <a:xfrm>
            <a:off x="7192456" y="1414443"/>
            <a:ext cx="3903085" cy="3902744"/>
            <a:chOff x="7286388" y="2355376"/>
            <a:chExt cx="3903085" cy="3902744"/>
          </a:xfrm>
        </p:grpSpPr>
        <p:sp>
          <p:nvSpPr>
            <p:cNvPr id="21" name="TextBox 20">
              <a:extLst>
                <a:ext uri="{FF2B5EF4-FFF2-40B4-BE49-F238E27FC236}">
                  <a16:creationId xmlns:a16="http://schemas.microsoft.com/office/drawing/2014/main" id="{A90A42C6-9A71-4FA2-8CB1-2946B19E7B01}"/>
                </a:ext>
              </a:extLst>
            </p:cNvPr>
            <p:cNvSpPr txBox="1"/>
            <p:nvPr/>
          </p:nvSpPr>
          <p:spPr>
            <a:xfrm>
              <a:off x="7286388" y="4380683"/>
              <a:ext cx="3903085" cy="1877437"/>
            </a:xfrm>
            <a:prstGeom prst="rect">
              <a:avLst/>
            </a:prstGeom>
            <a:noFill/>
            <a:ln w="19050">
              <a:solidFill>
                <a:schemeClr val="tx1">
                  <a:alpha val="60000"/>
                </a:schemeClr>
              </a:solidFill>
            </a:ln>
          </p:spPr>
          <p:txBody>
            <a:bodyPr wrap="square" lIns="182880" tIns="9144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Random Forest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4292F">
                      <a:alpha val="90000"/>
                    </a:srgbClr>
                  </a:solidFill>
                  <a:effectLst/>
                  <a:uLnTx/>
                  <a:uFillTx/>
                  <a:latin typeface="-apple-system"/>
                  <a:ea typeface="+mn-ea"/>
                  <a:cs typeface="+mn-cs"/>
                </a:rPr>
                <a:t>RMSE: 1097.597</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4292F">
                      <a:alpha val="90000"/>
                    </a:srgbClr>
                  </a:solidFill>
                  <a:effectLst/>
                  <a:uLnTx/>
                  <a:uFillTx/>
                  <a:latin typeface="-apple-system"/>
                  <a:ea typeface="+mn-ea"/>
                  <a:cs typeface="+mn-cs"/>
                </a:rPr>
                <a:t>R2 Train Score: 0.623</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4292F">
                      <a:alpha val="90000"/>
                    </a:srgbClr>
                  </a:solidFill>
                  <a:effectLst/>
                  <a:uLnTx/>
                  <a:uFillTx/>
                  <a:latin typeface="-apple-system"/>
                  <a:ea typeface="+mn-ea"/>
                  <a:cs typeface="+mn-cs"/>
                </a:rPr>
                <a:t>R2 Test Score: 0.586</a:t>
              </a:r>
            </a:p>
            <a:p>
              <a:pPr marL="342900" indent="-342900">
                <a:buFont typeface="Arial" panose="020B0604020202020204" pitchFamily="34" charset="0"/>
                <a:buChar char="•"/>
              </a:pPr>
              <a:endParaRPr lang="en-US" sz="2000" i="0" dirty="0">
                <a:solidFill>
                  <a:srgbClr val="24292F">
                    <a:alpha val="90000"/>
                  </a:srgbClr>
                </a:solidFill>
                <a:effectLst/>
                <a:latin typeface="-apple-system"/>
              </a:endParaRPr>
            </a:p>
          </p:txBody>
        </p:sp>
        <p:sp>
          <p:nvSpPr>
            <p:cNvPr id="24" name="TextBox 23">
              <a:extLst>
                <a:ext uri="{FF2B5EF4-FFF2-40B4-BE49-F238E27FC236}">
                  <a16:creationId xmlns:a16="http://schemas.microsoft.com/office/drawing/2014/main" id="{6407ED49-71FD-4548-9232-BACDE60B1DBF}"/>
                </a:ext>
              </a:extLst>
            </p:cNvPr>
            <p:cNvSpPr txBox="1"/>
            <p:nvPr/>
          </p:nvSpPr>
          <p:spPr>
            <a:xfrm>
              <a:off x="7286388" y="2355376"/>
              <a:ext cx="3903085" cy="1877437"/>
            </a:xfrm>
            <a:prstGeom prst="rect">
              <a:avLst/>
            </a:prstGeom>
            <a:noFill/>
            <a:ln w="19050">
              <a:solidFill>
                <a:schemeClr val="tx1">
                  <a:alpha val="60000"/>
                </a:schemeClr>
              </a:solidFill>
            </a:ln>
          </p:spPr>
          <p:txBody>
            <a:bodyPr wrap="square" lIns="182880" tIns="9144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Decision Tree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4292F">
                      <a:alpha val="90000"/>
                    </a:srgbClr>
                  </a:solidFill>
                  <a:effectLst/>
                  <a:uLnTx/>
                  <a:uFillTx/>
                  <a:latin typeface="-apple-system"/>
                  <a:ea typeface="+mn-ea"/>
                  <a:cs typeface="+mn-cs"/>
                </a:rPr>
                <a:t>RMSE: 1145.560</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4292F">
                      <a:alpha val="90000"/>
                    </a:srgbClr>
                  </a:solidFill>
                  <a:effectLst/>
                  <a:uLnTx/>
                  <a:uFillTx/>
                  <a:latin typeface="-apple-system"/>
                  <a:ea typeface="+mn-ea"/>
                  <a:cs typeface="+mn-cs"/>
                </a:rPr>
                <a:t>R2 Train Score: 0.938</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4292F">
                      <a:alpha val="90000"/>
                    </a:srgbClr>
                  </a:solidFill>
                  <a:effectLst/>
                  <a:uLnTx/>
                  <a:uFillTx/>
                  <a:latin typeface="-apple-system"/>
                  <a:ea typeface="+mn-ea"/>
                  <a:cs typeface="+mn-cs"/>
                </a:rPr>
                <a:t>R2 Test Score: 0.534</a:t>
              </a:r>
            </a:p>
            <a:p>
              <a:pPr marL="342900" indent="-342900">
                <a:buFont typeface="Arial" panose="020B0604020202020204" pitchFamily="34" charset="0"/>
                <a:buChar char="•"/>
              </a:pPr>
              <a:endParaRPr lang="en-US" sz="2000" i="0" dirty="0">
                <a:solidFill>
                  <a:srgbClr val="24292F">
                    <a:alpha val="90000"/>
                  </a:srgbClr>
                </a:solidFill>
                <a:effectLst/>
                <a:latin typeface="-apple-system"/>
              </a:endParaRPr>
            </a:p>
          </p:txBody>
        </p:sp>
      </p:grpSp>
      <p:sp>
        <p:nvSpPr>
          <p:cNvPr id="30" name="TextBox 29">
            <a:extLst>
              <a:ext uri="{FF2B5EF4-FFF2-40B4-BE49-F238E27FC236}">
                <a16:creationId xmlns:a16="http://schemas.microsoft.com/office/drawing/2014/main" id="{C28EF9EA-CA2D-47A3-9099-0AF67D54562D}"/>
              </a:ext>
            </a:extLst>
          </p:cNvPr>
          <p:cNvSpPr txBox="1"/>
          <p:nvPr/>
        </p:nvSpPr>
        <p:spPr>
          <a:xfrm>
            <a:off x="1255696" y="739851"/>
            <a:ext cx="9680607" cy="523220"/>
          </a:xfrm>
          <a:prstGeom prst="rect">
            <a:avLst/>
          </a:prstGeom>
          <a:noFill/>
          <a:ln w="19050">
            <a:solidFill>
              <a:schemeClr val="tx1">
                <a:alpha val="60000"/>
              </a:schemeClr>
            </a:solidFill>
          </a:ln>
        </p:spPr>
        <p:txBody>
          <a:bodyPr wrap="square" lIns="182880" tIns="91440" rIns="0" bIns="0" rtlCol="0">
            <a:spAutoFit/>
          </a:bodyPr>
          <a:lstStyle/>
          <a:p>
            <a:r>
              <a:rPr lang="en-US" sz="2800" dirty="0"/>
              <a:t>Dummy Model:  </a:t>
            </a:r>
            <a:r>
              <a:rPr lang="en-US" sz="2000" dirty="0"/>
              <a:t>RMSE: 1678.869   |   R2 Train Score: 0.000   |   R2 Test Score: -0.000</a:t>
            </a:r>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894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711F64E-0A7C-49F8-AF81-A4F628CE5102}"/>
              </a:ext>
            </a:extLst>
          </p:cNvPr>
          <p:cNvCxnSpPr>
            <a:cxnSpLocks/>
          </p:cNvCxnSpPr>
          <p:nvPr/>
        </p:nvCxnSpPr>
        <p:spPr>
          <a:xfrm>
            <a:off x="89025" y="1585550"/>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73103676-C708-4676-98EC-31461005B8BA}"/>
              </a:ext>
            </a:extLst>
          </p:cNvPr>
          <p:cNvSpPr/>
          <p:nvPr/>
        </p:nvSpPr>
        <p:spPr>
          <a:xfrm>
            <a:off x="89025" y="5264794"/>
            <a:ext cx="12013948" cy="149048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F35BD8-3436-4134-B5BF-D5BA91527381}"/>
              </a:ext>
            </a:extLst>
          </p:cNvPr>
          <p:cNvSpPr/>
          <p:nvPr/>
        </p:nvSpPr>
        <p:spPr>
          <a:xfrm>
            <a:off x="89026" y="95061"/>
            <a:ext cx="12013948" cy="149048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C56EF9C-309C-4AD3-8B5B-BF439AA0CFA8}"/>
              </a:ext>
            </a:extLst>
          </p:cNvPr>
          <p:cNvSpPr txBox="1"/>
          <p:nvPr/>
        </p:nvSpPr>
        <p:spPr>
          <a:xfrm>
            <a:off x="272142" y="5230375"/>
            <a:ext cx="11647715" cy="1569660"/>
          </a:xfrm>
          <a:prstGeom prst="rect">
            <a:avLst/>
          </a:prstGeom>
          <a:noFill/>
        </p:spPr>
        <p:txBody>
          <a:bodyPr wrap="square" rtlCol="0">
            <a:spAutoFit/>
          </a:bodyPr>
          <a:lstStyle/>
          <a:p>
            <a:r>
              <a:rPr lang="en-US" sz="2800" dirty="0"/>
              <a:t>Caveats and Considerations</a:t>
            </a:r>
          </a:p>
          <a:p>
            <a:endParaRPr lang="en-US" sz="800" dirty="0"/>
          </a:p>
          <a:p>
            <a:r>
              <a:rPr lang="en-US" sz="2000" i="0" dirty="0">
                <a:solidFill>
                  <a:srgbClr val="24292F">
                    <a:alpha val="90000"/>
                  </a:srgbClr>
                </a:solidFill>
                <a:effectLst/>
                <a:latin typeface="-apple-system"/>
              </a:rPr>
              <a:t>The dataset documentation does not provide clear guidelines/definitions for the variables Outlet Size, Outlet Locations, and Outlet Type. I find these variables to be important but am limited in my ability to provide insight based on incomplete information. </a:t>
            </a:r>
            <a:endParaRPr lang="en-US" sz="2000" dirty="0">
              <a:solidFill>
                <a:schemeClr val="tx1">
                  <a:alpha val="90000"/>
                </a:schemeClr>
              </a:solidFill>
            </a:endParaRPr>
          </a:p>
        </p:txBody>
      </p:sp>
      <p:sp>
        <p:nvSpPr>
          <p:cNvPr id="11" name="TextBox 10">
            <a:extLst>
              <a:ext uri="{FF2B5EF4-FFF2-40B4-BE49-F238E27FC236}">
                <a16:creationId xmlns:a16="http://schemas.microsoft.com/office/drawing/2014/main" id="{58A45AFC-4154-40CF-9EBC-B1BA9A98FCB3}"/>
              </a:ext>
            </a:extLst>
          </p:cNvPr>
          <p:cNvSpPr txBox="1"/>
          <p:nvPr/>
        </p:nvSpPr>
        <p:spPr>
          <a:xfrm>
            <a:off x="272142" y="225693"/>
            <a:ext cx="11647715" cy="1261884"/>
          </a:xfrm>
          <a:prstGeom prst="rect">
            <a:avLst/>
          </a:prstGeom>
          <a:noFill/>
        </p:spPr>
        <p:txBody>
          <a:bodyPr wrap="square" rtlCol="0">
            <a:spAutoFit/>
          </a:bodyPr>
          <a:lstStyle/>
          <a:p>
            <a:r>
              <a:rPr lang="en-US" sz="2800" dirty="0"/>
              <a:t>Business Challenge</a:t>
            </a:r>
          </a:p>
          <a:p>
            <a:endParaRPr lang="en-US" sz="800" dirty="0"/>
          </a:p>
          <a:p>
            <a:r>
              <a:rPr lang="en-US" sz="2000" i="0" dirty="0">
                <a:solidFill>
                  <a:srgbClr val="24292F">
                    <a:alpha val="90000"/>
                  </a:srgbClr>
                </a:solidFill>
                <a:effectLst/>
                <a:latin typeface="-apple-system"/>
              </a:rPr>
              <a:t>Fictional Customer is the head of a food producer/manufacturer. They are looking to bring a new item to market and want to optimize item characteristics and outlet partnerships to increase sales.</a:t>
            </a:r>
            <a:endParaRPr lang="en-US" sz="2000" dirty="0">
              <a:solidFill>
                <a:schemeClr val="tx1">
                  <a:alpha val="90000"/>
                </a:schemeClr>
              </a:solidFill>
            </a:endParaRPr>
          </a:p>
        </p:txBody>
      </p:sp>
      <p:sp>
        <p:nvSpPr>
          <p:cNvPr id="17" name="TextBox 16">
            <a:extLst>
              <a:ext uri="{FF2B5EF4-FFF2-40B4-BE49-F238E27FC236}">
                <a16:creationId xmlns:a16="http://schemas.microsoft.com/office/drawing/2014/main" id="{3CC3126E-85FE-4624-BB68-396D774A4517}"/>
              </a:ext>
            </a:extLst>
          </p:cNvPr>
          <p:cNvSpPr txBox="1"/>
          <p:nvPr/>
        </p:nvSpPr>
        <p:spPr>
          <a:xfrm>
            <a:off x="272142" y="1706152"/>
            <a:ext cx="5635171" cy="2492990"/>
          </a:xfrm>
          <a:prstGeom prst="rect">
            <a:avLst/>
          </a:prstGeom>
          <a:noFill/>
        </p:spPr>
        <p:txBody>
          <a:bodyPr wrap="square" rtlCol="0">
            <a:spAutoFit/>
          </a:bodyPr>
          <a:lstStyle/>
          <a:p>
            <a:r>
              <a:rPr lang="en-US" sz="2800" dirty="0"/>
              <a:t>Our Approach</a:t>
            </a:r>
          </a:p>
          <a:p>
            <a:endParaRPr lang="en-US" sz="800" dirty="0"/>
          </a:p>
          <a:p>
            <a:r>
              <a:rPr lang="en-US" sz="2000" i="0" dirty="0">
                <a:solidFill>
                  <a:srgbClr val="24292F">
                    <a:alpha val="90000"/>
                  </a:srgbClr>
                </a:solidFill>
                <a:effectLst/>
                <a:latin typeface="-apple-system"/>
              </a:rPr>
              <a:t>Data and Scope</a:t>
            </a:r>
          </a:p>
          <a:p>
            <a:pPr marL="342900" indent="-342900">
              <a:buFont typeface="Arial" panose="020B0604020202020204" pitchFamily="34" charset="0"/>
              <a:buChar char="•"/>
            </a:pPr>
            <a:r>
              <a:rPr lang="en-US" sz="2000" dirty="0">
                <a:solidFill>
                  <a:srgbClr val="24292F">
                    <a:alpha val="90000"/>
                  </a:srgbClr>
                </a:solidFill>
                <a:latin typeface="-apple-system"/>
              </a:rPr>
              <a:t>Sales data originally from a </a:t>
            </a:r>
            <a:r>
              <a:rPr lang="en-US" sz="2000" dirty="0" err="1">
                <a:solidFill>
                  <a:srgbClr val="24292F">
                    <a:alpha val="90000"/>
                  </a:srgbClr>
                </a:solidFill>
                <a:latin typeface="-apple-system"/>
              </a:rPr>
              <a:t>datahack</a:t>
            </a:r>
            <a:r>
              <a:rPr lang="en-US" sz="2000" dirty="0">
                <a:solidFill>
                  <a:srgbClr val="24292F">
                    <a:alpha val="90000"/>
                  </a:srgbClr>
                </a:solidFill>
                <a:latin typeface="-apple-system"/>
              </a:rPr>
              <a:t> challenge from May 2016 on analyticsvidhya.com</a:t>
            </a:r>
          </a:p>
          <a:p>
            <a:pPr marL="342900" indent="-342900">
              <a:buFont typeface="Arial" panose="020B0604020202020204" pitchFamily="34" charset="0"/>
              <a:buChar char="•"/>
            </a:pPr>
            <a:r>
              <a:rPr lang="en-US" sz="2000" dirty="0">
                <a:solidFill>
                  <a:srgbClr val="24292F">
                    <a:alpha val="90000"/>
                  </a:srgbClr>
                </a:solidFill>
                <a:latin typeface="-apple-system"/>
              </a:rPr>
              <a:t>8523 observations collected from 10 different outlets of varying size, type, and location</a:t>
            </a:r>
          </a:p>
          <a:p>
            <a:pPr marL="342900" indent="-342900">
              <a:buFont typeface="Arial" panose="020B0604020202020204" pitchFamily="34" charset="0"/>
              <a:buChar char="•"/>
            </a:pPr>
            <a:r>
              <a:rPr lang="en-US" sz="2000" i="0" dirty="0">
                <a:solidFill>
                  <a:srgbClr val="24292F">
                    <a:alpha val="90000"/>
                  </a:srgbClr>
                </a:solidFill>
                <a:effectLst/>
                <a:latin typeface="-apple-system"/>
              </a:rPr>
              <a:t>1559 </a:t>
            </a:r>
            <a:r>
              <a:rPr lang="en-US" sz="2000" dirty="0">
                <a:solidFill>
                  <a:srgbClr val="24292F">
                    <a:alpha val="90000"/>
                  </a:srgbClr>
                </a:solidFill>
                <a:latin typeface="-apple-system"/>
              </a:rPr>
              <a:t>unique items across 16 item categories</a:t>
            </a:r>
            <a:endParaRPr lang="en-US" sz="2000" i="0" dirty="0">
              <a:solidFill>
                <a:srgbClr val="24292F">
                  <a:alpha val="90000"/>
                </a:srgbClr>
              </a:solidFill>
              <a:effectLst/>
              <a:latin typeface="-apple-system"/>
            </a:endParaRPr>
          </a:p>
        </p:txBody>
      </p:sp>
      <p:sp>
        <p:nvSpPr>
          <p:cNvPr id="22" name="TextBox 21">
            <a:extLst>
              <a:ext uri="{FF2B5EF4-FFF2-40B4-BE49-F238E27FC236}">
                <a16:creationId xmlns:a16="http://schemas.microsoft.com/office/drawing/2014/main" id="{B4DB0FB7-855F-4BD4-9504-5814A489EC48}"/>
              </a:ext>
            </a:extLst>
          </p:cNvPr>
          <p:cNvSpPr txBox="1"/>
          <p:nvPr/>
        </p:nvSpPr>
        <p:spPr>
          <a:xfrm>
            <a:off x="272142" y="4226951"/>
            <a:ext cx="5635171" cy="1015663"/>
          </a:xfrm>
          <a:prstGeom prst="rect">
            <a:avLst/>
          </a:prstGeom>
          <a:noFill/>
        </p:spPr>
        <p:txBody>
          <a:bodyPr wrap="square" rtlCol="0">
            <a:spAutoFit/>
          </a:bodyPr>
          <a:lstStyle/>
          <a:p>
            <a:r>
              <a:rPr lang="en-US" sz="2000" i="0" dirty="0">
                <a:solidFill>
                  <a:srgbClr val="24292F">
                    <a:alpha val="90000"/>
                  </a:srgbClr>
                </a:solidFill>
                <a:effectLst/>
                <a:latin typeface="-apple-system"/>
              </a:rPr>
              <a:t>Key Metrics:</a:t>
            </a:r>
          </a:p>
          <a:p>
            <a:pPr marL="342900" indent="-342900">
              <a:buFont typeface="Arial" panose="020B0604020202020204" pitchFamily="34" charset="0"/>
              <a:buChar char="•"/>
            </a:pPr>
            <a:r>
              <a:rPr lang="en-US" sz="2000" dirty="0">
                <a:solidFill>
                  <a:srgbClr val="24292F">
                    <a:alpha val="90000"/>
                  </a:srgbClr>
                </a:solidFill>
                <a:latin typeface="-apple-system"/>
              </a:rPr>
              <a:t>Item Outlet Sales: Sales of a given product in a particular outlet</a:t>
            </a:r>
          </a:p>
        </p:txBody>
      </p:sp>
      <p:cxnSp>
        <p:nvCxnSpPr>
          <p:cNvPr id="23" name="Straight Connector 22">
            <a:extLst>
              <a:ext uri="{FF2B5EF4-FFF2-40B4-BE49-F238E27FC236}">
                <a16:creationId xmlns:a16="http://schemas.microsoft.com/office/drawing/2014/main" id="{F01394B3-DE93-4E67-A946-F5C5FBE4898F}"/>
              </a:ext>
            </a:extLst>
          </p:cNvPr>
          <p:cNvCxnSpPr>
            <a:cxnSpLocks/>
          </p:cNvCxnSpPr>
          <p:nvPr/>
        </p:nvCxnSpPr>
        <p:spPr>
          <a:xfrm>
            <a:off x="89025" y="5269297"/>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4A2946B-C8FD-4081-844A-ED9806875CD4}"/>
              </a:ext>
            </a:extLst>
          </p:cNvPr>
          <p:cNvSpPr txBox="1"/>
          <p:nvPr/>
        </p:nvSpPr>
        <p:spPr>
          <a:xfrm>
            <a:off x="6284686" y="1706152"/>
            <a:ext cx="5635171" cy="3724096"/>
          </a:xfrm>
          <a:prstGeom prst="rect">
            <a:avLst/>
          </a:prstGeom>
          <a:noFill/>
        </p:spPr>
        <p:txBody>
          <a:bodyPr wrap="square" rtlCol="0">
            <a:spAutoFit/>
          </a:bodyPr>
          <a:lstStyle/>
          <a:p>
            <a:endParaRPr lang="en-US" sz="2800" dirty="0"/>
          </a:p>
          <a:p>
            <a:endParaRPr lang="en-US" sz="800" dirty="0"/>
          </a:p>
          <a:p>
            <a:r>
              <a:rPr lang="en-US" sz="2000" i="0" dirty="0">
                <a:solidFill>
                  <a:srgbClr val="24292F">
                    <a:alpha val="90000"/>
                  </a:srgbClr>
                </a:solidFill>
                <a:effectLst/>
                <a:latin typeface="-apple-system"/>
              </a:rPr>
              <a:t>Analysis</a:t>
            </a:r>
          </a:p>
          <a:p>
            <a:pPr marL="342900" indent="-342900">
              <a:buFont typeface="Arial" panose="020B0604020202020204" pitchFamily="34" charset="0"/>
              <a:buChar char="•"/>
            </a:pPr>
            <a:r>
              <a:rPr lang="en-US" sz="2000" dirty="0">
                <a:solidFill>
                  <a:srgbClr val="24292F">
                    <a:alpha val="90000"/>
                  </a:srgbClr>
                </a:solidFill>
                <a:latin typeface="-apple-system"/>
              </a:rPr>
              <a:t>We conducted Exploratory data analysis (EDA) to find patterns within the data and generate our observations and findings for this report</a:t>
            </a:r>
          </a:p>
          <a:p>
            <a:pPr marL="342900" indent="-342900">
              <a:buFont typeface="Arial" panose="020B0604020202020204" pitchFamily="34" charset="0"/>
              <a:buChar char="•"/>
            </a:pPr>
            <a:r>
              <a:rPr lang="en-US" sz="2000" dirty="0">
                <a:solidFill>
                  <a:srgbClr val="24292F">
                    <a:alpha val="90000"/>
                  </a:srgbClr>
                </a:solidFill>
                <a:latin typeface="-apple-system"/>
              </a:rPr>
              <a:t>Four separate machine learning models were implemented to validate our EDA findings and test feature importance (see appendix) </a:t>
            </a:r>
          </a:p>
          <a:p>
            <a:pPr marL="342900" indent="-342900">
              <a:buFont typeface="Arial" panose="020B0604020202020204" pitchFamily="34" charset="0"/>
              <a:buChar char="•"/>
            </a:pPr>
            <a:r>
              <a:rPr lang="en-US" sz="2000" dirty="0">
                <a:solidFill>
                  <a:srgbClr val="24292F">
                    <a:alpha val="90000"/>
                  </a:srgbClr>
                </a:solidFill>
                <a:latin typeface="-apple-system"/>
              </a:rPr>
              <a:t>A random forest model performed best achieving an RMSE of </a:t>
            </a:r>
            <a:r>
              <a:rPr kumimoji="0" lang="en-US" sz="2000" b="0" i="0" u="none" strike="noStrike" kern="1200" cap="none" spc="0" normalizeH="0" baseline="0" noProof="0" dirty="0">
                <a:ln>
                  <a:noFill/>
                </a:ln>
                <a:solidFill>
                  <a:srgbClr val="24292F">
                    <a:alpha val="90000"/>
                  </a:srgbClr>
                </a:solidFill>
                <a:effectLst/>
                <a:uLnTx/>
                <a:uFillTx/>
                <a:latin typeface="-apple-system"/>
                <a:ea typeface="+mn-ea"/>
                <a:cs typeface="+mn-cs"/>
              </a:rPr>
              <a:t>1097.597 and R2 of 0.586</a:t>
            </a:r>
          </a:p>
          <a:p>
            <a:pPr marL="342900" indent="-342900">
              <a:buFont typeface="Arial" panose="020B0604020202020204" pitchFamily="34" charset="0"/>
              <a:buChar char="•"/>
            </a:pPr>
            <a:endParaRPr lang="en-US" sz="2000" i="0" dirty="0">
              <a:solidFill>
                <a:srgbClr val="24292F">
                  <a:alpha val="90000"/>
                </a:srgbClr>
              </a:solidFill>
              <a:effectLst/>
              <a:latin typeface="-apple-system"/>
            </a:endParaRPr>
          </a:p>
        </p:txBody>
      </p:sp>
    </p:spTree>
    <p:extLst>
      <p:ext uri="{BB962C8B-B14F-4D97-AF65-F5344CB8AC3E}">
        <p14:creationId xmlns:p14="http://schemas.microsoft.com/office/powerpoint/2010/main" val="186989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8340E6CE-6149-4494-ACD1-9FE1F01CAFBE}"/>
              </a:ext>
            </a:extLst>
          </p:cNvPr>
          <p:cNvCxnSpPr>
            <a:cxnSpLocks/>
          </p:cNvCxnSpPr>
          <p:nvPr/>
        </p:nvCxnSpPr>
        <p:spPr>
          <a:xfrm>
            <a:off x="89026" y="1585550"/>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385AB108-6423-40C6-8011-6AD2D4682819}"/>
              </a:ext>
            </a:extLst>
          </p:cNvPr>
          <p:cNvSpPr/>
          <p:nvPr/>
        </p:nvSpPr>
        <p:spPr>
          <a:xfrm>
            <a:off x="89026" y="95061"/>
            <a:ext cx="12013948" cy="149048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BD17C96-347C-48BC-BC7B-C18AE86B6DEA}"/>
              </a:ext>
            </a:extLst>
          </p:cNvPr>
          <p:cNvPicPr>
            <a:picLocks noChangeAspect="1"/>
          </p:cNvPicPr>
          <p:nvPr/>
        </p:nvPicPr>
        <p:blipFill rotWithShape="1">
          <a:blip r:embed="rId2">
            <a:extLst>
              <a:ext uri="{28A0092B-C50C-407E-A947-70E740481C1C}">
                <a14:useLocalDpi xmlns:a14="http://schemas.microsoft.com/office/drawing/2010/main" val="0"/>
              </a:ext>
            </a:extLst>
          </a:blip>
          <a:srcRect t="3449"/>
          <a:stretch/>
        </p:blipFill>
        <p:spPr>
          <a:xfrm>
            <a:off x="6186748" y="1633580"/>
            <a:ext cx="5144337" cy="5129359"/>
          </a:xfrm>
          <a:prstGeom prst="rect">
            <a:avLst/>
          </a:prstGeom>
        </p:spPr>
      </p:pic>
      <p:cxnSp>
        <p:nvCxnSpPr>
          <p:cNvPr id="16" name="Straight Connector 15">
            <a:extLst>
              <a:ext uri="{FF2B5EF4-FFF2-40B4-BE49-F238E27FC236}">
                <a16:creationId xmlns:a16="http://schemas.microsoft.com/office/drawing/2014/main" id="{8FF42563-364F-466D-AEB3-C0D5D3B1CCC3}"/>
              </a:ext>
            </a:extLst>
          </p:cNvPr>
          <p:cNvCxnSpPr>
            <a:cxnSpLocks/>
          </p:cNvCxnSpPr>
          <p:nvPr/>
        </p:nvCxnSpPr>
        <p:spPr>
          <a:xfrm>
            <a:off x="6096000" y="1997507"/>
            <a:ext cx="0" cy="4466543"/>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BFFE7515-4F64-4577-9B6D-474675EDCA46}"/>
              </a:ext>
            </a:extLst>
          </p:cNvPr>
          <p:cNvSpPr txBox="1"/>
          <p:nvPr/>
        </p:nvSpPr>
        <p:spPr>
          <a:xfrm>
            <a:off x="272142" y="225693"/>
            <a:ext cx="11647715" cy="1261884"/>
          </a:xfrm>
          <a:prstGeom prst="rect">
            <a:avLst/>
          </a:prstGeom>
          <a:noFill/>
        </p:spPr>
        <p:txBody>
          <a:bodyPr wrap="square" rtlCol="0">
            <a:spAutoFit/>
          </a:bodyPr>
          <a:lstStyle/>
          <a:p>
            <a:r>
              <a:rPr lang="en-US" sz="2800" dirty="0"/>
              <a:t>Size and Location Matter</a:t>
            </a:r>
          </a:p>
          <a:p>
            <a:endParaRPr lang="en-US" sz="800" dirty="0"/>
          </a:p>
          <a:p>
            <a:r>
              <a:rPr lang="en-US" sz="2000" i="0" dirty="0">
                <a:solidFill>
                  <a:srgbClr val="24292F">
                    <a:alpha val="90000"/>
                  </a:srgbClr>
                </a:solidFill>
                <a:effectLst/>
                <a:latin typeface="-apple-system"/>
              </a:rPr>
              <a:t>Our data shows that the size, location, and type of outlet have an impact on item outlet sales. These results were further validated by our machine learning models which suggests outlet type is an important feature. </a:t>
            </a:r>
            <a:endParaRPr lang="en-US" sz="2000" dirty="0">
              <a:solidFill>
                <a:schemeClr val="tx1">
                  <a:alpha val="90000"/>
                </a:schemeClr>
              </a:solidFill>
            </a:endParaRPr>
          </a:p>
        </p:txBody>
      </p:sp>
      <p:sp>
        <p:nvSpPr>
          <p:cNvPr id="30" name="TextBox 29">
            <a:extLst>
              <a:ext uri="{FF2B5EF4-FFF2-40B4-BE49-F238E27FC236}">
                <a16:creationId xmlns:a16="http://schemas.microsoft.com/office/drawing/2014/main" id="{A2D6E0A3-973C-4146-92B4-0665323AA554}"/>
              </a:ext>
            </a:extLst>
          </p:cNvPr>
          <p:cNvSpPr txBox="1"/>
          <p:nvPr/>
        </p:nvSpPr>
        <p:spPr>
          <a:xfrm>
            <a:off x="272140" y="1654909"/>
            <a:ext cx="5823857" cy="5078313"/>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24292F">
                    <a:alpha val="90000"/>
                  </a:srgbClr>
                </a:solidFill>
                <a:effectLst/>
                <a:latin typeface="-apple-system"/>
              </a:rPr>
              <a:t>Medium outlets have a higher median item outlet sales value as well as a higher third quartile and more/larger outliers. Large outlets have a higher median and third quartile than small stores but lack high value outliers.</a:t>
            </a:r>
          </a:p>
          <a:p>
            <a:pPr marL="342900" indent="-342900">
              <a:buFont typeface="Arial" panose="020B0604020202020204" pitchFamily="34" charset="0"/>
              <a:buChar char="•"/>
            </a:pPr>
            <a:endParaRPr lang="en-US" sz="800" dirty="0">
              <a:solidFill>
                <a:srgbClr val="24292F">
                  <a:alpha val="90000"/>
                </a:srgbClr>
              </a:solidFill>
              <a:latin typeface="-apple-system"/>
            </a:endParaRPr>
          </a:p>
          <a:p>
            <a:pPr marL="342900" indent="-342900">
              <a:buFont typeface="Arial" panose="020B0604020202020204" pitchFamily="34" charset="0"/>
              <a:buChar char="•"/>
            </a:pPr>
            <a:r>
              <a:rPr lang="en-US" sz="2000" dirty="0">
                <a:solidFill>
                  <a:schemeClr val="tx1">
                    <a:alpha val="90000"/>
                  </a:schemeClr>
                </a:solidFill>
              </a:rPr>
              <a:t>Outlets located in tier 3 locations have more high value outliers as well as a higher third quartile. Outlets in tier 1 locations underperform in all categories.</a:t>
            </a:r>
          </a:p>
          <a:p>
            <a:pPr marL="342900" indent="-342900">
              <a:buFont typeface="Arial" panose="020B0604020202020204" pitchFamily="34" charset="0"/>
              <a:buChar char="•"/>
            </a:pPr>
            <a:endParaRPr lang="en-US" sz="800" dirty="0">
              <a:solidFill>
                <a:schemeClr val="tx1">
                  <a:alpha val="90000"/>
                </a:schemeClr>
              </a:solidFill>
            </a:endParaRPr>
          </a:p>
          <a:p>
            <a:pPr marL="342900" indent="-342900">
              <a:buFont typeface="Arial" panose="020B0604020202020204" pitchFamily="34" charset="0"/>
              <a:buChar char="•"/>
            </a:pPr>
            <a:r>
              <a:rPr lang="en-US" sz="2000" dirty="0">
                <a:solidFill>
                  <a:schemeClr val="tx1">
                    <a:alpha val="90000"/>
                  </a:schemeClr>
                </a:solidFill>
              </a:rPr>
              <a:t>Supermarket Type 3 outperforms all its competitors, having a median item outlet sale value above the third quartile of its nearest competitor. </a:t>
            </a:r>
          </a:p>
          <a:p>
            <a:pPr marL="342900" indent="-342900">
              <a:buFont typeface="Arial" panose="020B0604020202020204" pitchFamily="34" charset="0"/>
              <a:buChar char="•"/>
            </a:pPr>
            <a:endParaRPr lang="en-US" sz="800" dirty="0">
              <a:solidFill>
                <a:schemeClr val="tx1">
                  <a:alpha val="90000"/>
                </a:schemeClr>
              </a:solidFill>
            </a:endParaRPr>
          </a:p>
          <a:p>
            <a:pPr marL="342900" indent="-342900">
              <a:buFont typeface="Arial" panose="020B0604020202020204" pitchFamily="34" charset="0"/>
              <a:buChar char="•"/>
            </a:pPr>
            <a:r>
              <a:rPr lang="en-US" sz="2000" dirty="0">
                <a:solidFill>
                  <a:schemeClr val="tx1">
                    <a:alpha val="90000"/>
                  </a:schemeClr>
                </a:solidFill>
              </a:rPr>
              <a:t>Grocery Stores underperform relative to all supermarket types. </a:t>
            </a:r>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490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4596AE7-6F15-4C15-886F-F429CBA4847C}"/>
              </a:ext>
            </a:extLst>
          </p:cNvPr>
          <p:cNvCxnSpPr>
            <a:cxnSpLocks/>
          </p:cNvCxnSpPr>
          <p:nvPr/>
        </p:nvCxnSpPr>
        <p:spPr>
          <a:xfrm>
            <a:off x="89025" y="1585550"/>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46ECED0-14CD-49FD-AFB8-9F5FAB257F1B}"/>
              </a:ext>
            </a:extLst>
          </p:cNvPr>
          <p:cNvSpPr/>
          <p:nvPr/>
        </p:nvSpPr>
        <p:spPr>
          <a:xfrm>
            <a:off x="89026" y="95061"/>
            <a:ext cx="12013948" cy="149048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041B4F4-3F9B-449A-95B6-FB5E523735EC}"/>
              </a:ext>
            </a:extLst>
          </p:cNvPr>
          <p:cNvGrpSpPr/>
          <p:nvPr/>
        </p:nvGrpSpPr>
        <p:grpSpPr>
          <a:xfrm>
            <a:off x="91596" y="3692734"/>
            <a:ext cx="12041464" cy="2901531"/>
            <a:chOff x="91596" y="3836726"/>
            <a:chExt cx="12041464" cy="2901531"/>
          </a:xfrm>
        </p:grpSpPr>
        <p:pic>
          <p:nvPicPr>
            <p:cNvPr id="5" name="Picture 4">
              <a:extLst>
                <a:ext uri="{FF2B5EF4-FFF2-40B4-BE49-F238E27FC236}">
                  <a16:creationId xmlns:a16="http://schemas.microsoft.com/office/drawing/2014/main" id="{89761DCA-2421-4D81-94F1-01E580364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692" y="3836726"/>
              <a:ext cx="3967272" cy="2901531"/>
            </a:xfrm>
            <a:prstGeom prst="rect">
              <a:avLst/>
            </a:prstGeom>
          </p:spPr>
        </p:pic>
        <p:pic>
          <p:nvPicPr>
            <p:cNvPr id="7" name="Picture 6">
              <a:extLst>
                <a:ext uri="{FF2B5EF4-FFF2-40B4-BE49-F238E27FC236}">
                  <a16:creationId xmlns:a16="http://schemas.microsoft.com/office/drawing/2014/main" id="{CDAB929A-7B57-4DCF-8071-7B6D4EC91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6" y="3836726"/>
              <a:ext cx="3967272" cy="2901531"/>
            </a:xfrm>
            <a:prstGeom prst="rect">
              <a:avLst/>
            </a:prstGeom>
          </p:spPr>
        </p:pic>
        <p:pic>
          <p:nvPicPr>
            <p:cNvPr id="9" name="Picture 8">
              <a:extLst>
                <a:ext uri="{FF2B5EF4-FFF2-40B4-BE49-F238E27FC236}">
                  <a16:creationId xmlns:a16="http://schemas.microsoft.com/office/drawing/2014/main" id="{6FEDA130-DD97-461E-BF27-2A54AD4F9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5788" y="3836726"/>
              <a:ext cx="3967272" cy="2901531"/>
            </a:xfrm>
            <a:prstGeom prst="rect">
              <a:avLst/>
            </a:prstGeom>
          </p:spPr>
        </p:pic>
      </p:gr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9F0C1209-A6E7-484A-BB3F-76B7F39D3749}"/>
              </a:ext>
            </a:extLst>
          </p:cNvPr>
          <p:cNvCxnSpPr>
            <a:cxnSpLocks/>
          </p:cNvCxnSpPr>
          <p:nvPr/>
        </p:nvCxnSpPr>
        <p:spPr>
          <a:xfrm>
            <a:off x="2667000" y="3429000"/>
            <a:ext cx="7239000"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7F0F743-37BB-4D1D-B2DF-4E245C9965D2}"/>
              </a:ext>
            </a:extLst>
          </p:cNvPr>
          <p:cNvSpPr txBox="1"/>
          <p:nvPr/>
        </p:nvSpPr>
        <p:spPr>
          <a:xfrm>
            <a:off x="272142" y="225693"/>
            <a:ext cx="11647715" cy="1261884"/>
          </a:xfrm>
          <a:prstGeom prst="rect">
            <a:avLst/>
          </a:prstGeom>
          <a:noFill/>
        </p:spPr>
        <p:txBody>
          <a:bodyPr wrap="square" rtlCol="0">
            <a:spAutoFit/>
          </a:bodyPr>
          <a:lstStyle/>
          <a:p>
            <a:r>
              <a:rPr lang="en-US" sz="2800" dirty="0"/>
              <a:t>Higher MRP leads to Higher Sales</a:t>
            </a:r>
          </a:p>
          <a:p>
            <a:endParaRPr lang="en-US" sz="800" dirty="0"/>
          </a:p>
          <a:p>
            <a:r>
              <a:rPr lang="en-US" sz="2000" i="0" dirty="0">
                <a:solidFill>
                  <a:srgbClr val="24292F">
                    <a:alpha val="90000"/>
                  </a:srgbClr>
                </a:solidFill>
                <a:effectLst/>
                <a:latin typeface="-apple-system"/>
              </a:rPr>
              <a:t>Maximum Retail Price has an unsurprising correlation with increased Item </a:t>
            </a:r>
            <a:r>
              <a:rPr lang="en-US" sz="2000" dirty="0">
                <a:solidFill>
                  <a:srgbClr val="24292F">
                    <a:alpha val="90000"/>
                  </a:srgbClr>
                </a:solidFill>
                <a:latin typeface="-apple-system"/>
              </a:rPr>
              <a:t>O</a:t>
            </a:r>
            <a:r>
              <a:rPr lang="en-US" sz="2000" i="0" dirty="0">
                <a:solidFill>
                  <a:srgbClr val="24292F">
                    <a:alpha val="90000"/>
                  </a:srgbClr>
                </a:solidFill>
                <a:effectLst/>
                <a:latin typeface="-apple-system"/>
              </a:rPr>
              <a:t>utlet </a:t>
            </a:r>
            <a:r>
              <a:rPr lang="en-US" sz="2000" dirty="0">
                <a:solidFill>
                  <a:srgbClr val="24292F">
                    <a:alpha val="90000"/>
                  </a:srgbClr>
                </a:solidFill>
                <a:latin typeface="-apple-system"/>
              </a:rPr>
              <a:t>S</a:t>
            </a:r>
            <a:r>
              <a:rPr lang="en-US" sz="2000" i="0" dirty="0">
                <a:solidFill>
                  <a:srgbClr val="24292F">
                    <a:alpha val="90000"/>
                  </a:srgbClr>
                </a:solidFill>
                <a:effectLst/>
                <a:latin typeface="-apple-system"/>
              </a:rPr>
              <a:t>ales. Of note certain outlet sizes, locations, and types appear to boost this relationship. </a:t>
            </a:r>
            <a:endParaRPr lang="en-US" sz="2000" dirty="0">
              <a:solidFill>
                <a:schemeClr val="tx1">
                  <a:alpha val="90000"/>
                </a:schemeClr>
              </a:solidFill>
            </a:endParaRPr>
          </a:p>
        </p:txBody>
      </p:sp>
      <p:sp>
        <p:nvSpPr>
          <p:cNvPr id="10" name="TextBox 9">
            <a:extLst>
              <a:ext uri="{FF2B5EF4-FFF2-40B4-BE49-F238E27FC236}">
                <a16:creationId xmlns:a16="http://schemas.microsoft.com/office/drawing/2014/main" id="{57D7D9A7-3C08-4A8D-B396-6A37D5F41F47}"/>
              </a:ext>
            </a:extLst>
          </p:cNvPr>
          <p:cNvSpPr txBox="1"/>
          <p:nvPr/>
        </p:nvSpPr>
        <p:spPr>
          <a:xfrm>
            <a:off x="272141" y="1784000"/>
            <a:ext cx="11647715" cy="1446550"/>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24292F">
                    <a:alpha val="90000"/>
                  </a:srgbClr>
                </a:solidFill>
                <a:effectLst/>
                <a:latin typeface="-apple-system"/>
              </a:rPr>
              <a:t>Without any tweaking Item MRP has a moderate positive correlation (0.57). This intuitively makes sense as sales should probably have some relationship to the max price of the item. </a:t>
            </a:r>
          </a:p>
          <a:p>
            <a:pPr marL="342900" indent="-342900">
              <a:buFont typeface="Arial" panose="020B0604020202020204" pitchFamily="34" charset="0"/>
              <a:buChar char="•"/>
            </a:pPr>
            <a:endParaRPr lang="en-US" sz="800" i="0" dirty="0">
              <a:solidFill>
                <a:srgbClr val="24292F">
                  <a:alpha val="90000"/>
                </a:srgbClr>
              </a:solidFill>
              <a:effectLst/>
              <a:latin typeface="-apple-system"/>
            </a:endParaRPr>
          </a:p>
          <a:p>
            <a:pPr marL="342900" indent="-342900">
              <a:buFont typeface="Arial" panose="020B0604020202020204" pitchFamily="34" charset="0"/>
              <a:buChar char="•"/>
            </a:pPr>
            <a:r>
              <a:rPr lang="en-US" sz="2000" dirty="0">
                <a:solidFill>
                  <a:srgbClr val="24292F">
                    <a:alpha val="90000"/>
                  </a:srgbClr>
                </a:solidFill>
                <a:latin typeface="-apple-system"/>
              </a:rPr>
              <a:t>When graphed on a scatterplot (see below) the correlation between Item MRP and Sales is clearly evident. However, the same graphs also show that the correlation is more strongly positive with certain outlets.</a:t>
            </a:r>
            <a:endParaRPr lang="en-US" sz="2000" dirty="0">
              <a:solidFill>
                <a:schemeClr val="tx1">
                  <a:alpha val="90000"/>
                </a:schemeClr>
              </a:solidFill>
              <a:latin typeface="-apple-system"/>
            </a:endParaRPr>
          </a:p>
        </p:txBody>
      </p:sp>
    </p:spTree>
    <p:extLst>
      <p:ext uri="{BB962C8B-B14F-4D97-AF65-F5344CB8AC3E}">
        <p14:creationId xmlns:p14="http://schemas.microsoft.com/office/powerpoint/2010/main" val="392363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8269067-5CF1-42EE-9932-441AABCDA82D}"/>
              </a:ext>
            </a:extLst>
          </p:cNvPr>
          <p:cNvCxnSpPr>
            <a:cxnSpLocks/>
          </p:cNvCxnSpPr>
          <p:nvPr/>
        </p:nvCxnSpPr>
        <p:spPr>
          <a:xfrm>
            <a:off x="89025" y="1585550"/>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2CA5F09C-67C8-4E85-A52A-E78151FA0305}"/>
              </a:ext>
            </a:extLst>
          </p:cNvPr>
          <p:cNvSpPr/>
          <p:nvPr/>
        </p:nvSpPr>
        <p:spPr>
          <a:xfrm>
            <a:off x="89026" y="95061"/>
            <a:ext cx="12013948" cy="149048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94112DB5-05DC-4224-BA8F-A3711CDB6C46}"/>
              </a:ext>
            </a:extLst>
          </p:cNvPr>
          <p:cNvCxnSpPr>
            <a:cxnSpLocks/>
          </p:cNvCxnSpPr>
          <p:nvPr/>
        </p:nvCxnSpPr>
        <p:spPr>
          <a:xfrm>
            <a:off x="6096000" y="1997507"/>
            <a:ext cx="0" cy="4466543"/>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1E72FCE-23DB-4D07-BB11-1A27F82429F7}"/>
              </a:ext>
            </a:extLst>
          </p:cNvPr>
          <p:cNvSpPr txBox="1"/>
          <p:nvPr/>
        </p:nvSpPr>
        <p:spPr>
          <a:xfrm>
            <a:off x="272141" y="225693"/>
            <a:ext cx="11647715" cy="1261884"/>
          </a:xfrm>
          <a:prstGeom prst="rect">
            <a:avLst/>
          </a:prstGeom>
          <a:noFill/>
        </p:spPr>
        <p:txBody>
          <a:bodyPr wrap="square" rtlCol="0">
            <a:spAutoFit/>
          </a:bodyPr>
          <a:lstStyle/>
          <a:p>
            <a:r>
              <a:rPr lang="en-US" sz="2800" dirty="0"/>
              <a:t>High MRP Item Types</a:t>
            </a:r>
          </a:p>
          <a:p>
            <a:endParaRPr lang="en-US" sz="800" dirty="0"/>
          </a:p>
          <a:p>
            <a:r>
              <a:rPr lang="en-US" sz="2000" i="0" dirty="0">
                <a:solidFill>
                  <a:srgbClr val="24292F">
                    <a:alpha val="90000"/>
                  </a:srgbClr>
                </a:solidFill>
                <a:effectLst/>
                <a:latin typeface="-apple-system"/>
              </a:rPr>
              <a:t>As previously noted high Max Retail Price is positively correlated with higher Item Outlet Sales. Identifying Item Types with high MRP will help maximize our search for items with high sales value.</a:t>
            </a:r>
            <a:endParaRPr lang="en-US" sz="2000" dirty="0">
              <a:solidFill>
                <a:schemeClr val="tx1">
                  <a:alpha val="90000"/>
                </a:schemeClr>
              </a:solidFill>
            </a:endParaRPr>
          </a:p>
        </p:txBody>
      </p:sp>
      <p:pic>
        <p:nvPicPr>
          <p:cNvPr id="5" name="Picture 4">
            <a:extLst>
              <a:ext uri="{FF2B5EF4-FFF2-40B4-BE49-F238E27FC236}">
                <a16:creationId xmlns:a16="http://schemas.microsoft.com/office/drawing/2014/main" id="{CA310F56-2D47-4158-A787-C79AD7F6733C}"/>
              </a:ext>
            </a:extLst>
          </p:cNvPr>
          <p:cNvPicPr>
            <a:picLocks noChangeAspect="1"/>
          </p:cNvPicPr>
          <p:nvPr/>
        </p:nvPicPr>
        <p:blipFill rotWithShape="1">
          <a:blip r:embed="rId2">
            <a:extLst>
              <a:ext uri="{28A0092B-C50C-407E-A947-70E740481C1C}">
                <a14:useLocalDpi xmlns:a14="http://schemas.microsoft.com/office/drawing/2010/main" val="0"/>
              </a:ext>
            </a:extLst>
          </a:blip>
          <a:srcRect l="4529"/>
          <a:stretch/>
        </p:blipFill>
        <p:spPr>
          <a:xfrm>
            <a:off x="8268481" y="1699717"/>
            <a:ext cx="3861113" cy="5034857"/>
          </a:xfrm>
          <a:prstGeom prst="rect">
            <a:avLst/>
          </a:prstGeom>
        </p:spPr>
      </p:pic>
      <p:pic>
        <p:nvPicPr>
          <p:cNvPr id="7" name="Picture 6">
            <a:extLst>
              <a:ext uri="{FF2B5EF4-FFF2-40B4-BE49-F238E27FC236}">
                <a16:creationId xmlns:a16="http://schemas.microsoft.com/office/drawing/2014/main" id="{EEA5F71F-2BA3-4270-A13F-BCDA585E799B}"/>
              </a:ext>
            </a:extLst>
          </p:cNvPr>
          <p:cNvPicPr>
            <a:picLocks noChangeAspect="1"/>
          </p:cNvPicPr>
          <p:nvPr/>
        </p:nvPicPr>
        <p:blipFill rotWithShape="1">
          <a:blip r:embed="rId3">
            <a:extLst>
              <a:ext uri="{28A0092B-C50C-407E-A947-70E740481C1C}">
                <a14:useLocalDpi xmlns:a14="http://schemas.microsoft.com/office/drawing/2010/main" val="0"/>
              </a:ext>
            </a:extLst>
          </a:blip>
          <a:srcRect l="4838"/>
          <a:stretch/>
        </p:blipFill>
        <p:spPr>
          <a:xfrm>
            <a:off x="4487160" y="1697460"/>
            <a:ext cx="3780149" cy="5037116"/>
          </a:xfrm>
          <a:prstGeom prst="rect">
            <a:avLst/>
          </a:prstGeom>
        </p:spPr>
      </p:pic>
      <p:cxnSp>
        <p:nvCxnSpPr>
          <p:cNvPr id="18" name="Straight Connector 17">
            <a:extLst>
              <a:ext uri="{FF2B5EF4-FFF2-40B4-BE49-F238E27FC236}">
                <a16:creationId xmlns:a16="http://schemas.microsoft.com/office/drawing/2014/main" id="{F078C470-0911-4EF9-B0EE-CE0744B7D08D}"/>
              </a:ext>
            </a:extLst>
          </p:cNvPr>
          <p:cNvCxnSpPr>
            <a:cxnSpLocks/>
          </p:cNvCxnSpPr>
          <p:nvPr/>
        </p:nvCxnSpPr>
        <p:spPr>
          <a:xfrm>
            <a:off x="4405063" y="4147794"/>
            <a:ext cx="7716631" cy="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CB54D0-D9C3-4CA5-BD0C-936E8A8948F8}"/>
              </a:ext>
            </a:extLst>
          </p:cNvPr>
          <p:cNvCxnSpPr>
            <a:cxnSpLocks/>
          </p:cNvCxnSpPr>
          <p:nvPr/>
        </p:nvCxnSpPr>
        <p:spPr>
          <a:xfrm>
            <a:off x="4334756" y="1982747"/>
            <a:ext cx="0" cy="4466543"/>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764C0E5-203A-4407-8327-C958199518EB}"/>
              </a:ext>
            </a:extLst>
          </p:cNvPr>
          <p:cNvSpPr txBox="1"/>
          <p:nvPr/>
        </p:nvSpPr>
        <p:spPr>
          <a:xfrm>
            <a:off x="272142" y="1697460"/>
            <a:ext cx="4062614" cy="4955203"/>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24292F">
                    <a:alpha val="90000"/>
                  </a:srgbClr>
                </a:solidFill>
                <a:effectLst/>
                <a:latin typeface="-apple-system"/>
              </a:rPr>
              <a:t>Item Types with a high median and mean MRP include: household goods, dairy products, starchy foods, snack foods, fruits and vegetables, seafood, and breakfast foods.</a:t>
            </a:r>
          </a:p>
          <a:p>
            <a:pPr marL="342900" indent="-342900">
              <a:buFont typeface="Arial" panose="020B0604020202020204" pitchFamily="34" charset="0"/>
              <a:buChar char="•"/>
            </a:pPr>
            <a:endParaRPr lang="en-US" sz="800" i="0" dirty="0">
              <a:solidFill>
                <a:srgbClr val="24292F">
                  <a:alpha val="90000"/>
                </a:srgbClr>
              </a:solidFill>
              <a:effectLst/>
              <a:latin typeface="-apple-system"/>
            </a:endParaRPr>
          </a:p>
          <a:p>
            <a:pPr marL="342900" indent="-342900">
              <a:buFont typeface="Arial" panose="020B0604020202020204" pitchFamily="34" charset="0"/>
              <a:buChar char="•"/>
            </a:pPr>
            <a:r>
              <a:rPr lang="en-US" sz="2000" dirty="0">
                <a:solidFill>
                  <a:srgbClr val="24292F">
                    <a:alpha val="90000"/>
                  </a:srgbClr>
                </a:solidFill>
                <a:latin typeface="-apple-system"/>
              </a:rPr>
              <a:t>Baking Goods and Health and Hygiene Items appear at the bottom of both lists.</a:t>
            </a:r>
          </a:p>
          <a:p>
            <a:pPr marL="342900" indent="-342900">
              <a:buFont typeface="Arial" panose="020B0604020202020204" pitchFamily="34" charset="0"/>
              <a:buChar char="•"/>
            </a:pPr>
            <a:endParaRPr lang="en-US" sz="800" dirty="0">
              <a:solidFill>
                <a:srgbClr val="24292F">
                  <a:alpha val="90000"/>
                </a:srgbClr>
              </a:solidFill>
              <a:latin typeface="-apple-system"/>
            </a:endParaRPr>
          </a:p>
          <a:p>
            <a:pPr marL="342900" indent="-342900">
              <a:buFont typeface="Arial" panose="020B0604020202020204" pitchFamily="34" charset="0"/>
              <a:buChar char="•"/>
            </a:pPr>
            <a:r>
              <a:rPr lang="en-US" sz="2000" dirty="0">
                <a:solidFill>
                  <a:srgbClr val="24292F">
                    <a:alpha val="90000"/>
                  </a:srgbClr>
                </a:solidFill>
                <a:latin typeface="-apple-system"/>
              </a:rPr>
              <a:t>These categories should be used as guidelines, however, individual items may have a higher or lower MRP and additional market research should be conducted before production</a:t>
            </a:r>
            <a:endParaRPr lang="en-US" sz="2000" dirty="0">
              <a:solidFill>
                <a:schemeClr val="tx1">
                  <a:alpha val="90000"/>
                </a:schemeClr>
              </a:solidFill>
            </a:endParaRPr>
          </a:p>
        </p:txBody>
      </p:sp>
    </p:spTree>
    <p:extLst>
      <p:ext uri="{BB962C8B-B14F-4D97-AF65-F5344CB8AC3E}">
        <p14:creationId xmlns:p14="http://schemas.microsoft.com/office/powerpoint/2010/main" val="62531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1D3D11B-9245-48EE-8088-D43C3A154676}"/>
              </a:ext>
            </a:extLst>
          </p:cNvPr>
          <p:cNvCxnSpPr>
            <a:cxnSpLocks/>
          </p:cNvCxnSpPr>
          <p:nvPr/>
        </p:nvCxnSpPr>
        <p:spPr>
          <a:xfrm>
            <a:off x="89025" y="1585550"/>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34232CC3-AB9A-4FA9-B350-F5EDB6BB6485}"/>
              </a:ext>
            </a:extLst>
          </p:cNvPr>
          <p:cNvSpPr/>
          <p:nvPr/>
        </p:nvSpPr>
        <p:spPr>
          <a:xfrm>
            <a:off x="89026" y="95061"/>
            <a:ext cx="12013948" cy="149048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66067BC-5A10-4F5F-BAB9-F09498AAFBD2}"/>
              </a:ext>
            </a:extLst>
          </p:cNvPr>
          <p:cNvSpPr txBox="1"/>
          <p:nvPr/>
        </p:nvSpPr>
        <p:spPr>
          <a:xfrm>
            <a:off x="6467816" y="1836507"/>
            <a:ext cx="5635155" cy="4770537"/>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24292F">
                    <a:alpha val="90000"/>
                  </a:srgbClr>
                </a:solidFill>
                <a:effectLst/>
                <a:latin typeface="-apple-system"/>
              </a:rPr>
              <a:t>When graphed in a scatterplot (see left) there appears to be no correlation between visibility and Item Sales. The graph depicted shows the relationship with Outlet Type, however, this was also true for Outlet Location and Outlet Size.</a:t>
            </a:r>
          </a:p>
          <a:p>
            <a:endParaRPr lang="en-US" sz="800" i="0" dirty="0">
              <a:solidFill>
                <a:srgbClr val="24292F">
                  <a:alpha val="90000"/>
                </a:srgbClr>
              </a:solidFill>
              <a:effectLst/>
              <a:latin typeface="-apple-system"/>
            </a:endParaRPr>
          </a:p>
          <a:p>
            <a:pPr marL="342900" indent="-342900">
              <a:buFont typeface="Arial" panose="020B0604020202020204" pitchFamily="34" charset="0"/>
              <a:buChar char="•"/>
            </a:pPr>
            <a:r>
              <a:rPr lang="en-US" sz="2000" i="0" dirty="0">
                <a:solidFill>
                  <a:srgbClr val="24292F">
                    <a:alpha val="90000"/>
                  </a:srgbClr>
                </a:solidFill>
                <a:effectLst/>
                <a:latin typeface="-apple-system"/>
              </a:rPr>
              <a:t>The max</a:t>
            </a:r>
            <a:r>
              <a:rPr lang="en-US" sz="2000" dirty="0">
                <a:solidFill>
                  <a:srgbClr val="24292F">
                    <a:alpha val="90000"/>
                  </a:srgbClr>
                </a:solidFill>
                <a:latin typeface="-apple-system"/>
              </a:rPr>
              <a:t>imum visibility given to any item in a supermarket was 19%. Grocery stores allowed for a higher percentage with no effect on sales.</a:t>
            </a:r>
            <a:endParaRPr lang="en-US" sz="2000" i="0" dirty="0">
              <a:solidFill>
                <a:srgbClr val="24292F">
                  <a:alpha val="90000"/>
                </a:srgbClr>
              </a:solidFill>
              <a:effectLst/>
              <a:latin typeface="-apple-system"/>
            </a:endParaRPr>
          </a:p>
          <a:p>
            <a:pPr marL="342900" indent="-342900">
              <a:buFont typeface="Arial" panose="020B0604020202020204" pitchFamily="34" charset="0"/>
              <a:buChar char="•"/>
            </a:pPr>
            <a:endParaRPr lang="en-US" sz="800" dirty="0">
              <a:solidFill>
                <a:srgbClr val="24292F">
                  <a:alpha val="90000"/>
                </a:srgbClr>
              </a:solidFill>
              <a:latin typeface="-apple-system"/>
            </a:endParaRPr>
          </a:p>
          <a:p>
            <a:pPr marL="342900" indent="-342900">
              <a:buFont typeface="Arial" panose="020B0604020202020204" pitchFamily="34" charset="0"/>
              <a:buChar char="•"/>
            </a:pPr>
            <a:r>
              <a:rPr lang="en-US" sz="2000" dirty="0">
                <a:solidFill>
                  <a:schemeClr val="tx1">
                    <a:alpha val="90000"/>
                  </a:schemeClr>
                </a:solidFill>
              </a:rPr>
              <a:t>It is noteworthy that some of the items with highest sales are those with the lowest visibility.</a:t>
            </a:r>
          </a:p>
          <a:p>
            <a:endParaRPr lang="en-US" sz="800" dirty="0">
              <a:solidFill>
                <a:schemeClr val="tx1">
                  <a:alpha val="90000"/>
                </a:schemeClr>
              </a:solidFill>
            </a:endParaRPr>
          </a:p>
          <a:p>
            <a:pPr marL="342900" indent="-342900">
              <a:buFont typeface="Arial" panose="020B0604020202020204" pitchFamily="34" charset="0"/>
              <a:buChar char="•"/>
            </a:pPr>
            <a:r>
              <a:rPr lang="en-US" sz="2000" dirty="0">
                <a:solidFill>
                  <a:schemeClr val="tx1">
                    <a:alpha val="90000"/>
                  </a:schemeClr>
                </a:solidFill>
              </a:rPr>
              <a:t>While there appears to be no relationship between the amount/percentage of visibility in an outlet we do not have the data to comment on premium placement within an outlet</a:t>
            </a:r>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88C6310-0687-4957-9D1F-53146DEB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29" y="1649695"/>
            <a:ext cx="5050971" cy="5115212"/>
          </a:xfrm>
          <a:prstGeom prst="rect">
            <a:avLst/>
          </a:prstGeom>
        </p:spPr>
      </p:pic>
      <p:cxnSp>
        <p:nvCxnSpPr>
          <p:cNvPr id="12" name="Straight Connector 11">
            <a:extLst>
              <a:ext uri="{FF2B5EF4-FFF2-40B4-BE49-F238E27FC236}">
                <a16:creationId xmlns:a16="http://schemas.microsoft.com/office/drawing/2014/main" id="{94112DB5-05DC-4224-BA8F-A3711CDB6C46}"/>
              </a:ext>
            </a:extLst>
          </p:cNvPr>
          <p:cNvCxnSpPr>
            <a:cxnSpLocks/>
          </p:cNvCxnSpPr>
          <p:nvPr/>
        </p:nvCxnSpPr>
        <p:spPr>
          <a:xfrm>
            <a:off x="6096000" y="1997507"/>
            <a:ext cx="0" cy="4466543"/>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1E72FCE-23DB-4D07-BB11-1A27F82429F7}"/>
              </a:ext>
            </a:extLst>
          </p:cNvPr>
          <p:cNvSpPr txBox="1"/>
          <p:nvPr/>
        </p:nvSpPr>
        <p:spPr>
          <a:xfrm>
            <a:off x="272142" y="225693"/>
            <a:ext cx="11647715" cy="1261884"/>
          </a:xfrm>
          <a:prstGeom prst="rect">
            <a:avLst/>
          </a:prstGeom>
          <a:noFill/>
        </p:spPr>
        <p:txBody>
          <a:bodyPr wrap="square" rtlCol="0">
            <a:spAutoFit/>
          </a:bodyPr>
          <a:lstStyle/>
          <a:p>
            <a:r>
              <a:rPr lang="en-US" sz="2800" dirty="0"/>
              <a:t>Visibility Paradox</a:t>
            </a:r>
          </a:p>
          <a:p>
            <a:endParaRPr lang="en-US" sz="800" dirty="0"/>
          </a:p>
          <a:p>
            <a:r>
              <a:rPr lang="en-US" sz="2000" i="0" dirty="0">
                <a:solidFill>
                  <a:srgbClr val="24292F">
                    <a:alpha val="90000"/>
                  </a:srgbClr>
                </a:solidFill>
                <a:effectLst/>
                <a:latin typeface="-apple-system"/>
              </a:rPr>
              <a:t>Conventional wisdom suggests that items given more shelf space would generate more traffic resulting in higher sales. However, our data suggests this is not the case.</a:t>
            </a:r>
            <a:endParaRPr lang="en-US" sz="2000" dirty="0">
              <a:solidFill>
                <a:schemeClr val="tx1">
                  <a:alpha val="90000"/>
                </a:schemeClr>
              </a:solidFill>
            </a:endParaRPr>
          </a:p>
        </p:txBody>
      </p:sp>
    </p:spTree>
    <p:extLst>
      <p:ext uri="{BB962C8B-B14F-4D97-AF65-F5344CB8AC3E}">
        <p14:creationId xmlns:p14="http://schemas.microsoft.com/office/powerpoint/2010/main" val="352804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147E3DA-FB17-4DB7-8362-CA3215863884}"/>
              </a:ext>
            </a:extLst>
          </p:cNvPr>
          <p:cNvCxnSpPr>
            <a:cxnSpLocks/>
          </p:cNvCxnSpPr>
          <p:nvPr/>
        </p:nvCxnSpPr>
        <p:spPr>
          <a:xfrm>
            <a:off x="89025" y="1585550"/>
            <a:ext cx="12013948"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71AECC03-D2D6-4B4D-AB50-769E7F3C998E}"/>
              </a:ext>
            </a:extLst>
          </p:cNvPr>
          <p:cNvSpPr/>
          <p:nvPr/>
        </p:nvSpPr>
        <p:spPr>
          <a:xfrm>
            <a:off x="89026" y="95061"/>
            <a:ext cx="12013948" cy="149048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8A45AFC-4154-40CF-9EBC-B1BA9A98FCB3}"/>
              </a:ext>
            </a:extLst>
          </p:cNvPr>
          <p:cNvSpPr txBox="1"/>
          <p:nvPr/>
        </p:nvSpPr>
        <p:spPr>
          <a:xfrm>
            <a:off x="272142" y="225693"/>
            <a:ext cx="11647715" cy="1261884"/>
          </a:xfrm>
          <a:prstGeom prst="rect">
            <a:avLst/>
          </a:prstGeom>
          <a:noFill/>
        </p:spPr>
        <p:txBody>
          <a:bodyPr wrap="square" rtlCol="0">
            <a:spAutoFit/>
          </a:bodyPr>
          <a:lstStyle/>
          <a:p>
            <a:r>
              <a:rPr lang="en-US" sz="2800" dirty="0"/>
              <a:t>Recommendations</a:t>
            </a:r>
          </a:p>
          <a:p>
            <a:endParaRPr lang="en-US" sz="800" dirty="0"/>
          </a:p>
          <a:p>
            <a:r>
              <a:rPr lang="en-US" sz="2000" dirty="0">
                <a:solidFill>
                  <a:srgbClr val="24292F">
                    <a:alpha val="90000"/>
                  </a:srgbClr>
                </a:solidFill>
                <a:latin typeface="-apple-system"/>
              </a:rPr>
              <a:t>Sales can be increased by carefully selecting which outlets to partner with, focusing on high MRP Items, and ignoring metrics with no return on investment.</a:t>
            </a:r>
            <a:endParaRPr lang="en-US" sz="2000" dirty="0">
              <a:solidFill>
                <a:schemeClr val="tx1">
                  <a:alpha val="90000"/>
                </a:schemeClr>
              </a:solidFill>
            </a:endParaRPr>
          </a:p>
        </p:txBody>
      </p:sp>
      <p:sp>
        <p:nvSpPr>
          <p:cNvPr id="17" name="TextBox 16">
            <a:extLst>
              <a:ext uri="{FF2B5EF4-FFF2-40B4-BE49-F238E27FC236}">
                <a16:creationId xmlns:a16="http://schemas.microsoft.com/office/drawing/2014/main" id="{3CC3126E-85FE-4624-BB68-396D774A4517}"/>
              </a:ext>
            </a:extLst>
          </p:cNvPr>
          <p:cNvSpPr txBox="1"/>
          <p:nvPr/>
        </p:nvSpPr>
        <p:spPr>
          <a:xfrm>
            <a:off x="272143" y="1706152"/>
            <a:ext cx="11647714" cy="5632311"/>
          </a:xfrm>
          <a:prstGeom prst="rect">
            <a:avLst/>
          </a:prstGeom>
          <a:noFill/>
        </p:spPr>
        <p:txBody>
          <a:bodyPr wrap="square" rtlCol="0">
            <a:spAutoFit/>
          </a:bodyPr>
          <a:lstStyle/>
          <a:p>
            <a:r>
              <a:rPr lang="en-US" sz="2800" i="0" dirty="0">
                <a:solidFill>
                  <a:srgbClr val="24292F">
                    <a:alpha val="90000"/>
                  </a:srgbClr>
                </a:solidFill>
                <a:effectLst/>
                <a:latin typeface="-apple-system"/>
              </a:rPr>
              <a:t>Partner with Specific Locations, Avoid Grocery Stores:</a:t>
            </a:r>
          </a:p>
          <a:p>
            <a:pPr marL="342900" indent="-342900">
              <a:buFont typeface="Arial" panose="020B0604020202020204" pitchFamily="34" charset="0"/>
              <a:buChar char="•"/>
            </a:pPr>
            <a:r>
              <a:rPr lang="en-US" sz="2000" dirty="0">
                <a:solidFill>
                  <a:srgbClr val="24292F">
                    <a:alpha val="90000"/>
                  </a:srgbClr>
                </a:solidFill>
                <a:latin typeface="-apple-system"/>
              </a:rPr>
              <a:t>Partnering with outlets that maximize sales could optimize returns. Medium and large sized outlets, outlets in tier 2 and 3 locations, and supermarkets.  </a:t>
            </a:r>
          </a:p>
          <a:p>
            <a:pPr marL="342900" indent="-342900">
              <a:buFont typeface="Arial" panose="020B0604020202020204" pitchFamily="34" charset="0"/>
              <a:buChar char="•"/>
            </a:pPr>
            <a:r>
              <a:rPr lang="en-US" sz="2000" dirty="0">
                <a:solidFill>
                  <a:srgbClr val="24292F">
                    <a:alpha val="90000"/>
                  </a:srgbClr>
                </a:solidFill>
                <a:latin typeface="-apple-system"/>
              </a:rPr>
              <a:t>Avoid: Grocery Stores</a:t>
            </a:r>
          </a:p>
          <a:p>
            <a:endParaRPr lang="en-US" sz="800" dirty="0">
              <a:solidFill>
                <a:srgbClr val="24292F">
                  <a:alpha val="90000"/>
                </a:srgbClr>
              </a:solidFill>
              <a:latin typeface="-apple-system"/>
            </a:endParaRPr>
          </a:p>
          <a:p>
            <a:r>
              <a:rPr lang="en-US" sz="2800" dirty="0">
                <a:solidFill>
                  <a:srgbClr val="24292F">
                    <a:alpha val="90000"/>
                  </a:srgbClr>
                </a:solidFill>
                <a:latin typeface="-apple-system"/>
              </a:rPr>
              <a:t>Focus on High MRP Items or Item Types</a:t>
            </a:r>
            <a:r>
              <a:rPr lang="en-US" sz="2800" i="0" dirty="0">
                <a:solidFill>
                  <a:srgbClr val="24292F">
                    <a:alpha val="90000"/>
                  </a:srgbClr>
                </a:solidFill>
                <a:effectLst/>
                <a:latin typeface="-apple-system"/>
              </a:rPr>
              <a:t>:</a:t>
            </a:r>
          </a:p>
          <a:p>
            <a:pPr marL="342900" indent="-342900">
              <a:buFont typeface="Arial" panose="020B0604020202020204" pitchFamily="34" charset="0"/>
              <a:buChar char="•"/>
            </a:pPr>
            <a:r>
              <a:rPr lang="en-US" sz="2000" dirty="0">
                <a:solidFill>
                  <a:srgbClr val="24292F">
                    <a:alpha val="90000"/>
                  </a:srgbClr>
                </a:solidFill>
                <a:latin typeface="-apple-system"/>
              </a:rPr>
              <a:t>Our model suggests that MRP is the most important feature in item sales and we found a moderate correlation between MRP and item sales. </a:t>
            </a:r>
            <a:r>
              <a:rPr lang="en-US" sz="2000" i="0" dirty="0">
                <a:solidFill>
                  <a:srgbClr val="24292F">
                    <a:alpha val="90000"/>
                  </a:srgbClr>
                </a:solidFill>
                <a:effectLst/>
                <a:latin typeface="-apple-system"/>
              </a:rPr>
              <a:t> </a:t>
            </a:r>
          </a:p>
          <a:p>
            <a:pPr marL="342900" indent="-342900">
              <a:buFont typeface="Arial" panose="020B0604020202020204" pitchFamily="34" charset="0"/>
              <a:buChar char="•"/>
            </a:pPr>
            <a:r>
              <a:rPr lang="en-US" sz="2000" dirty="0">
                <a:solidFill>
                  <a:srgbClr val="24292F">
                    <a:alpha val="90000"/>
                  </a:srgbClr>
                </a:solidFill>
                <a:latin typeface="-apple-system"/>
              </a:rPr>
              <a:t>Peruse: </a:t>
            </a:r>
            <a:r>
              <a:rPr lang="en-US" sz="2000" i="0" dirty="0">
                <a:solidFill>
                  <a:srgbClr val="24292F">
                    <a:alpha val="90000"/>
                  </a:srgbClr>
                </a:solidFill>
                <a:effectLst/>
                <a:latin typeface="-apple-system"/>
              </a:rPr>
              <a:t>household goods, dairy products, starchy foods, snack foods, fruits and vegetables, seafood, or breakfast foods</a:t>
            </a:r>
          </a:p>
          <a:p>
            <a:pPr marL="342900" indent="-342900">
              <a:buFont typeface="Arial" panose="020B0604020202020204" pitchFamily="34" charset="0"/>
              <a:buChar char="•"/>
            </a:pPr>
            <a:r>
              <a:rPr lang="en-US" sz="2000" dirty="0">
                <a:solidFill>
                  <a:srgbClr val="24292F">
                    <a:alpha val="90000"/>
                  </a:srgbClr>
                </a:solidFill>
                <a:latin typeface="-apple-system"/>
              </a:rPr>
              <a:t>Avoid: Baking Goods and Health and Hygiene Items </a:t>
            </a:r>
          </a:p>
          <a:p>
            <a:endParaRPr lang="en-US" sz="800" dirty="0">
              <a:solidFill>
                <a:srgbClr val="24292F">
                  <a:alpha val="90000"/>
                </a:srgbClr>
              </a:solidFill>
              <a:latin typeface="-apple-system"/>
            </a:endParaRPr>
          </a:p>
          <a:p>
            <a:r>
              <a:rPr lang="en-US" sz="2800" i="0" dirty="0">
                <a:solidFill>
                  <a:srgbClr val="24292F">
                    <a:alpha val="90000"/>
                  </a:srgbClr>
                </a:solidFill>
                <a:effectLst/>
                <a:latin typeface="-apple-system"/>
              </a:rPr>
              <a:t>Visibility Matters… But Don’t Pay For </a:t>
            </a:r>
            <a:r>
              <a:rPr lang="en-US" sz="2800" dirty="0">
                <a:solidFill>
                  <a:srgbClr val="24292F">
                    <a:alpha val="90000"/>
                  </a:srgbClr>
                </a:solidFill>
                <a:latin typeface="-apple-system"/>
              </a:rPr>
              <a:t>Additional</a:t>
            </a:r>
            <a:r>
              <a:rPr lang="en-US" sz="2800" i="0" dirty="0">
                <a:solidFill>
                  <a:srgbClr val="24292F">
                    <a:alpha val="90000"/>
                  </a:srgbClr>
                </a:solidFill>
                <a:effectLst/>
                <a:latin typeface="-apple-system"/>
              </a:rPr>
              <a:t> Space:</a:t>
            </a:r>
          </a:p>
          <a:p>
            <a:pPr marL="342900" indent="-342900">
              <a:buFont typeface="Arial" panose="020B0604020202020204" pitchFamily="34" charset="0"/>
              <a:buChar char="•"/>
            </a:pPr>
            <a:r>
              <a:rPr lang="en-US" sz="2000" dirty="0">
                <a:solidFill>
                  <a:srgbClr val="24292F">
                    <a:alpha val="90000"/>
                  </a:srgbClr>
                </a:solidFill>
                <a:latin typeface="-apple-system"/>
              </a:rPr>
              <a:t>Our model suggests that visibility is an important feature in item sales. However, there appears to be diminishing returns to purchasing additional shelf space/visibility.</a:t>
            </a:r>
          </a:p>
          <a:p>
            <a:pPr marL="342900" indent="-342900">
              <a:buFont typeface="Arial" panose="020B0604020202020204" pitchFamily="34" charset="0"/>
              <a:buChar char="•"/>
            </a:pPr>
            <a:endParaRPr lang="en-US" sz="2000" dirty="0">
              <a:solidFill>
                <a:srgbClr val="24292F">
                  <a:alpha val="90000"/>
                </a:srgbClr>
              </a:solidFill>
              <a:latin typeface="-apple-system"/>
            </a:endParaRPr>
          </a:p>
          <a:p>
            <a:pPr marL="342900" indent="-342900">
              <a:buFont typeface="Arial" panose="020B0604020202020204" pitchFamily="34" charset="0"/>
              <a:buChar char="•"/>
            </a:pPr>
            <a:endParaRPr lang="en-US" sz="2000" dirty="0">
              <a:solidFill>
                <a:srgbClr val="24292F">
                  <a:alpha val="90000"/>
                </a:srgbClr>
              </a:solidFill>
              <a:latin typeface="-apple-system"/>
            </a:endParaRPr>
          </a:p>
          <a:p>
            <a:endParaRPr lang="en-US" sz="2000" i="0" dirty="0">
              <a:solidFill>
                <a:srgbClr val="24292F">
                  <a:alpha val="90000"/>
                </a:srgbClr>
              </a:solidFill>
              <a:effectLst/>
              <a:latin typeface="-apple-system"/>
            </a:endParaRPr>
          </a:p>
        </p:txBody>
      </p:sp>
    </p:spTree>
    <p:extLst>
      <p:ext uri="{BB962C8B-B14F-4D97-AF65-F5344CB8AC3E}">
        <p14:creationId xmlns:p14="http://schemas.microsoft.com/office/powerpoint/2010/main" val="193142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553DBD-A1BD-4391-A65C-751DBC05C974}"/>
              </a:ext>
            </a:extLst>
          </p:cNvPr>
          <p:cNvSpPr/>
          <p:nvPr/>
        </p:nvSpPr>
        <p:spPr>
          <a:xfrm>
            <a:off x="2371727" y="2377954"/>
            <a:ext cx="7448546" cy="211935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315F7-EABF-413E-9514-330CD5FE28B6}"/>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0044B3DB-683D-4411-9329-93DFE45BC1C3}"/>
              </a:ext>
            </a:extLst>
          </p:cNvPr>
          <p:cNvSpPr>
            <a:spLocks noGrp="1"/>
          </p:cNvSpPr>
          <p:nvPr>
            <p:ph type="subTitle" idx="1"/>
          </p:nvPr>
        </p:nvSpPr>
        <p:spPr>
          <a:xfrm>
            <a:off x="1524000" y="3558494"/>
            <a:ext cx="9144000" cy="1655762"/>
          </a:xfrm>
        </p:spPr>
        <p:txBody>
          <a:bodyPr>
            <a:normAutofit/>
          </a:bodyPr>
          <a:lstStyle/>
          <a:p>
            <a:r>
              <a:rPr lang="en-US" dirty="0"/>
              <a:t>Prepared by: Michael McCann</a:t>
            </a:r>
          </a:p>
          <a:p>
            <a:r>
              <a:rPr lang="en-US" dirty="0"/>
              <a:t>Contact: msmccann10@gmail.com</a:t>
            </a:r>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571D086-23DF-4CB7-822F-D4553C714F8A}"/>
              </a:ext>
            </a:extLst>
          </p:cNvPr>
          <p:cNvCxnSpPr>
            <a:cxnSpLocks/>
          </p:cNvCxnSpPr>
          <p:nvPr/>
        </p:nvCxnSpPr>
        <p:spPr>
          <a:xfrm>
            <a:off x="3357327" y="3429000"/>
            <a:ext cx="5477346"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00369C7-2FDB-4764-BEDD-9ECE6F1E6D1C}"/>
              </a:ext>
            </a:extLst>
          </p:cNvPr>
          <p:cNvCxnSpPr>
            <a:cxnSpLocks/>
          </p:cNvCxnSpPr>
          <p:nvPr/>
        </p:nvCxnSpPr>
        <p:spPr>
          <a:xfrm>
            <a:off x="89026" y="3973664"/>
            <a:ext cx="2254122"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DDBDAEE-D1BE-4D55-8B85-BB8D1443FCDC}"/>
              </a:ext>
            </a:extLst>
          </p:cNvPr>
          <p:cNvGrpSpPr/>
          <p:nvPr/>
        </p:nvGrpSpPr>
        <p:grpSpPr>
          <a:xfrm>
            <a:off x="89026" y="2360691"/>
            <a:ext cx="12013949" cy="2136619"/>
            <a:chOff x="241426" y="2513090"/>
            <a:chExt cx="12013949" cy="2136619"/>
          </a:xfrm>
        </p:grpSpPr>
        <p:sp>
          <p:nvSpPr>
            <p:cNvPr id="11" name="Rectangle 10">
              <a:extLst>
                <a:ext uri="{FF2B5EF4-FFF2-40B4-BE49-F238E27FC236}">
                  <a16:creationId xmlns:a16="http://schemas.microsoft.com/office/drawing/2014/main" id="{5A3FF22D-5EFD-4BAA-B179-FB3E5773C6CE}"/>
                </a:ext>
              </a:extLst>
            </p:cNvPr>
            <p:cNvSpPr/>
            <p:nvPr/>
          </p:nvSpPr>
          <p:spPr>
            <a:xfrm>
              <a:off x="2495549" y="2513090"/>
              <a:ext cx="7477125" cy="2136619"/>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FBDB80D-5833-4839-818B-B980A98A1F0E}"/>
                </a:ext>
              </a:extLst>
            </p:cNvPr>
            <p:cNvCxnSpPr/>
            <p:nvPr/>
          </p:nvCxnSpPr>
          <p:spPr>
            <a:xfrm>
              <a:off x="9972673" y="3050748"/>
              <a:ext cx="228270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2C5116-2322-4077-9527-7A60894C7259}"/>
                </a:ext>
              </a:extLst>
            </p:cNvPr>
            <p:cNvCxnSpPr>
              <a:cxnSpLocks/>
            </p:cNvCxnSpPr>
            <p:nvPr/>
          </p:nvCxnSpPr>
          <p:spPr>
            <a:xfrm>
              <a:off x="241426" y="4126064"/>
              <a:ext cx="2254122" cy="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970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5553DBD-A1BD-4391-A65C-751DBC05C974}"/>
              </a:ext>
            </a:extLst>
          </p:cNvPr>
          <p:cNvSpPr/>
          <p:nvPr/>
        </p:nvSpPr>
        <p:spPr>
          <a:xfrm>
            <a:off x="2371727" y="2377954"/>
            <a:ext cx="7448546" cy="211935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315F7-EABF-413E-9514-330CD5FE28B6}"/>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0044B3DB-683D-4411-9329-93DFE45BC1C3}"/>
              </a:ext>
            </a:extLst>
          </p:cNvPr>
          <p:cNvSpPr>
            <a:spLocks noGrp="1"/>
          </p:cNvSpPr>
          <p:nvPr>
            <p:ph type="subTitle" idx="1"/>
          </p:nvPr>
        </p:nvSpPr>
        <p:spPr>
          <a:xfrm>
            <a:off x="1524000" y="3558494"/>
            <a:ext cx="9144000" cy="1655762"/>
          </a:xfrm>
        </p:spPr>
        <p:txBody>
          <a:bodyPr>
            <a:normAutofit/>
          </a:bodyPr>
          <a:lstStyle/>
          <a:p>
            <a:r>
              <a:rPr lang="en-US" dirty="0"/>
              <a:t>Machine Learning Model Performance</a:t>
            </a:r>
          </a:p>
          <a:p>
            <a:r>
              <a:rPr lang="en-US" dirty="0"/>
              <a:t>And Model Recommendation</a:t>
            </a:r>
          </a:p>
        </p:txBody>
      </p:sp>
      <p:sp>
        <p:nvSpPr>
          <p:cNvPr id="4" name="Rectangle 3">
            <a:extLst>
              <a:ext uri="{FF2B5EF4-FFF2-40B4-BE49-F238E27FC236}">
                <a16:creationId xmlns:a16="http://schemas.microsoft.com/office/drawing/2014/main" id="{B77F90CA-95A8-4E03-9584-B3F6A103FA2A}"/>
              </a:ext>
            </a:extLst>
          </p:cNvPr>
          <p:cNvSpPr/>
          <p:nvPr/>
        </p:nvSpPr>
        <p:spPr>
          <a:xfrm>
            <a:off x="89026" y="95061"/>
            <a:ext cx="12013949" cy="6667878"/>
          </a:xfrm>
          <a:prstGeom prst="rect">
            <a:avLst/>
          </a:prstGeom>
          <a:noFill/>
          <a:ln w="28575">
            <a:solidFill>
              <a:schemeClr val="accent5">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571D086-23DF-4CB7-822F-D4553C714F8A}"/>
              </a:ext>
            </a:extLst>
          </p:cNvPr>
          <p:cNvCxnSpPr>
            <a:cxnSpLocks/>
          </p:cNvCxnSpPr>
          <p:nvPr/>
        </p:nvCxnSpPr>
        <p:spPr>
          <a:xfrm>
            <a:off x="3357327" y="3429000"/>
            <a:ext cx="5477346" cy="0"/>
          </a:xfrm>
          <a:prstGeom prst="line">
            <a:avLst/>
          </a:prstGeom>
          <a:ln w="19050">
            <a:solidFill>
              <a:schemeClr val="dk1">
                <a:alpha val="50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00369C7-2FDB-4764-BEDD-9ECE6F1E6D1C}"/>
              </a:ext>
            </a:extLst>
          </p:cNvPr>
          <p:cNvCxnSpPr>
            <a:cxnSpLocks/>
          </p:cNvCxnSpPr>
          <p:nvPr/>
        </p:nvCxnSpPr>
        <p:spPr>
          <a:xfrm>
            <a:off x="89026" y="3973664"/>
            <a:ext cx="2254122" cy="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DDBDAEE-D1BE-4D55-8B85-BB8D1443FCDC}"/>
              </a:ext>
            </a:extLst>
          </p:cNvPr>
          <p:cNvGrpSpPr/>
          <p:nvPr/>
        </p:nvGrpSpPr>
        <p:grpSpPr>
          <a:xfrm>
            <a:off x="89026" y="2360691"/>
            <a:ext cx="12013949" cy="2136619"/>
            <a:chOff x="241426" y="2513090"/>
            <a:chExt cx="12013949" cy="2136619"/>
          </a:xfrm>
        </p:grpSpPr>
        <p:sp>
          <p:nvSpPr>
            <p:cNvPr id="11" name="Rectangle 10">
              <a:extLst>
                <a:ext uri="{FF2B5EF4-FFF2-40B4-BE49-F238E27FC236}">
                  <a16:creationId xmlns:a16="http://schemas.microsoft.com/office/drawing/2014/main" id="{5A3FF22D-5EFD-4BAA-B179-FB3E5773C6CE}"/>
                </a:ext>
              </a:extLst>
            </p:cNvPr>
            <p:cNvSpPr/>
            <p:nvPr/>
          </p:nvSpPr>
          <p:spPr>
            <a:xfrm>
              <a:off x="2495549" y="2513090"/>
              <a:ext cx="7477125" cy="2136619"/>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FBDB80D-5833-4839-818B-B980A98A1F0E}"/>
                </a:ext>
              </a:extLst>
            </p:cNvPr>
            <p:cNvCxnSpPr/>
            <p:nvPr/>
          </p:nvCxnSpPr>
          <p:spPr>
            <a:xfrm>
              <a:off x="9972673" y="3050748"/>
              <a:ext cx="228270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2C5116-2322-4077-9527-7A60894C7259}"/>
                </a:ext>
              </a:extLst>
            </p:cNvPr>
            <p:cNvCxnSpPr>
              <a:cxnSpLocks/>
            </p:cNvCxnSpPr>
            <p:nvPr/>
          </p:nvCxnSpPr>
          <p:spPr>
            <a:xfrm>
              <a:off x="241426" y="4126064"/>
              <a:ext cx="2254122" cy="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1917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1324</TotalTime>
  <Words>1048</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Sales Prediction Model </vt:lpstr>
      <vt:lpstr>PowerPoint Presentation</vt:lpstr>
      <vt:lpstr>PowerPoint Presentation</vt:lpstr>
      <vt:lpstr>PowerPoint Presentation</vt:lpstr>
      <vt:lpstr>PowerPoint Presentation</vt:lpstr>
      <vt:lpstr>PowerPoint Presentation</vt:lpstr>
      <vt:lpstr>PowerPoint Presentation</vt:lpstr>
      <vt:lpstr>Questions?</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 Model</dc:title>
  <dc:creator>M M</dc:creator>
  <cp:lastModifiedBy>M M</cp:lastModifiedBy>
  <cp:revision>7</cp:revision>
  <dcterms:created xsi:type="dcterms:W3CDTF">2022-03-06T04:03:03Z</dcterms:created>
  <dcterms:modified xsi:type="dcterms:W3CDTF">2022-03-07T02:09:54Z</dcterms:modified>
</cp:coreProperties>
</file>