
<file path=[Content_Types].xml><?xml version="1.0" encoding="utf-8"?>
<Types xmlns="http://schemas.openxmlformats.org/package/2006/content-types">
  <Default Extension="xml" ContentType="application/xml"/>
  <Default Extension="jpeg" ContentType="image/jpeg"/>
  <Default Extension="tiff" ContentType="image/tif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65" r:id="rId5"/>
    <p:sldId id="260" r:id="rId6"/>
    <p:sldId id="270" r:id="rId7"/>
    <p:sldId id="267" r:id="rId8"/>
    <p:sldId id="272" r:id="rId9"/>
    <p:sldId id="261" r:id="rId10"/>
    <p:sldId id="268" r:id="rId11"/>
    <p:sldId id="269" r:id="rId12"/>
    <p:sldId id="273"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500D"/>
    <a:srgbClr val="00ADEE"/>
    <a:srgbClr val="008F00"/>
    <a:srgbClr val="00BCF2"/>
    <a:srgbClr val="3967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85"/>
    <p:restoredTop sz="68842"/>
  </p:normalViewPr>
  <p:slideViewPr>
    <p:cSldViewPr snapToGrid="0" snapToObjects="1">
      <p:cViewPr varScale="1">
        <p:scale>
          <a:sx n="102" d="100"/>
          <a:sy n="102" d="100"/>
        </p:scale>
        <p:origin x="-560"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D6636-7B38-A147-B789-B516E9449739}" type="datetimeFigureOut">
              <a:rPr lang="en-GB" smtClean="0"/>
              <a:t>21/08/17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7415C-C8E2-B048-9C30-A445CEF9C6DB}" type="slidenum">
              <a:rPr lang="en-GB" smtClean="0"/>
              <a:t>‹#›</a:t>
            </a:fld>
            <a:endParaRPr lang="en-GB"/>
          </a:p>
        </p:txBody>
      </p:sp>
    </p:spTree>
    <p:extLst>
      <p:ext uri="{BB962C8B-B14F-4D97-AF65-F5344CB8AC3E}">
        <p14:creationId xmlns:p14="http://schemas.microsoft.com/office/powerpoint/2010/main" val="1468726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17415C-C8E2-B048-9C30-A445CEF9C6DB}" type="slidenum">
              <a:rPr lang="en-GB" smtClean="0"/>
              <a:t>1</a:t>
            </a:fld>
            <a:endParaRPr lang="en-GB"/>
          </a:p>
        </p:txBody>
      </p:sp>
    </p:spTree>
    <p:extLst>
      <p:ext uri="{BB962C8B-B14F-4D97-AF65-F5344CB8AC3E}">
        <p14:creationId xmlns:p14="http://schemas.microsoft.com/office/powerpoint/2010/main" val="146137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a:t>
            </a:r>
            <a:r>
              <a:rPr lang="en-GB" baseline="0" dirty="0" smtClean="0"/>
              <a:t> is a typical view:</a:t>
            </a:r>
          </a:p>
          <a:p>
            <a:endParaRPr lang="en-GB" baseline="0" dirty="0" smtClean="0"/>
          </a:p>
          <a:p>
            <a:r>
              <a:rPr lang="en-GB" baseline="0" dirty="0" smtClean="0"/>
              <a:t>The share </a:t>
            </a:r>
            <a:r>
              <a:rPr lang="mr-IN" baseline="0" dirty="0" smtClean="0"/>
              <a:t>…</a:t>
            </a:r>
            <a:r>
              <a:rPr lang="en-GB" baseline="0" dirty="0" smtClean="0"/>
              <a:t> inherits everything from the parent branch.</a:t>
            </a:r>
          </a:p>
          <a:p>
            <a:endParaRPr lang="en-GB" baseline="0" dirty="0" smtClean="0"/>
          </a:p>
          <a:p>
            <a:r>
              <a:rPr lang="en-GB" baseline="0" dirty="0" smtClean="0"/>
              <a:t>The first import is a Perforce depot path, but you wouldn't know that...</a:t>
            </a:r>
          </a:p>
          <a:p>
            <a:endParaRPr lang="en-GB" baseline="0" dirty="0" smtClean="0"/>
          </a:p>
          <a:p>
            <a:r>
              <a:rPr lang="en-GB" baseline="0" dirty="0" smtClean="0"/>
              <a:t>the only way to distinguish it would be to know the depot type (that //p4java is a Perforce depot and //p4plugin is a Graph depot).</a:t>
            </a:r>
          </a:p>
          <a:p>
            <a:endParaRPr lang="en-GB" baseline="0" dirty="0" smtClean="0"/>
          </a:p>
          <a:p>
            <a:r>
              <a:rPr lang="en-GB" baseline="0" dirty="0" smtClean="0"/>
              <a:t>The other three imports are from Graph depots and contain Git content (in fact some of the Git content used by the p4-plugin)</a:t>
            </a:r>
          </a:p>
          <a:p>
            <a:endParaRPr lang="en-GB" baseline="0" dirty="0" smtClean="0"/>
          </a:p>
          <a:p>
            <a:r>
              <a:rPr lang="en-GB" baseline="0" dirty="0" smtClean="0"/>
              <a:t>The @master and @</a:t>
            </a:r>
            <a:r>
              <a:rPr lang="en-GB" baseline="0" dirty="0" err="1" smtClean="0"/>
              <a:t>scm-api</a:t>
            </a:r>
            <a:r>
              <a:rPr lang="en-GB" baseline="0" dirty="0" smtClean="0"/>
              <a:t> tags are Git references to particular versions, but can now be manage by the Stream.</a:t>
            </a:r>
            <a:endParaRPr lang="en-GB" dirty="0"/>
          </a:p>
        </p:txBody>
      </p:sp>
      <p:sp>
        <p:nvSpPr>
          <p:cNvPr id="4" name="Slide Number Placeholder 3"/>
          <p:cNvSpPr>
            <a:spLocks noGrp="1"/>
          </p:cNvSpPr>
          <p:nvPr>
            <p:ph type="sldNum" sz="quarter" idx="10"/>
          </p:nvPr>
        </p:nvSpPr>
        <p:spPr/>
        <p:txBody>
          <a:bodyPr/>
          <a:lstStyle/>
          <a:p>
            <a:fld id="{4A17415C-C8E2-B048-9C30-A445CEF9C6DB}" type="slidenum">
              <a:rPr lang="en-GB" smtClean="0"/>
              <a:t>10</a:t>
            </a:fld>
            <a:endParaRPr lang="en-GB"/>
          </a:p>
        </p:txBody>
      </p:sp>
    </p:spTree>
    <p:extLst>
      <p:ext uri="{BB962C8B-B14F-4D97-AF65-F5344CB8AC3E}">
        <p14:creationId xmlns:p14="http://schemas.microsoft.com/office/powerpoint/2010/main" val="1003705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completeness</a:t>
            </a:r>
            <a:r>
              <a:rPr lang="en-GB" baseline="0" dirty="0" smtClean="0"/>
              <a:t> here is the corresponding Workspace view, </a:t>
            </a:r>
          </a:p>
          <a:p>
            <a:endParaRPr lang="en-GB" baseline="0" dirty="0" smtClean="0"/>
          </a:p>
          <a:p>
            <a:r>
              <a:rPr lang="en-GB" baseline="0" dirty="0" smtClean="0"/>
              <a:t>you can see the </a:t>
            </a:r>
            <a:r>
              <a:rPr lang="en-GB" baseline="0" dirty="0" err="1" smtClean="0"/>
              <a:t>ChangeView</a:t>
            </a:r>
            <a:r>
              <a:rPr lang="en-GB" baseline="0" dirty="0" smtClean="0"/>
              <a:t> field is used to control the history.</a:t>
            </a:r>
            <a:endParaRPr lang="en-GB" dirty="0"/>
          </a:p>
        </p:txBody>
      </p:sp>
      <p:sp>
        <p:nvSpPr>
          <p:cNvPr id="4" name="Slide Number Placeholder 3"/>
          <p:cNvSpPr>
            <a:spLocks noGrp="1"/>
          </p:cNvSpPr>
          <p:nvPr>
            <p:ph type="sldNum" sz="quarter" idx="10"/>
          </p:nvPr>
        </p:nvSpPr>
        <p:spPr/>
        <p:txBody>
          <a:bodyPr/>
          <a:lstStyle/>
          <a:p>
            <a:fld id="{4A17415C-C8E2-B048-9C30-A445CEF9C6DB}" type="slidenum">
              <a:rPr lang="en-GB" smtClean="0"/>
              <a:t>11</a:t>
            </a:fld>
            <a:endParaRPr lang="en-GB"/>
          </a:p>
        </p:txBody>
      </p:sp>
    </p:spTree>
    <p:extLst>
      <p:ext uri="{BB962C8B-B14F-4D97-AF65-F5344CB8AC3E}">
        <p14:creationId xmlns:p14="http://schemas.microsoft.com/office/powerpoint/2010/main" val="1257646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how to use Helix4Git</a:t>
            </a:r>
            <a:r>
              <a:rPr lang="en-GB" baseline="0" dirty="0" smtClean="0"/>
              <a:t> with Jenkins...</a:t>
            </a:r>
            <a:endParaRPr lang="en-GB" dirty="0"/>
          </a:p>
        </p:txBody>
      </p:sp>
      <p:sp>
        <p:nvSpPr>
          <p:cNvPr id="4" name="Slide Number Placeholder 3"/>
          <p:cNvSpPr>
            <a:spLocks noGrp="1"/>
          </p:cNvSpPr>
          <p:nvPr>
            <p:ph type="sldNum" sz="quarter" idx="10"/>
          </p:nvPr>
        </p:nvSpPr>
        <p:spPr/>
        <p:txBody>
          <a:bodyPr/>
          <a:lstStyle/>
          <a:p>
            <a:fld id="{4A17415C-C8E2-B048-9C30-A445CEF9C6DB}" type="slidenum">
              <a:rPr lang="en-GB" smtClean="0"/>
              <a:t>12</a:t>
            </a:fld>
            <a:endParaRPr lang="en-GB"/>
          </a:p>
        </p:txBody>
      </p:sp>
    </p:spTree>
    <p:extLst>
      <p:ext uri="{BB962C8B-B14F-4D97-AF65-F5344CB8AC3E}">
        <p14:creationId xmlns:p14="http://schemas.microsoft.com/office/powerpoint/2010/main" val="469061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p4-plugin</a:t>
            </a:r>
            <a:r>
              <a:rPr lang="en-GB" baseline="0" dirty="0" smtClean="0"/>
              <a:t> now supports Helix4Git (1.7.x), almost everything is hidden from the user, except the Populate option.</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You</a:t>
            </a:r>
            <a:r>
              <a:rPr lang="en-GB" baseline="0" dirty="0" smtClean="0"/>
              <a:t> will need to use the </a:t>
            </a:r>
            <a:r>
              <a:rPr lang="en-GB" dirty="0" smtClean="0"/>
              <a:t>‘Graph force clean and sync’ option for syncing</a:t>
            </a:r>
            <a:r>
              <a:rPr lang="en-GB" baseline="0" dirty="0" smtClean="0"/>
              <a:t> </a:t>
            </a:r>
            <a:r>
              <a:rPr lang="en-GB" dirty="0" smtClean="0"/>
              <a:t>Pure Graph or a mixture of Graph and Perforce content.</a:t>
            </a:r>
            <a:r>
              <a:rPr lang="en-GB" baseline="0" dirty="0" smtClean="0"/>
              <a:t> </a:t>
            </a:r>
            <a:endParaRPr lang="en-GB" dirty="0" smtClean="0"/>
          </a:p>
          <a:p>
            <a:endParaRPr lang="en-GB" dirty="0"/>
          </a:p>
        </p:txBody>
      </p:sp>
      <p:sp>
        <p:nvSpPr>
          <p:cNvPr id="4" name="Slide Number Placeholder 3"/>
          <p:cNvSpPr>
            <a:spLocks noGrp="1"/>
          </p:cNvSpPr>
          <p:nvPr>
            <p:ph type="sldNum" sz="quarter" idx="10"/>
          </p:nvPr>
        </p:nvSpPr>
        <p:spPr/>
        <p:txBody>
          <a:bodyPr/>
          <a:lstStyle/>
          <a:p>
            <a:fld id="{4A17415C-C8E2-B048-9C30-A445CEF9C6DB}" type="slidenum">
              <a:rPr lang="en-GB" smtClean="0"/>
              <a:t>13</a:t>
            </a:fld>
            <a:endParaRPr lang="en-GB"/>
          </a:p>
        </p:txBody>
      </p:sp>
    </p:spTree>
    <p:extLst>
      <p:ext uri="{BB962C8B-B14F-4D97-AF65-F5344CB8AC3E}">
        <p14:creationId xmlns:p14="http://schemas.microsoft.com/office/powerpoint/2010/main" val="107646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Perforce has long had the moto ‘Version Everything’ and our customers really do;</a:t>
            </a:r>
            <a:r>
              <a:rPr lang="en-GB" baseline="0" dirty="0" smtClean="0"/>
              <a:t> every thing from high energy physics to the latest scene in an animation movie.  </a:t>
            </a:r>
          </a:p>
          <a:p>
            <a:endParaRPr lang="en-GB" baseline="0" dirty="0" smtClean="0"/>
          </a:p>
          <a:p>
            <a:r>
              <a:rPr lang="en-GB" baseline="0" dirty="0" smtClean="0"/>
              <a:t>Source code is only one part of the version management problem and Perforce over the years has helped our customers version all manor of large files and binary assets.  Today we are taking that moto one step further and now versioning Git.  </a:t>
            </a:r>
          </a:p>
          <a:p>
            <a:endParaRPr lang="en-GB" baseline="0" dirty="0" smtClean="0"/>
          </a:p>
          <a:p>
            <a:r>
              <a:rPr lang="en-GB" baseline="0" dirty="0" smtClean="0"/>
              <a:t>Git has scaled by creating many tiny repositories each with their own version history, but there is little help to coordinate how the repositories are used together.  </a:t>
            </a:r>
          </a:p>
          <a:p>
            <a:endParaRPr lang="en-GB" baseline="0" dirty="0" smtClean="0"/>
          </a:p>
          <a:p>
            <a:r>
              <a:rPr lang="en-GB" baseline="0" dirty="0" smtClean="0"/>
              <a:t>Mono repos such as GitHub, </a:t>
            </a:r>
            <a:r>
              <a:rPr lang="en-GB" baseline="0" dirty="0" err="1" smtClean="0"/>
              <a:t>GitLab</a:t>
            </a:r>
            <a:r>
              <a:rPr lang="en-GB" baseline="0" dirty="0" smtClean="0"/>
              <a:t>, </a:t>
            </a:r>
            <a:r>
              <a:rPr lang="en-GB" baseline="0" dirty="0" err="1" smtClean="0"/>
              <a:t>etc</a:t>
            </a:r>
            <a:r>
              <a:rPr lang="mr-IN" baseline="0" dirty="0" smtClean="0"/>
              <a:t>…</a:t>
            </a:r>
            <a:r>
              <a:rPr lang="en-GB" baseline="0" dirty="0" smtClean="0"/>
              <a:t> help with the hosting of individual repositories, solving the management problem (by organisational grouping), but does little to manage the configuration issue.</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4A17415C-C8E2-B048-9C30-A445CEF9C6DB}" type="slidenum">
              <a:rPr lang="en-GB" smtClean="0"/>
              <a:t>2</a:t>
            </a:fld>
            <a:endParaRPr lang="en-GB"/>
          </a:p>
        </p:txBody>
      </p:sp>
    </p:spTree>
    <p:extLst>
      <p:ext uri="{BB962C8B-B14F-4D97-AF65-F5344CB8AC3E}">
        <p14:creationId xmlns:p14="http://schemas.microsoft.com/office/powerpoint/2010/main" val="1707868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Perforce</a:t>
            </a:r>
            <a:r>
              <a:rPr lang="en-GB" baseline="0" dirty="0" smtClean="0"/>
              <a:t> Helix has always been a mono repo, allowing users complete freedom to store and organise their data.  There are no silos, repositories or boundaries to prevent the flow of change.  </a:t>
            </a:r>
          </a:p>
          <a:p>
            <a:endParaRPr lang="en-GB" baseline="0" dirty="0" smtClean="0"/>
          </a:p>
          <a:p>
            <a:r>
              <a:rPr lang="en-GB" baseline="0" dirty="0" smtClean="0"/>
              <a:t>Files can be copied, referenced, branched or merged from any location to any other location.  This flexibility can be too much, so to help we developed Streams to control the flow of changes.  Streams defines a set of code paths, using the mainline or trunk based model and ensures merging and copy actions occur on the correct target; but a stream can be modified, reshaped as the demands on a project change with time.</a:t>
            </a:r>
          </a:p>
          <a:p>
            <a:endParaRPr lang="en-GB" baseline="0" dirty="0" smtClean="0"/>
          </a:p>
          <a:p>
            <a:r>
              <a:rPr lang="en-GB" baseline="0" dirty="0" smtClean="0"/>
              <a:t>Helix4Git can take any number of Git repositories and store their whole history, becoming a mono repo for Git too. This breaks down the silo of traditional Git storage; so files from one Git repository can be mapped with files from another Git repository, Perforce Stream or Workspace.</a:t>
            </a:r>
          </a:p>
          <a:p>
            <a:endParaRPr lang="en-GB" baseline="0" dirty="0" smtClean="0"/>
          </a:p>
          <a:p>
            <a:r>
              <a:rPr lang="en-GB" baseline="0" dirty="0" smtClean="0"/>
              <a:t>But is this really Git?  </a:t>
            </a:r>
          </a:p>
          <a:p>
            <a:endParaRPr lang="en-GB" baseline="0" dirty="0" smtClean="0"/>
          </a:p>
          <a:p>
            <a:r>
              <a:rPr lang="en-GB" baseline="0" dirty="0" smtClean="0"/>
              <a:t>Our first offering (for those that remember) was GitFusion.  GitFusion imported the Git content, but stored it in the Perforce Hierarchal data model </a:t>
            </a:r>
            <a:r>
              <a:rPr lang="mr-IN" baseline="0" dirty="0" smtClean="0"/>
              <a:t>–</a:t>
            </a:r>
            <a:r>
              <a:rPr lang="en-GB" baseline="0" dirty="0" smtClean="0"/>
              <a:t> useful in some replication applications.  </a:t>
            </a:r>
          </a:p>
          <a:p>
            <a:endParaRPr lang="en-GB" baseline="0" dirty="0" smtClean="0"/>
          </a:p>
          <a:p>
            <a:r>
              <a:rPr lang="en-GB" baseline="0" dirty="0" smtClean="0"/>
              <a:t>Helix4Git however, uses a Graph based data model similar to Git.  </a:t>
            </a:r>
          </a:p>
          <a:p>
            <a:endParaRPr lang="en-GB" baseline="0" dirty="0" smtClean="0"/>
          </a:p>
          <a:p>
            <a:r>
              <a:rPr lang="en-GB" baseline="0" dirty="0" smtClean="0"/>
              <a:t>The data model allows Git clients to work against the Perforce server, without even knowing the repository is actually in Perforce.  The Git Connector provides a http/</a:t>
            </a:r>
            <a:r>
              <a:rPr lang="en-GB" baseline="0" dirty="0" err="1" smtClean="0"/>
              <a:t>ssl</a:t>
            </a:r>
            <a:r>
              <a:rPr lang="en-GB" baseline="0" dirty="0" smtClean="0"/>
              <a:t> port for native Git clients.</a:t>
            </a:r>
            <a:endParaRPr lang="en-GB" dirty="0"/>
          </a:p>
        </p:txBody>
      </p:sp>
      <p:sp>
        <p:nvSpPr>
          <p:cNvPr id="4" name="Slide Number Placeholder 3"/>
          <p:cNvSpPr>
            <a:spLocks noGrp="1"/>
          </p:cNvSpPr>
          <p:nvPr>
            <p:ph type="sldNum" sz="quarter" idx="10"/>
          </p:nvPr>
        </p:nvSpPr>
        <p:spPr/>
        <p:txBody>
          <a:bodyPr/>
          <a:lstStyle/>
          <a:p>
            <a:fld id="{4A17415C-C8E2-B048-9C30-A445CEF9C6DB}" type="slidenum">
              <a:rPr lang="en-GB" smtClean="0"/>
              <a:t>3</a:t>
            </a:fld>
            <a:endParaRPr lang="en-GB"/>
          </a:p>
        </p:txBody>
      </p:sp>
    </p:spTree>
    <p:extLst>
      <p:ext uri="{BB962C8B-B14F-4D97-AF65-F5344CB8AC3E}">
        <p14:creationId xmlns:p14="http://schemas.microsoft.com/office/powerpoint/2010/main" val="884933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can use Helix4Git with any Git command.</a:t>
            </a:r>
          </a:p>
          <a:p>
            <a:endParaRPr lang="en-GB" dirty="0" smtClean="0"/>
          </a:p>
          <a:p>
            <a:r>
              <a:rPr lang="en-GB" dirty="0" smtClean="0"/>
              <a:t>For</a:t>
            </a:r>
            <a:r>
              <a:rPr lang="en-GB" baseline="0" dirty="0" smtClean="0"/>
              <a:t> example; a simple Git clone</a:t>
            </a:r>
            <a:r>
              <a:rPr lang="mr-IN" baseline="0" dirty="0" smtClean="0"/>
              <a:t>…</a:t>
            </a:r>
            <a:endParaRPr lang="en-GB" baseline="0" dirty="0" smtClean="0"/>
          </a:p>
          <a:p>
            <a:endParaRPr lang="en-GB" baseline="0" dirty="0" smtClean="0"/>
          </a:p>
          <a:p>
            <a:r>
              <a:rPr lang="en-GB" baseline="0" dirty="0" smtClean="0"/>
              <a:t>(this is mapped to localhost for my </a:t>
            </a:r>
            <a:r>
              <a:rPr lang="en-GB" baseline="0" dirty="0" err="1" smtClean="0"/>
              <a:t>docker</a:t>
            </a:r>
            <a:r>
              <a:rPr lang="en-GB" baseline="0" dirty="0" smtClean="0"/>
              <a:t> example, but in production you would run this on a server with a fully qualified domain name.) </a:t>
            </a:r>
            <a:endParaRPr lang="en-GB" dirty="0"/>
          </a:p>
        </p:txBody>
      </p:sp>
      <p:sp>
        <p:nvSpPr>
          <p:cNvPr id="4" name="Slide Number Placeholder 3"/>
          <p:cNvSpPr>
            <a:spLocks noGrp="1"/>
          </p:cNvSpPr>
          <p:nvPr>
            <p:ph type="sldNum" sz="quarter" idx="10"/>
          </p:nvPr>
        </p:nvSpPr>
        <p:spPr/>
        <p:txBody>
          <a:bodyPr/>
          <a:lstStyle/>
          <a:p>
            <a:fld id="{4A17415C-C8E2-B048-9C30-A445CEF9C6DB}" type="slidenum">
              <a:rPr lang="en-GB" smtClean="0"/>
              <a:t>4</a:t>
            </a:fld>
            <a:endParaRPr lang="en-GB"/>
          </a:p>
        </p:txBody>
      </p:sp>
    </p:spTree>
    <p:extLst>
      <p:ext uri="{BB962C8B-B14F-4D97-AF65-F5344CB8AC3E}">
        <p14:creationId xmlns:p14="http://schemas.microsoft.com/office/powerpoint/2010/main" val="29007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can access the same Git content using Perforce commands</a:t>
            </a:r>
            <a:r>
              <a:rPr lang="mr-IN" dirty="0" smtClean="0"/>
              <a:t>…</a:t>
            </a:r>
            <a:r>
              <a:rPr lang="en-GB" dirty="0" smtClean="0"/>
              <a:t> for example `p4 files`</a:t>
            </a:r>
          </a:p>
          <a:p>
            <a:endParaRPr lang="en-GB" dirty="0" smtClean="0"/>
          </a:p>
          <a:p>
            <a:r>
              <a:rPr lang="en-GB" dirty="0" smtClean="0"/>
              <a:t>We have added</a:t>
            </a:r>
            <a:r>
              <a:rPr lang="en-GB" baseline="0" dirty="0" smtClean="0"/>
              <a:t> a new command `p4 repos` to list your Git repos.</a:t>
            </a:r>
          </a:p>
          <a:p>
            <a:endParaRPr lang="en-GB" baseline="0" dirty="0" smtClean="0"/>
          </a:p>
          <a:p>
            <a:r>
              <a:rPr lang="en-GB" baseline="0" dirty="0" smtClean="0"/>
              <a:t>(the `p4 repos` output has two repos one was mirrored from GitHub and the other an initial push)</a:t>
            </a:r>
            <a:endParaRPr lang="en-GB" dirty="0"/>
          </a:p>
        </p:txBody>
      </p:sp>
      <p:sp>
        <p:nvSpPr>
          <p:cNvPr id="4" name="Slide Number Placeholder 3"/>
          <p:cNvSpPr>
            <a:spLocks noGrp="1"/>
          </p:cNvSpPr>
          <p:nvPr>
            <p:ph type="sldNum" sz="quarter" idx="10"/>
          </p:nvPr>
        </p:nvSpPr>
        <p:spPr/>
        <p:txBody>
          <a:bodyPr/>
          <a:lstStyle/>
          <a:p>
            <a:fld id="{4A17415C-C8E2-B048-9C30-A445CEF9C6DB}" type="slidenum">
              <a:rPr lang="en-GB" smtClean="0"/>
              <a:t>5</a:t>
            </a:fld>
            <a:endParaRPr lang="en-GB"/>
          </a:p>
        </p:txBody>
      </p:sp>
    </p:spTree>
    <p:extLst>
      <p:ext uri="{BB962C8B-B14F-4D97-AF65-F5344CB8AC3E}">
        <p14:creationId xmlns:p14="http://schemas.microsoft.com/office/powerpoint/2010/main" val="189573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a:t>
            </a:r>
            <a:r>
              <a:rPr lang="en-GB" baseline="0" dirty="0" smtClean="0"/>
              <a:t> can add Git content with a simple `git push`.</a:t>
            </a:r>
          </a:p>
          <a:p>
            <a:endParaRPr lang="en-GB" baseline="0" dirty="0" smtClean="0"/>
          </a:p>
          <a:p>
            <a:r>
              <a:rPr lang="en-GB" baseline="0" dirty="0" smtClean="0"/>
              <a:t>This example clones some content from GitHub, </a:t>
            </a:r>
          </a:p>
          <a:p>
            <a:endParaRPr lang="en-GB" baseline="0" dirty="0" smtClean="0"/>
          </a:p>
          <a:p>
            <a:r>
              <a:rPr lang="en-GB" baseline="0" dirty="0" smtClean="0"/>
              <a:t>adds a new remote,</a:t>
            </a:r>
          </a:p>
          <a:p>
            <a:r>
              <a:rPr lang="en-GB" baseline="0" dirty="0" smtClean="0"/>
              <a:t> </a:t>
            </a:r>
          </a:p>
          <a:p>
            <a:r>
              <a:rPr lang="en-GB" baseline="0" dirty="0" smtClean="0"/>
              <a:t>then pushes it into Helix.</a:t>
            </a:r>
            <a:endParaRPr lang="en-GB" dirty="0"/>
          </a:p>
        </p:txBody>
      </p:sp>
      <p:sp>
        <p:nvSpPr>
          <p:cNvPr id="4" name="Slide Number Placeholder 3"/>
          <p:cNvSpPr>
            <a:spLocks noGrp="1"/>
          </p:cNvSpPr>
          <p:nvPr>
            <p:ph type="sldNum" sz="quarter" idx="10"/>
          </p:nvPr>
        </p:nvSpPr>
        <p:spPr/>
        <p:txBody>
          <a:bodyPr/>
          <a:lstStyle/>
          <a:p>
            <a:fld id="{4A17415C-C8E2-B048-9C30-A445CEF9C6DB}" type="slidenum">
              <a:rPr lang="en-GB" smtClean="0"/>
              <a:t>6</a:t>
            </a:fld>
            <a:endParaRPr lang="en-GB"/>
          </a:p>
        </p:txBody>
      </p:sp>
    </p:spTree>
    <p:extLst>
      <p:ext uri="{BB962C8B-B14F-4D97-AF65-F5344CB8AC3E}">
        <p14:creationId xmlns:p14="http://schemas.microsoft.com/office/powerpoint/2010/main" val="800666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baseline="0" dirty="0" smtClean="0"/>
              <a:t>Git Connector’s (`</a:t>
            </a:r>
            <a:r>
              <a:rPr lang="en-GB" baseline="0" dirty="0" err="1" smtClean="0"/>
              <a:t>gconn</a:t>
            </a:r>
            <a:r>
              <a:rPr lang="en-GB" baseline="0" dirty="0" smtClean="0"/>
              <a:t>`) allows Perforce to mirror from a third party site and keep the changes up-to-date.</a:t>
            </a:r>
            <a:endParaRPr lang="en-GB" dirty="0"/>
          </a:p>
        </p:txBody>
      </p:sp>
      <p:sp>
        <p:nvSpPr>
          <p:cNvPr id="4" name="Slide Number Placeholder 3"/>
          <p:cNvSpPr>
            <a:spLocks noGrp="1"/>
          </p:cNvSpPr>
          <p:nvPr>
            <p:ph type="sldNum" sz="quarter" idx="10"/>
          </p:nvPr>
        </p:nvSpPr>
        <p:spPr/>
        <p:txBody>
          <a:bodyPr/>
          <a:lstStyle/>
          <a:p>
            <a:fld id="{4A17415C-C8E2-B048-9C30-A445CEF9C6DB}" type="slidenum">
              <a:rPr lang="en-GB" smtClean="0"/>
              <a:t>7</a:t>
            </a:fld>
            <a:endParaRPr lang="en-GB"/>
          </a:p>
        </p:txBody>
      </p:sp>
    </p:spTree>
    <p:extLst>
      <p:ext uri="{BB962C8B-B14F-4D97-AF65-F5344CB8AC3E}">
        <p14:creationId xmlns:p14="http://schemas.microsoft.com/office/powerpoint/2010/main" val="179770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that you have Git content in Perforce</a:t>
            </a:r>
            <a:r>
              <a:rPr lang="en-GB" baseline="0" dirty="0" smtClean="0"/>
              <a:t>, how can you use it?</a:t>
            </a:r>
          </a:p>
          <a:p>
            <a:endParaRPr lang="en-GB" baseline="0" dirty="0" smtClean="0"/>
          </a:p>
          <a:p>
            <a:r>
              <a:rPr lang="en-GB" baseline="0" dirty="0" smtClean="0"/>
              <a:t>You can blend Git repositories into your Projects, using Streams or Workspace Views; even slicing up a Git repository, down to the individual file.</a:t>
            </a:r>
          </a:p>
          <a:p>
            <a:endParaRPr lang="en-GB" baseline="0" dirty="0" smtClean="0"/>
          </a:p>
          <a:p>
            <a:r>
              <a:rPr lang="en-GB" baseline="0" dirty="0" smtClean="0"/>
              <a:t>Or pin a Git repository to a point in time, identified by SHA or Tag.</a:t>
            </a:r>
            <a:endParaRPr lang="en-GB" dirty="0" smtClean="0"/>
          </a:p>
          <a:p>
            <a:endParaRPr lang="en-GB" dirty="0"/>
          </a:p>
        </p:txBody>
      </p:sp>
      <p:sp>
        <p:nvSpPr>
          <p:cNvPr id="4" name="Slide Number Placeholder 3"/>
          <p:cNvSpPr>
            <a:spLocks noGrp="1"/>
          </p:cNvSpPr>
          <p:nvPr>
            <p:ph type="sldNum" sz="quarter" idx="10"/>
          </p:nvPr>
        </p:nvSpPr>
        <p:spPr/>
        <p:txBody>
          <a:bodyPr/>
          <a:lstStyle/>
          <a:p>
            <a:fld id="{4A17415C-C8E2-B048-9C30-A445CEF9C6DB}" type="slidenum">
              <a:rPr lang="en-GB" smtClean="0"/>
              <a:t>8</a:t>
            </a:fld>
            <a:endParaRPr lang="en-GB"/>
          </a:p>
        </p:txBody>
      </p:sp>
    </p:spTree>
    <p:extLst>
      <p:ext uri="{BB962C8B-B14F-4D97-AF65-F5344CB8AC3E}">
        <p14:creationId xmlns:p14="http://schemas.microsoft.com/office/powerpoint/2010/main" val="320225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Take these Git and Perforce sources,</a:t>
            </a:r>
            <a:r>
              <a:rPr lang="en-GB" baseline="0" dirty="0" smtClean="0"/>
              <a:t> you can map them into a parent stream,</a:t>
            </a:r>
          </a:p>
          <a:p>
            <a:endParaRPr lang="en-GB" baseline="0" dirty="0" smtClean="0"/>
          </a:p>
          <a:p>
            <a:r>
              <a:rPr lang="en-GB" baseline="0" dirty="0" smtClean="0"/>
              <a:t>then share them between other child streams.</a:t>
            </a:r>
            <a:endParaRPr lang="en-GB" dirty="0"/>
          </a:p>
        </p:txBody>
      </p:sp>
      <p:sp>
        <p:nvSpPr>
          <p:cNvPr id="4" name="Slide Number Placeholder 3"/>
          <p:cNvSpPr>
            <a:spLocks noGrp="1"/>
          </p:cNvSpPr>
          <p:nvPr>
            <p:ph type="sldNum" sz="quarter" idx="10"/>
          </p:nvPr>
        </p:nvSpPr>
        <p:spPr/>
        <p:txBody>
          <a:bodyPr/>
          <a:lstStyle/>
          <a:p>
            <a:fld id="{4A17415C-C8E2-B048-9C30-A445CEF9C6DB}" type="slidenum">
              <a:rPr lang="en-GB" smtClean="0"/>
              <a:t>9</a:t>
            </a:fld>
            <a:endParaRPr lang="en-GB"/>
          </a:p>
        </p:txBody>
      </p:sp>
    </p:spTree>
    <p:extLst>
      <p:ext uri="{BB962C8B-B14F-4D97-AF65-F5344CB8AC3E}">
        <p14:creationId xmlns:p14="http://schemas.microsoft.com/office/powerpoint/2010/main" val="1667110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56C05DB-4F59-C64F-A5A9-EC582510FFA0}" type="datetimeFigureOut">
              <a:rPr lang="en-GB" smtClean="0"/>
              <a:t>21/08/17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7A5516-8B1B-474C-8826-1B6D9A411314}" type="slidenum">
              <a:rPr lang="en-GB" smtClean="0"/>
              <a:t>‹#›</a:t>
            </a:fld>
            <a:endParaRPr lang="en-GB"/>
          </a:p>
        </p:txBody>
      </p:sp>
    </p:spTree>
    <p:extLst>
      <p:ext uri="{BB962C8B-B14F-4D97-AF65-F5344CB8AC3E}">
        <p14:creationId xmlns:p14="http://schemas.microsoft.com/office/powerpoint/2010/main" val="195295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56C05DB-4F59-C64F-A5A9-EC582510FFA0}" type="datetimeFigureOut">
              <a:rPr lang="en-GB" smtClean="0"/>
              <a:t>21/08/17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7A5516-8B1B-474C-8826-1B6D9A411314}" type="slidenum">
              <a:rPr lang="en-GB" smtClean="0"/>
              <a:t>‹#›</a:t>
            </a:fld>
            <a:endParaRPr lang="en-GB"/>
          </a:p>
        </p:txBody>
      </p:sp>
    </p:spTree>
    <p:extLst>
      <p:ext uri="{BB962C8B-B14F-4D97-AF65-F5344CB8AC3E}">
        <p14:creationId xmlns:p14="http://schemas.microsoft.com/office/powerpoint/2010/main" val="1179170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56C05DB-4F59-C64F-A5A9-EC582510FFA0}" type="datetimeFigureOut">
              <a:rPr lang="en-GB" smtClean="0"/>
              <a:t>21/08/17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7A5516-8B1B-474C-8826-1B6D9A411314}" type="slidenum">
              <a:rPr lang="en-GB" smtClean="0"/>
              <a:t>‹#›</a:t>
            </a:fld>
            <a:endParaRPr lang="en-GB"/>
          </a:p>
        </p:txBody>
      </p:sp>
    </p:spTree>
    <p:extLst>
      <p:ext uri="{BB962C8B-B14F-4D97-AF65-F5344CB8AC3E}">
        <p14:creationId xmlns:p14="http://schemas.microsoft.com/office/powerpoint/2010/main" val="133368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56C05DB-4F59-C64F-A5A9-EC582510FFA0}" type="datetimeFigureOut">
              <a:rPr lang="en-GB" smtClean="0"/>
              <a:t>21/08/17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7A5516-8B1B-474C-8826-1B6D9A411314}" type="slidenum">
              <a:rPr lang="en-GB" smtClean="0"/>
              <a:t>‹#›</a:t>
            </a:fld>
            <a:endParaRPr lang="en-GB"/>
          </a:p>
        </p:txBody>
      </p:sp>
    </p:spTree>
    <p:extLst>
      <p:ext uri="{BB962C8B-B14F-4D97-AF65-F5344CB8AC3E}">
        <p14:creationId xmlns:p14="http://schemas.microsoft.com/office/powerpoint/2010/main" val="123844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6C05DB-4F59-C64F-A5A9-EC582510FFA0}" type="datetimeFigureOut">
              <a:rPr lang="en-GB" smtClean="0"/>
              <a:t>21/08/17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7A5516-8B1B-474C-8826-1B6D9A411314}" type="slidenum">
              <a:rPr lang="en-GB" smtClean="0"/>
              <a:t>‹#›</a:t>
            </a:fld>
            <a:endParaRPr lang="en-GB"/>
          </a:p>
        </p:txBody>
      </p:sp>
    </p:spTree>
    <p:extLst>
      <p:ext uri="{BB962C8B-B14F-4D97-AF65-F5344CB8AC3E}">
        <p14:creationId xmlns:p14="http://schemas.microsoft.com/office/powerpoint/2010/main" val="105681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56C05DB-4F59-C64F-A5A9-EC582510FFA0}" type="datetimeFigureOut">
              <a:rPr lang="en-GB" smtClean="0"/>
              <a:t>21/08/17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7A5516-8B1B-474C-8826-1B6D9A411314}" type="slidenum">
              <a:rPr lang="en-GB" smtClean="0"/>
              <a:t>‹#›</a:t>
            </a:fld>
            <a:endParaRPr lang="en-GB"/>
          </a:p>
        </p:txBody>
      </p:sp>
    </p:spTree>
    <p:extLst>
      <p:ext uri="{BB962C8B-B14F-4D97-AF65-F5344CB8AC3E}">
        <p14:creationId xmlns:p14="http://schemas.microsoft.com/office/powerpoint/2010/main" val="87637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56C05DB-4F59-C64F-A5A9-EC582510FFA0}" type="datetimeFigureOut">
              <a:rPr lang="en-GB" smtClean="0"/>
              <a:t>21/08/17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97A5516-8B1B-474C-8826-1B6D9A411314}" type="slidenum">
              <a:rPr lang="en-GB" smtClean="0"/>
              <a:t>‹#›</a:t>
            </a:fld>
            <a:endParaRPr lang="en-GB"/>
          </a:p>
        </p:txBody>
      </p:sp>
    </p:spTree>
    <p:extLst>
      <p:ext uri="{BB962C8B-B14F-4D97-AF65-F5344CB8AC3E}">
        <p14:creationId xmlns:p14="http://schemas.microsoft.com/office/powerpoint/2010/main" val="190076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56C05DB-4F59-C64F-A5A9-EC582510FFA0}" type="datetimeFigureOut">
              <a:rPr lang="en-GB" smtClean="0"/>
              <a:t>21/08/17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7A5516-8B1B-474C-8826-1B6D9A411314}" type="slidenum">
              <a:rPr lang="en-GB" smtClean="0"/>
              <a:t>‹#›</a:t>
            </a:fld>
            <a:endParaRPr lang="en-GB"/>
          </a:p>
        </p:txBody>
      </p:sp>
    </p:spTree>
    <p:extLst>
      <p:ext uri="{BB962C8B-B14F-4D97-AF65-F5344CB8AC3E}">
        <p14:creationId xmlns:p14="http://schemas.microsoft.com/office/powerpoint/2010/main" val="12344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6C05DB-4F59-C64F-A5A9-EC582510FFA0}" type="datetimeFigureOut">
              <a:rPr lang="en-GB" smtClean="0"/>
              <a:t>21/08/17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7A5516-8B1B-474C-8826-1B6D9A411314}" type="slidenum">
              <a:rPr lang="en-GB" smtClean="0"/>
              <a:t>‹#›</a:t>
            </a:fld>
            <a:endParaRPr lang="en-GB"/>
          </a:p>
        </p:txBody>
      </p:sp>
    </p:spTree>
    <p:extLst>
      <p:ext uri="{BB962C8B-B14F-4D97-AF65-F5344CB8AC3E}">
        <p14:creationId xmlns:p14="http://schemas.microsoft.com/office/powerpoint/2010/main" val="265012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6C05DB-4F59-C64F-A5A9-EC582510FFA0}" type="datetimeFigureOut">
              <a:rPr lang="en-GB" smtClean="0"/>
              <a:t>21/08/17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7A5516-8B1B-474C-8826-1B6D9A411314}" type="slidenum">
              <a:rPr lang="en-GB" smtClean="0"/>
              <a:t>‹#›</a:t>
            </a:fld>
            <a:endParaRPr lang="en-GB"/>
          </a:p>
        </p:txBody>
      </p:sp>
    </p:spTree>
    <p:extLst>
      <p:ext uri="{BB962C8B-B14F-4D97-AF65-F5344CB8AC3E}">
        <p14:creationId xmlns:p14="http://schemas.microsoft.com/office/powerpoint/2010/main" val="188054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6C05DB-4F59-C64F-A5A9-EC582510FFA0}" type="datetimeFigureOut">
              <a:rPr lang="en-GB" smtClean="0"/>
              <a:t>21/08/17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7A5516-8B1B-474C-8826-1B6D9A411314}" type="slidenum">
              <a:rPr lang="en-GB" smtClean="0"/>
              <a:t>‹#›</a:t>
            </a:fld>
            <a:endParaRPr lang="en-GB"/>
          </a:p>
        </p:txBody>
      </p:sp>
    </p:spTree>
    <p:extLst>
      <p:ext uri="{BB962C8B-B14F-4D97-AF65-F5344CB8AC3E}">
        <p14:creationId xmlns:p14="http://schemas.microsoft.com/office/powerpoint/2010/main" val="16769652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C05DB-4F59-C64F-A5A9-EC582510FFA0}" type="datetimeFigureOut">
              <a:rPr lang="en-GB" smtClean="0"/>
              <a:t>21/08/17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7A5516-8B1B-474C-8826-1B6D9A411314}" type="slidenum">
              <a:rPr lang="en-GB" smtClean="0"/>
              <a:t>‹#›</a:t>
            </a:fld>
            <a:endParaRPr lang="en-GB"/>
          </a:p>
        </p:txBody>
      </p:sp>
    </p:spTree>
    <p:extLst>
      <p:ext uri="{BB962C8B-B14F-4D97-AF65-F5344CB8AC3E}">
        <p14:creationId xmlns:p14="http://schemas.microsoft.com/office/powerpoint/2010/main" val="1553837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7.tif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7.tif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4040/" TargetMode="External"/><Relationship Id="rId3" Type="http://schemas.openxmlformats.org/officeDocument/2006/relationships/hyperlink" Target="https://localhost:444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microsoft.com/office/2007/relationships/hdphoto" Target="../media/hdphoto1.wdp"/><Relationship Id="rId8" Type="http://schemas.openxmlformats.org/officeDocument/2006/relationships/image" Target="../media/image6.png"/><Relationship Id="rId9" Type="http://schemas.openxmlformats.org/officeDocument/2006/relationships/image" Target="../media/image7.tif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tif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tif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tif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Mastering CI and Git at Scale</a:t>
            </a:r>
            <a:endParaRPr lang="en-GB" dirty="0"/>
          </a:p>
        </p:txBody>
      </p:sp>
      <p:sp>
        <p:nvSpPr>
          <p:cNvPr id="3" name="Subtitle 2"/>
          <p:cNvSpPr>
            <a:spLocks noGrp="1"/>
          </p:cNvSpPr>
          <p:nvPr>
            <p:ph type="subTitle" idx="1"/>
          </p:nvPr>
        </p:nvSpPr>
        <p:spPr/>
        <p:txBody>
          <a:bodyPr/>
          <a:lstStyle/>
          <a:p>
            <a:r>
              <a:rPr lang="en-GB" dirty="0" smtClean="0"/>
              <a:t>Helix4Git </a:t>
            </a:r>
            <a:r>
              <a:rPr lang="en-GB" smtClean="0"/>
              <a:t>and the Jenkins p4-plugin</a:t>
            </a:r>
            <a:endParaRPr lang="en-GB" dirty="0"/>
          </a:p>
        </p:txBody>
      </p:sp>
    </p:spTree>
    <p:extLst>
      <p:ext uri="{BB962C8B-B14F-4D97-AF65-F5344CB8AC3E}">
        <p14:creationId xmlns:p14="http://schemas.microsoft.com/office/powerpoint/2010/main" val="19361641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 in Streams</a:t>
            </a:r>
            <a:endParaRPr lang="en-GB" dirty="0"/>
          </a:p>
        </p:txBody>
      </p:sp>
      <p:sp>
        <p:nvSpPr>
          <p:cNvPr id="3" name="Content Placeholder 2"/>
          <p:cNvSpPr>
            <a:spLocks noGrp="1"/>
          </p:cNvSpPr>
          <p:nvPr>
            <p:ph idx="1"/>
          </p:nvPr>
        </p:nvSpPr>
        <p:spPr>
          <a:xfrm>
            <a:off x="838200" y="1839685"/>
            <a:ext cx="11081657" cy="4348163"/>
          </a:xfrm>
        </p:spPr>
        <p:txBody>
          <a:bodyPr wrap="none">
            <a:noAutofit/>
          </a:bodyPr>
          <a:lstStyle/>
          <a:p>
            <a:pPr marL="0" indent="0">
              <a:buNone/>
            </a:pPr>
            <a:r>
              <a:rPr lang="en-GB" sz="1600" dirty="0">
                <a:latin typeface="Menlo" charset="0"/>
                <a:ea typeface="Menlo" charset="0"/>
                <a:cs typeface="Menlo" charset="0"/>
              </a:rPr>
              <a:t>Stream:	</a:t>
            </a:r>
            <a:r>
              <a:rPr lang="en-GB" sz="1600" dirty="0" smtClean="0">
                <a:latin typeface="Menlo" charset="0"/>
                <a:ea typeface="Menlo" charset="0"/>
                <a:cs typeface="Menlo" charset="0"/>
              </a:rPr>
              <a:t> //</a:t>
            </a:r>
            <a:r>
              <a:rPr lang="en-GB" sz="1600" dirty="0">
                <a:latin typeface="Menlo" charset="0"/>
                <a:ea typeface="Menlo" charset="0"/>
                <a:cs typeface="Menlo" charset="0"/>
              </a:rPr>
              <a:t>projects/p4-plugin.main </a:t>
            </a:r>
          </a:p>
          <a:p>
            <a:pPr marL="0" indent="0">
              <a:buNone/>
            </a:pPr>
            <a:r>
              <a:rPr lang="en-GB" sz="1600" dirty="0" smtClean="0">
                <a:latin typeface="Menlo" charset="0"/>
                <a:ea typeface="Menlo" charset="0"/>
                <a:cs typeface="Menlo" charset="0"/>
              </a:rPr>
              <a:t>Parent</a:t>
            </a:r>
            <a:r>
              <a:rPr lang="en-GB" sz="1600" dirty="0">
                <a:latin typeface="Menlo" charset="0"/>
                <a:ea typeface="Menlo" charset="0"/>
                <a:cs typeface="Menlo" charset="0"/>
              </a:rPr>
              <a:t>:	</a:t>
            </a:r>
            <a:r>
              <a:rPr lang="en-GB" sz="1600" dirty="0" smtClean="0">
                <a:latin typeface="Menlo" charset="0"/>
                <a:ea typeface="Menlo" charset="0"/>
                <a:cs typeface="Menlo" charset="0"/>
              </a:rPr>
              <a:t> none</a:t>
            </a:r>
            <a:endParaRPr lang="en-GB" sz="1600" dirty="0">
              <a:latin typeface="Menlo" charset="0"/>
              <a:ea typeface="Menlo" charset="0"/>
              <a:cs typeface="Menlo" charset="0"/>
            </a:endParaRPr>
          </a:p>
          <a:p>
            <a:pPr marL="0" indent="0">
              <a:buNone/>
            </a:pPr>
            <a:r>
              <a:rPr lang="en-GB" sz="1600" dirty="0" smtClean="0">
                <a:latin typeface="Menlo" charset="0"/>
                <a:ea typeface="Menlo" charset="0"/>
                <a:cs typeface="Menlo" charset="0"/>
              </a:rPr>
              <a:t>Type</a:t>
            </a:r>
            <a:r>
              <a:rPr lang="en-GB" sz="1600" dirty="0">
                <a:latin typeface="Menlo" charset="0"/>
                <a:ea typeface="Menlo" charset="0"/>
                <a:cs typeface="Menlo" charset="0"/>
              </a:rPr>
              <a:t>:	</a:t>
            </a:r>
            <a:r>
              <a:rPr lang="en-GB" sz="1600" dirty="0" smtClean="0">
                <a:latin typeface="Menlo" charset="0"/>
                <a:ea typeface="Menlo" charset="0"/>
                <a:cs typeface="Menlo" charset="0"/>
              </a:rPr>
              <a:t> mainline</a:t>
            </a:r>
          </a:p>
          <a:p>
            <a:pPr marL="0" indent="0">
              <a:buNone/>
            </a:pPr>
            <a:endParaRPr lang="en-GB" sz="1600" dirty="0" smtClean="0">
              <a:latin typeface="Menlo" charset="0"/>
              <a:ea typeface="Menlo" charset="0"/>
              <a:cs typeface="Menlo" charset="0"/>
            </a:endParaRPr>
          </a:p>
          <a:p>
            <a:pPr marL="0" indent="0">
              <a:buNone/>
            </a:pPr>
            <a:r>
              <a:rPr lang="en-GB" sz="1600" dirty="0" smtClean="0">
                <a:latin typeface="Menlo" charset="0"/>
                <a:ea typeface="Menlo" charset="0"/>
                <a:cs typeface="Menlo" charset="0"/>
              </a:rPr>
              <a:t>Paths</a:t>
            </a:r>
            <a:r>
              <a:rPr lang="en-GB" sz="1600" dirty="0">
                <a:latin typeface="Menlo" charset="0"/>
                <a:ea typeface="Menlo" charset="0"/>
                <a:cs typeface="Menlo" charset="0"/>
              </a:rPr>
              <a:t>:</a:t>
            </a:r>
          </a:p>
          <a:p>
            <a:pPr marL="0" indent="0">
              <a:spcBef>
                <a:spcPts val="600"/>
              </a:spcBef>
              <a:buNone/>
            </a:pPr>
            <a:r>
              <a:rPr lang="en-US" sz="1600" dirty="0" smtClean="0">
                <a:latin typeface="Menlo" charset="0"/>
                <a:ea typeface="Menlo" charset="0"/>
                <a:cs typeface="Menlo" charset="0"/>
              </a:rPr>
              <a:t>   share </a:t>
            </a:r>
            <a:r>
              <a:rPr lang="en-US" sz="1600" dirty="0">
                <a:latin typeface="Menlo" charset="0"/>
                <a:ea typeface="Menlo" charset="0"/>
                <a:cs typeface="Menlo" charset="0"/>
              </a:rPr>
              <a:t>...</a:t>
            </a:r>
          </a:p>
          <a:p>
            <a:pPr marL="0" indent="0">
              <a:spcBef>
                <a:spcPts val="600"/>
              </a:spcBef>
              <a:buNone/>
            </a:pPr>
            <a:r>
              <a:rPr lang="en-US" sz="1600" dirty="0" smtClean="0">
                <a:latin typeface="Menlo" charset="0"/>
                <a:ea typeface="Menlo" charset="0"/>
                <a:cs typeface="Menlo" charset="0"/>
              </a:rPr>
              <a:t>   import </a:t>
            </a:r>
            <a:r>
              <a:rPr lang="en-US" sz="1600" dirty="0">
                <a:latin typeface="Menlo" charset="0"/>
                <a:ea typeface="Menlo" charset="0"/>
                <a:cs typeface="Menlo" charset="0"/>
              </a:rPr>
              <a:t>p4java/... //p4java/main/p4-java/com.perforce.p4java</a:t>
            </a:r>
            <a:r>
              <a:rPr lang="en-US" sz="1600" dirty="0" smtClean="0">
                <a:latin typeface="Menlo" charset="0"/>
                <a:ea typeface="Menlo" charset="0"/>
                <a:cs typeface="Menlo" charset="0"/>
              </a:rPr>
              <a:t>/...</a:t>
            </a:r>
            <a:endParaRPr lang="en-US" sz="1600" dirty="0">
              <a:latin typeface="Menlo" charset="0"/>
              <a:ea typeface="Menlo" charset="0"/>
              <a:cs typeface="Menlo" charset="0"/>
            </a:endParaRPr>
          </a:p>
          <a:p>
            <a:pPr marL="0" indent="0">
              <a:spcBef>
                <a:spcPts val="600"/>
              </a:spcBef>
              <a:buNone/>
            </a:pPr>
            <a:r>
              <a:rPr lang="en-US" sz="1600" dirty="0" smtClean="0">
                <a:latin typeface="Menlo" charset="0"/>
                <a:ea typeface="Menlo" charset="0"/>
                <a:cs typeface="Menlo" charset="0"/>
              </a:rPr>
              <a:t>   import </a:t>
            </a:r>
            <a:r>
              <a:rPr lang="en-US" sz="1600" dirty="0">
                <a:latin typeface="Menlo" charset="0"/>
                <a:ea typeface="Menlo" charset="0"/>
                <a:cs typeface="Menlo" charset="0"/>
              </a:rPr>
              <a:t>p4-plugin/... //plugins/p4-plugin.git/...</a:t>
            </a:r>
            <a:r>
              <a:rPr lang="en-US" sz="1600" dirty="0">
                <a:solidFill>
                  <a:srgbClr val="E6500D"/>
                </a:solidFill>
                <a:latin typeface="Menlo" charset="0"/>
                <a:ea typeface="Menlo" charset="0"/>
                <a:cs typeface="Menlo" charset="0"/>
              </a:rPr>
              <a:t>@master</a:t>
            </a:r>
          </a:p>
          <a:p>
            <a:pPr marL="0" indent="0">
              <a:spcBef>
                <a:spcPts val="600"/>
              </a:spcBef>
              <a:buNone/>
            </a:pPr>
            <a:r>
              <a:rPr lang="en-US" sz="1600" dirty="0" smtClean="0">
                <a:latin typeface="Menlo" charset="0"/>
                <a:ea typeface="Menlo" charset="0"/>
                <a:cs typeface="Menlo" charset="0"/>
              </a:rPr>
              <a:t>   import </a:t>
            </a:r>
            <a:r>
              <a:rPr lang="en-US" sz="1600" dirty="0" err="1">
                <a:latin typeface="Menlo" charset="0"/>
                <a:ea typeface="Menlo" charset="0"/>
                <a:cs typeface="Menlo" charset="0"/>
              </a:rPr>
              <a:t>scm</a:t>
            </a:r>
            <a:r>
              <a:rPr lang="en-US" sz="1600" dirty="0">
                <a:latin typeface="Menlo" charset="0"/>
                <a:ea typeface="Menlo" charset="0"/>
                <a:cs typeface="Menlo" charset="0"/>
              </a:rPr>
              <a:t>-</a:t>
            </a:r>
            <a:r>
              <a:rPr lang="en-US" sz="1600" dirty="0" err="1">
                <a:latin typeface="Menlo" charset="0"/>
                <a:ea typeface="Menlo" charset="0"/>
                <a:cs typeface="Menlo" charset="0"/>
              </a:rPr>
              <a:t>api</a:t>
            </a:r>
            <a:r>
              <a:rPr lang="en-US" sz="1600" dirty="0">
                <a:latin typeface="Menlo" charset="0"/>
                <a:ea typeface="Menlo" charset="0"/>
                <a:cs typeface="Menlo" charset="0"/>
              </a:rPr>
              <a:t>-plugin/... //plugins/</a:t>
            </a:r>
            <a:r>
              <a:rPr lang="en-US" sz="1600" dirty="0" err="1">
                <a:latin typeface="Menlo" charset="0"/>
                <a:ea typeface="Menlo" charset="0"/>
                <a:cs typeface="Menlo" charset="0"/>
              </a:rPr>
              <a:t>scm-api-plugin.git</a:t>
            </a:r>
            <a:r>
              <a:rPr lang="en-US" sz="1600" dirty="0">
                <a:latin typeface="Menlo" charset="0"/>
                <a:ea typeface="Menlo" charset="0"/>
                <a:cs typeface="Menlo" charset="0"/>
              </a:rPr>
              <a:t>/...</a:t>
            </a:r>
            <a:r>
              <a:rPr lang="en-US" sz="1600" dirty="0">
                <a:solidFill>
                  <a:srgbClr val="E6500D"/>
                </a:solidFill>
                <a:latin typeface="Menlo" charset="0"/>
                <a:ea typeface="Menlo" charset="0"/>
                <a:cs typeface="Menlo" charset="0"/>
              </a:rPr>
              <a:t>@scm-api-2.0.2</a:t>
            </a:r>
          </a:p>
          <a:p>
            <a:pPr marL="0" indent="0">
              <a:spcBef>
                <a:spcPts val="600"/>
              </a:spcBef>
              <a:buNone/>
            </a:pPr>
            <a:r>
              <a:rPr lang="en-US" sz="1600" dirty="0" smtClean="0">
                <a:latin typeface="Menlo" charset="0"/>
                <a:ea typeface="Menlo" charset="0"/>
                <a:cs typeface="Menlo" charset="0"/>
              </a:rPr>
              <a:t>   import </a:t>
            </a:r>
            <a:r>
              <a:rPr lang="en-US" sz="1600" dirty="0">
                <a:latin typeface="Menlo" charset="0"/>
                <a:ea typeface="Menlo" charset="0"/>
                <a:cs typeface="Menlo" charset="0"/>
              </a:rPr>
              <a:t>credentials-plugin/... //plugins/credentials-</a:t>
            </a:r>
            <a:r>
              <a:rPr lang="en-US" sz="1600" dirty="0" err="1">
                <a:latin typeface="Menlo" charset="0"/>
                <a:ea typeface="Menlo" charset="0"/>
                <a:cs typeface="Menlo" charset="0"/>
              </a:rPr>
              <a:t>plugin.git</a:t>
            </a:r>
            <a:r>
              <a:rPr lang="en-US" sz="1600" dirty="0">
                <a:latin typeface="Menlo" charset="0"/>
                <a:ea typeface="Menlo" charset="0"/>
                <a:cs typeface="Menlo" charset="0"/>
              </a:rPr>
              <a:t>/...</a:t>
            </a:r>
            <a:r>
              <a:rPr lang="en-US" sz="1600" dirty="0">
                <a:solidFill>
                  <a:srgbClr val="E6500D"/>
                </a:solidFill>
                <a:latin typeface="Menlo" charset="0"/>
                <a:ea typeface="Menlo" charset="0"/>
                <a:cs typeface="Menlo" charset="0"/>
              </a:rPr>
              <a:t>@credentials-2.1.11</a:t>
            </a:r>
            <a:endParaRPr lang="en-GB" sz="1600" dirty="0">
              <a:solidFill>
                <a:srgbClr val="E6500D"/>
              </a:solidFill>
              <a:latin typeface="Menlo" charset="0"/>
              <a:ea typeface="Menlo" charset="0"/>
              <a:cs typeface="Menlo" charset="0"/>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58118"/>
          <a:stretch/>
        </p:blipFill>
        <p:spPr>
          <a:xfrm>
            <a:off x="838201" y="4158064"/>
            <a:ext cx="256443" cy="255686"/>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58118"/>
          <a:stretch/>
        </p:blipFill>
        <p:spPr>
          <a:xfrm>
            <a:off x="838200" y="4445790"/>
            <a:ext cx="256443" cy="255686"/>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58118"/>
          <a:stretch/>
        </p:blipFill>
        <p:spPr>
          <a:xfrm>
            <a:off x="838200" y="4733516"/>
            <a:ext cx="256443" cy="255686"/>
          </a:xfrm>
          <a:prstGeom prst="rect">
            <a:avLst/>
          </a:prstGeom>
        </p:spPr>
      </p:pic>
      <p:pic>
        <p:nvPicPr>
          <p:cNvPr id="11" name="Picture 10"/>
          <p:cNvPicPr>
            <a:picLocks noChangeAspect="1"/>
          </p:cNvPicPr>
          <p:nvPr/>
        </p:nvPicPr>
        <p:blipFill>
          <a:blip r:embed="rId4"/>
          <a:stretch>
            <a:fillRect/>
          </a:stretch>
        </p:blipFill>
        <p:spPr>
          <a:xfrm>
            <a:off x="659485" y="3672402"/>
            <a:ext cx="613869" cy="613869"/>
          </a:xfrm>
          <a:prstGeom prst="rect">
            <a:avLst/>
          </a:prstGeom>
        </p:spPr>
      </p:pic>
      <p:pic>
        <p:nvPicPr>
          <p:cNvPr id="12" name="Picture 11"/>
          <p:cNvPicPr>
            <a:picLocks noChangeAspect="1"/>
          </p:cNvPicPr>
          <p:nvPr/>
        </p:nvPicPr>
        <p:blipFill>
          <a:blip r:embed="rId4"/>
          <a:stretch>
            <a:fillRect/>
          </a:stretch>
        </p:blipFill>
        <p:spPr>
          <a:xfrm>
            <a:off x="659485" y="3380699"/>
            <a:ext cx="613869" cy="613869"/>
          </a:xfrm>
          <a:prstGeom prst="rect">
            <a:avLst/>
          </a:prstGeom>
        </p:spPr>
      </p:pic>
    </p:spTree>
    <p:extLst>
      <p:ext uri="{BB962C8B-B14F-4D97-AF65-F5344CB8AC3E}">
        <p14:creationId xmlns:p14="http://schemas.microsoft.com/office/powerpoint/2010/main" val="12627141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 in Workspaces</a:t>
            </a:r>
            <a:endParaRPr lang="en-GB" dirty="0"/>
          </a:p>
        </p:txBody>
      </p:sp>
      <p:sp>
        <p:nvSpPr>
          <p:cNvPr id="3" name="Content Placeholder 2"/>
          <p:cNvSpPr>
            <a:spLocks noGrp="1"/>
          </p:cNvSpPr>
          <p:nvPr>
            <p:ph idx="1"/>
          </p:nvPr>
        </p:nvSpPr>
        <p:spPr>
          <a:xfrm>
            <a:off x="838199" y="1763482"/>
            <a:ext cx="11059887" cy="4800604"/>
          </a:xfrm>
        </p:spPr>
        <p:txBody>
          <a:bodyPr wrap="none">
            <a:noAutofit/>
          </a:bodyPr>
          <a:lstStyle/>
          <a:p>
            <a:pPr marL="0" indent="0">
              <a:spcBef>
                <a:spcPts val="600"/>
              </a:spcBef>
              <a:buNone/>
            </a:pPr>
            <a:r>
              <a:rPr lang="en-GB" sz="1600" dirty="0">
                <a:latin typeface="Menlo" charset="0"/>
                <a:ea typeface="Menlo" charset="0"/>
                <a:cs typeface="Menlo" charset="0"/>
              </a:rPr>
              <a:t>Client: </a:t>
            </a:r>
            <a:r>
              <a:rPr lang="en-GB" sz="1600" dirty="0" err="1" smtClean="0">
                <a:latin typeface="Menlo" charset="0"/>
                <a:ea typeface="Menlo" charset="0"/>
                <a:cs typeface="Menlo" charset="0"/>
              </a:rPr>
              <a:t>proj.ws</a:t>
            </a:r>
            <a:endParaRPr lang="en-GB" sz="1600" dirty="0">
              <a:latin typeface="Menlo" charset="0"/>
              <a:ea typeface="Menlo" charset="0"/>
              <a:cs typeface="Menlo" charset="0"/>
            </a:endParaRPr>
          </a:p>
          <a:p>
            <a:pPr marL="0" indent="0">
              <a:spcBef>
                <a:spcPts val="600"/>
              </a:spcBef>
              <a:buNone/>
            </a:pPr>
            <a:r>
              <a:rPr lang="de-DE" sz="1600" dirty="0" smtClean="0">
                <a:latin typeface="Menlo" charset="0"/>
                <a:ea typeface="Menlo" charset="0"/>
                <a:cs typeface="Menlo" charset="0"/>
              </a:rPr>
              <a:t>Root</a:t>
            </a:r>
            <a:r>
              <a:rPr lang="de-DE" sz="1600" dirty="0">
                <a:latin typeface="Menlo" charset="0"/>
                <a:ea typeface="Menlo" charset="0"/>
                <a:cs typeface="Menlo" charset="0"/>
              </a:rPr>
              <a:t>:   /Users/</a:t>
            </a:r>
            <a:r>
              <a:rPr lang="de-DE" sz="1600" dirty="0" err="1">
                <a:latin typeface="Menlo" charset="0"/>
                <a:ea typeface="Menlo" charset="0"/>
                <a:cs typeface="Menlo" charset="0"/>
              </a:rPr>
              <a:t>pallen</a:t>
            </a:r>
            <a:r>
              <a:rPr lang="de-DE" sz="1600" dirty="0">
                <a:latin typeface="Menlo" charset="0"/>
                <a:ea typeface="Menlo" charset="0"/>
                <a:cs typeface="Menlo" charset="0"/>
              </a:rPr>
              <a:t>/Demos/</a:t>
            </a:r>
            <a:r>
              <a:rPr lang="de-DE" sz="1600" dirty="0" err="1">
                <a:latin typeface="Menlo" charset="0"/>
                <a:ea typeface="Menlo" charset="0"/>
                <a:cs typeface="Menlo" charset="0"/>
              </a:rPr>
              <a:t>jenkins</a:t>
            </a:r>
            <a:r>
              <a:rPr lang="de-DE" sz="1600" dirty="0">
                <a:latin typeface="Menlo" charset="0"/>
                <a:ea typeface="Menlo" charset="0"/>
                <a:cs typeface="Menlo" charset="0"/>
              </a:rPr>
              <a:t>-demo/</a:t>
            </a:r>
            <a:r>
              <a:rPr lang="de-DE" sz="1600" dirty="0" err="1">
                <a:latin typeface="Menlo" charset="0"/>
                <a:ea typeface="Menlo" charset="0"/>
                <a:cs typeface="Menlo" charset="0"/>
              </a:rPr>
              <a:t>test</a:t>
            </a:r>
            <a:endParaRPr lang="de-DE" sz="1600" dirty="0">
              <a:latin typeface="Menlo" charset="0"/>
              <a:ea typeface="Menlo" charset="0"/>
              <a:cs typeface="Menlo" charset="0"/>
            </a:endParaRPr>
          </a:p>
          <a:p>
            <a:pPr marL="0" indent="0">
              <a:spcBef>
                <a:spcPts val="600"/>
              </a:spcBef>
              <a:buNone/>
            </a:pPr>
            <a:r>
              <a:rPr lang="de-DE" sz="1600" dirty="0" smtClean="0">
                <a:latin typeface="Menlo" charset="0"/>
                <a:ea typeface="Menlo" charset="0"/>
                <a:cs typeface="Menlo" charset="0"/>
              </a:rPr>
              <a:t>Stream</a:t>
            </a:r>
            <a:r>
              <a:rPr lang="de-DE" sz="1600" dirty="0">
                <a:latin typeface="Menlo" charset="0"/>
                <a:ea typeface="Menlo" charset="0"/>
                <a:cs typeface="Menlo" charset="0"/>
              </a:rPr>
              <a:t>: //</a:t>
            </a:r>
            <a:r>
              <a:rPr lang="de-DE" sz="1600" dirty="0" err="1" smtClean="0">
                <a:latin typeface="Menlo" charset="0"/>
                <a:ea typeface="Menlo" charset="0"/>
                <a:cs typeface="Menlo" charset="0"/>
              </a:rPr>
              <a:t>projects</a:t>
            </a:r>
            <a:r>
              <a:rPr lang="de-DE" sz="1600" dirty="0" smtClean="0">
                <a:latin typeface="Menlo" charset="0"/>
                <a:ea typeface="Menlo" charset="0"/>
                <a:cs typeface="Menlo" charset="0"/>
              </a:rPr>
              <a:t>/p4-plugin.main</a:t>
            </a:r>
          </a:p>
          <a:p>
            <a:pPr marL="0" indent="0">
              <a:spcBef>
                <a:spcPts val="600"/>
              </a:spcBef>
              <a:buNone/>
            </a:pPr>
            <a:endParaRPr lang="de-DE" sz="1600" dirty="0">
              <a:latin typeface="Menlo" charset="0"/>
              <a:ea typeface="Menlo" charset="0"/>
              <a:cs typeface="Menlo" charset="0"/>
            </a:endParaRPr>
          </a:p>
          <a:p>
            <a:pPr marL="0" indent="0">
              <a:spcBef>
                <a:spcPts val="600"/>
              </a:spcBef>
              <a:buNone/>
            </a:pPr>
            <a:r>
              <a:rPr lang="de-DE" sz="1600" dirty="0" smtClean="0">
                <a:latin typeface="Menlo" charset="0"/>
                <a:ea typeface="Menlo" charset="0"/>
                <a:cs typeface="Menlo" charset="0"/>
              </a:rPr>
              <a:t>View</a:t>
            </a:r>
            <a:r>
              <a:rPr lang="de-DE" sz="1600" dirty="0">
                <a:latin typeface="Menlo" charset="0"/>
                <a:ea typeface="Menlo" charset="0"/>
                <a:cs typeface="Menlo" charset="0"/>
              </a:rPr>
              <a:t>:</a:t>
            </a:r>
          </a:p>
          <a:p>
            <a:pPr marL="0" indent="0">
              <a:spcBef>
                <a:spcPts val="600"/>
              </a:spcBef>
              <a:buNone/>
            </a:pPr>
            <a:r>
              <a:rPr lang="mr-IN" sz="1600" dirty="0">
                <a:latin typeface="Menlo" charset="0"/>
                <a:ea typeface="Menlo" charset="0"/>
                <a:cs typeface="Menlo" charset="0"/>
              </a:rPr>
              <a:t>        //</a:t>
            </a:r>
            <a:r>
              <a:rPr lang="mr-IN" sz="1600" dirty="0" err="1">
                <a:latin typeface="Menlo" charset="0"/>
                <a:ea typeface="Menlo" charset="0"/>
                <a:cs typeface="Menlo" charset="0"/>
              </a:rPr>
              <a:t>projects</a:t>
            </a:r>
            <a:r>
              <a:rPr lang="mr-IN" sz="1600" dirty="0">
                <a:latin typeface="Menlo" charset="0"/>
                <a:ea typeface="Menlo" charset="0"/>
                <a:cs typeface="Menlo" charset="0"/>
              </a:rPr>
              <a:t>/p4-plugin.main/... </a:t>
            </a:r>
            <a:r>
              <a:rPr lang="mr-IN" sz="1600" dirty="0" smtClean="0">
                <a:latin typeface="Menlo" charset="0"/>
                <a:ea typeface="Menlo" charset="0"/>
                <a:cs typeface="Menlo" charset="0"/>
              </a:rPr>
              <a:t>//</a:t>
            </a:r>
            <a:r>
              <a:rPr lang="en-GB" sz="1600" dirty="0" err="1" smtClean="0">
                <a:latin typeface="Menlo" charset="0"/>
                <a:ea typeface="Menlo" charset="0"/>
                <a:cs typeface="Menlo" charset="0"/>
              </a:rPr>
              <a:t>proj.ws</a:t>
            </a:r>
            <a:r>
              <a:rPr lang="mr-IN" sz="1600" dirty="0" smtClean="0">
                <a:latin typeface="Menlo" charset="0"/>
                <a:ea typeface="Menlo" charset="0"/>
                <a:cs typeface="Menlo" charset="0"/>
              </a:rPr>
              <a:t>/...</a:t>
            </a:r>
            <a:endParaRPr lang="en-GB" sz="1600" dirty="0" smtClean="0">
              <a:latin typeface="Menlo" charset="0"/>
              <a:ea typeface="Menlo" charset="0"/>
              <a:cs typeface="Menlo" charset="0"/>
            </a:endParaRPr>
          </a:p>
          <a:p>
            <a:pPr marL="0" indent="0">
              <a:spcBef>
                <a:spcPts val="600"/>
              </a:spcBef>
              <a:buNone/>
            </a:pPr>
            <a:r>
              <a:rPr lang="en-US" sz="1600" dirty="0">
                <a:latin typeface="Menlo" charset="0"/>
                <a:ea typeface="Menlo" charset="0"/>
                <a:cs typeface="Menlo" charset="0"/>
              </a:rPr>
              <a:t> </a:t>
            </a:r>
            <a:r>
              <a:rPr lang="en-US" sz="1600" dirty="0" smtClean="0">
                <a:latin typeface="Menlo" charset="0"/>
                <a:ea typeface="Menlo" charset="0"/>
                <a:cs typeface="Menlo" charset="0"/>
              </a:rPr>
              <a:t>       //</a:t>
            </a:r>
            <a:r>
              <a:rPr lang="en-US" sz="1600" dirty="0">
                <a:latin typeface="Menlo" charset="0"/>
                <a:ea typeface="Menlo" charset="0"/>
                <a:cs typeface="Menlo" charset="0"/>
              </a:rPr>
              <a:t>p4java/main/p4-java/com.perforce.p4java</a:t>
            </a:r>
            <a:r>
              <a:rPr lang="en-US" sz="1600" dirty="0" smtClean="0">
                <a:latin typeface="Menlo" charset="0"/>
                <a:ea typeface="Menlo" charset="0"/>
                <a:cs typeface="Menlo" charset="0"/>
              </a:rPr>
              <a:t>/... </a:t>
            </a:r>
            <a:r>
              <a:rPr lang="mr-IN" sz="1600" dirty="0" smtClean="0">
                <a:latin typeface="Menlo" charset="0"/>
                <a:ea typeface="Menlo" charset="0"/>
                <a:cs typeface="Menlo" charset="0"/>
              </a:rPr>
              <a:t>//</a:t>
            </a:r>
            <a:r>
              <a:rPr lang="en-GB" sz="1600" dirty="0" err="1" smtClean="0">
                <a:latin typeface="Menlo" charset="0"/>
                <a:ea typeface="Menlo" charset="0"/>
                <a:cs typeface="Menlo" charset="0"/>
              </a:rPr>
              <a:t>proj.ws</a:t>
            </a:r>
            <a:r>
              <a:rPr lang="en-GB" sz="1600" dirty="0" smtClean="0">
                <a:latin typeface="Menlo" charset="0"/>
                <a:ea typeface="Menlo" charset="0"/>
                <a:cs typeface="Menlo" charset="0"/>
              </a:rPr>
              <a:t>/p4java/</a:t>
            </a:r>
            <a:r>
              <a:rPr lang="mr-IN" sz="1600" dirty="0" smtClean="0">
                <a:latin typeface="Menlo" charset="0"/>
                <a:ea typeface="Menlo" charset="0"/>
                <a:cs typeface="Menlo" charset="0"/>
              </a:rPr>
              <a:t>...</a:t>
            </a:r>
            <a:endParaRPr lang="mr-IN" sz="1600" dirty="0">
              <a:latin typeface="Menlo" charset="0"/>
              <a:ea typeface="Menlo" charset="0"/>
              <a:cs typeface="Menlo" charset="0"/>
            </a:endParaRPr>
          </a:p>
          <a:p>
            <a:pPr marL="0" indent="0">
              <a:spcBef>
                <a:spcPts val="600"/>
              </a:spcBef>
              <a:buNone/>
            </a:pPr>
            <a:r>
              <a:rPr lang="en-US" sz="1600" dirty="0">
                <a:latin typeface="Menlo" charset="0"/>
                <a:ea typeface="Menlo" charset="0"/>
                <a:cs typeface="Menlo" charset="0"/>
              </a:rPr>
              <a:t>        //plugins/credentials-plugin/... </a:t>
            </a:r>
            <a:r>
              <a:rPr lang="en-US" sz="1600" dirty="0" smtClean="0">
                <a:latin typeface="Menlo" charset="0"/>
                <a:ea typeface="Menlo" charset="0"/>
                <a:cs typeface="Menlo" charset="0"/>
              </a:rPr>
              <a:t>//</a:t>
            </a:r>
            <a:r>
              <a:rPr lang="en-GB" sz="1600" dirty="0" err="1" smtClean="0">
                <a:latin typeface="Menlo" charset="0"/>
                <a:ea typeface="Menlo" charset="0"/>
                <a:cs typeface="Menlo" charset="0"/>
              </a:rPr>
              <a:t>proj.ws</a:t>
            </a:r>
            <a:r>
              <a:rPr lang="en-US" sz="1600" dirty="0" smtClean="0">
                <a:latin typeface="Menlo" charset="0"/>
                <a:ea typeface="Menlo" charset="0"/>
                <a:cs typeface="Menlo" charset="0"/>
              </a:rPr>
              <a:t>/credentials-plugin/...</a:t>
            </a:r>
            <a:endParaRPr lang="en-US" sz="1600" dirty="0">
              <a:latin typeface="Menlo" charset="0"/>
              <a:ea typeface="Menlo" charset="0"/>
              <a:cs typeface="Menlo" charset="0"/>
            </a:endParaRPr>
          </a:p>
          <a:p>
            <a:pPr marL="0" indent="0">
              <a:spcBef>
                <a:spcPts val="600"/>
              </a:spcBef>
              <a:buNone/>
            </a:pPr>
            <a:r>
              <a:rPr lang="en-GB" sz="1600" dirty="0">
                <a:latin typeface="Menlo" charset="0"/>
                <a:ea typeface="Menlo" charset="0"/>
                <a:cs typeface="Menlo" charset="0"/>
              </a:rPr>
              <a:t> </a:t>
            </a:r>
            <a:r>
              <a:rPr lang="en-GB" sz="1600" dirty="0" smtClean="0">
                <a:latin typeface="Menlo" charset="0"/>
                <a:ea typeface="Menlo" charset="0"/>
                <a:cs typeface="Menlo" charset="0"/>
              </a:rPr>
              <a:t>       </a:t>
            </a:r>
            <a:r>
              <a:rPr lang="mr-IN" sz="1600" dirty="0" smtClean="0">
                <a:latin typeface="Menlo" charset="0"/>
                <a:ea typeface="Menlo" charset="0"/>
                <a:cs typeface="Menlo" charset="0"/>
              </a:rPr>
              <a:t>//</a:t>
            </a:r>
            <a:r>
              <a:rPr lang="mr-IN" sz="1600" dirty="0" err="1" smtClean="0">
                <a:latin typeface="Menlo" charset="0"/>
                <a:ea typeface="Menlo" charset="0"/>
                <a:cs typeface="Menlo" charset="0"/>
              </a:rPr>
              <a:t>plugins</a:t>
            </a:r>
            <a:r>
              <a:rPr lang="mr-IN" sz="1600" dirty="0" smtClean="0">
                <a:latin typeface="Menlo" charset="0"/>
                <a:ea typeface="Menlo" charset="0"/>
                <a:cs typeface="Menlo" charset="0"/>
              </a:rPr>
              <a:t>/p4-plugin/... //</a:t>
            </a:r>
            <a:r>
              <a:rPr lang="en-GB" sz="1600" dirty="0" err="1" smtClean="0">
                <a:latin typeface="Menlo" charset="0"/>
                <a:ea typeface="Menlo" charset="0"/>
                <a:cs typeface="Menlo" charset="0"/>
              </a:rPr>
              <a:t>proj.ws</a:t>
            </a:r>
            <a:r>
              <a:rPr lang="mr-IN" sz="1600" dirty="0" smtClean="0">
                <a:latin typeface="Menlo" charset="0"/>
                <a:ea typeface="Menlo" charset="0"/>
                <a:cs typeface="Menlo" charset="0"/>
              </a:rPr>
              <a:t>/p4-plugin/...</a:t>
            </a:r>
          </a:p>
          <a:p>
            <a:pPr marL="0" indent="0">
              <a:spcBef>
                <a:spcPts val="600"/>
              </a:spcBef>
              <a:buNone/>
            </a:pPr>
            <a:r>
              <a:rPr lang="en-US" sz="1600" dirty="0" smtClean="0">
                <a:latin typeface="Menlo" charset="0"/>
                <a:ea typeface="Menlo" charset="0"/>
                <a:cs typeface="Menlo" charset="0"/>
              </a:rPr>
              <a:t>        </a:t>
            </a:r>
            <a:r>
              <a:rPr lang="en-US" sz="1600" dirty="0">
                <a:latin typeface="Menlo" charset="0"/>
                <a:ea typeface="Menlo" charset="0"/>
                <a:cs typeface="Menlo" charset="0"/>
              </a:rPr>
              <a:t>//plugins/</a:t>
            </a:r>
            <a:r>
              <a:rPr lang="en-US" sz="1600" dirty="0" err="1">
                <a:latin typeface="Menlo" charset="0"/>
                <a:ea typeface="Menlo" charset="0"/>
                <a:cs typeface="Menlo" charset="0"/>
              </a:rPr>
              <a:t>scm</a:t>
            </a:r>
            <a:r>
              <a:rPr lang="en-US" sz="1600" dirty="0">
                <a:latin typeface="Menlo" charset="0"/>
                <a:ea typeface="Menlo" charset="0"/>
                <a:cs typeface="Menlo" charset="0"/>
              </a:rPr>
              <a:t>-</a:t>
            </a:r>
            <a:r>
              <a:rPr lang="en-US" sz="1600" dirty="0" err="1">
                <a:latin typeface="Menlo" charset="0"/>
                <a:ea typeface="Menlo" charset="0"/>
                <a:cs typeface="Menlo" charset="0"/>
              </a:rPr>
              <a:t>api</a:t>
            </a:r>
            <a:r>
              <a:rPr lang="en-US" sz="1600" dirty="0">
                <a:latin typeface="Menlo" charset="0"/>
                <a:ea typeface="Menlo" charset="0"/>
                <a:cs typeface="Menlo" charset="0"/>
              </a:rPr>
              <a:t>-plugin/... </a:t>
            </a:r>
            <a:r>
              <a:rPr lang="en-US" sz="1600" dirty="0" smtClean="0">
                <a:latin typeface="Menlo" charset="0"/>
                <a:ea typeface="Menlo" charset="0"/>
                <a:cs typeface="Menlo" charset="0"/>
              </a:rPr>
              <a:t>//</a:t>
            </a:r>
            <a:r>
              <a:rPr lang="en-GB" sz="1600" dirty="0" err="1" smtClean="0">
                <a:latin typeface="Menlo" charset="0"/>
                <a:ea typeface="Menlo" charset="0"/>
                <a:cs typeface="Menlo" charset="0"/>
              </a:rPr>
              <a:t>proj.ws</a:t>
            </a:r>
            <a:r>
              <a:rPr lang="en-US" sz="1600" dirty="0" smtClean="0">
                <a:latin typeface="Menlo" charset="0"/>
                <a:ea typeface="Menlo" charset="0"/>
                <a:cs typeface="Menlo" charset="0"/>
              </a:rPr>
              <a:t>/</a:t>
            </a:r>
            <a:r>
              <a:rPr lang="en-US" sz="1600" dirty="0" err="1" smtClean="0">
                <a:latin typeface="Menlo" charset="0"/>
                <a:ea typeface="Menlo" charset="0"/>
                <a:cs typeface="Menlo" charset="0"/>
              </a:rPr>
              <a:t>scm</a:t>
            </a:r>
            <a:r>
              <a:rPr lang="en-US" sz="1600" dirty="0" smtClean="0">
                <a:latin typeface="Menlo" charset="0"/>
                <a:ea typeface="Menlo" charset="0"/>
                <a:cs typeface="Menlo" charset="0"/>
              </a:rPr>
              <a:t>-</a:t>
            </a:r>
            <a:r>
              <a:rPr lang="en-US" sz="1600" dirty="0" err="1" smtClean="0">
                <a:latin typeface="Menlo" charset="0"/>
                <a:ea typeface="Menlo" charset="0"/>
                <a:cs typeface="Menlo" charset="0"/>
              </a:rPr>
              <a:t>api</a:t>
            </a:r>
            <a:r>
              <a:rPr lang="en-US" sz="1600" dirty="0" smtClean="0">
                <a:latin typeface="Menlo" charset="0"/>
                <a:ea typeface="Menlo" charset="0"/>
                <a:cs typeface="Menlo" charset="0"/>
              </a:rPr>
              <a:t>-plugin/...</a:t>
            </a:r>
          </a:p>
          <a:p>
            <a:pPr marL="0" indent="0">
              <a:spcBef>
                <a:spcPts val="600"/>
              </a:spcBef>
              <a:buNone/>
            </a:pPr>
            <a:endParaRPr lang="en-US" sz="1600" dirty="0">
              <a:latin typeface="Menlo" charset="0"/>
              <a:ea typeface="Menlo" charset="0"/>
              <a:cs typeface="Menlo" charset="0"/>
            </a:endParaRPr>
          </a:p>
          <a:p>
            <a:pPr marL="0" indent="0">
              <a:spcBef>
                <a:spcPts val="600"/>
              </a:spcBef>
              <a:buNone/>
            </a:pPr>
            <a:r>
              <a:rPr lang="en-US" sz="1600" dirty="0" err="1">
                <a:latin typeface="Menlo" charset="0"/>
                <a:ea typeface="Menlo" charset="0"/>
                <a:cs typeface="Menlo" charset="0"/>
              </a:rPr>
              <a:t>ChangeView</a:t>
            </a:r>
            <a:r>
              <a:rPr lang="en-US" sz="1600" dirty="0">
                <a:latin typeface="Menlo" charset="0"/>
                <a:ea typeface="Menlo" charset="0"/>
                <a:cs typeface="Menlo" charset="0"/>
              </a:rPr>
              <a:t>:</a:t>
            </a:r>
          </a:p>
          <a:p>
            <a:pPr marL="0" indent="0">
              <a:spcBef>
                <a:spcPts val="600"/>
              </a:spcBef>
              <a:buNone/>
            </a:pPr>
            <a:r>
              <a:rPr lang="en-US" sz="1600" dirty="0">
                <a:latin typeface="Menlo" charset="0"/>
                <a:ea typeface="Menlo" charset="0"/>
                <a:cs typeface="Menlo" charset="0"/>
              </a:rPr>
              <a:t>        //plugins/p4-plugin.git</a:t>
            </a:r>
            <a:r>
              <a:rPr lang="en-US" sz="1600" dirty="0">
                <a:solidFill>
                  <a:srgbClr val="E6500D"/>
                </a:solidFill>
                <a:latin typeface="Menlo" charset="0"/>
                <a:ea typeface="Menlo" charset="0"/>
                <a:cs typeface="Menlo" charset="0"/>
              </a:rPr>
              <a:t>@master</a:t>
            </a:r>
          </a:p>
          <a:p>
            <a:pPr marL="0" indent="0">
              <a:spcBef>
                <a:spcPts val="600"/>
              </a:spcBef>
              <a:buNone/>
            </a:pPr>
            <a:r>
              <a:rPr lang="en-US" sz="1600" dirty="0">
                <a:latin typeface="Menlo" charset="0"/>
                <a:ea typeface="Menlo" charset="0"/>
                <a:cs typeface="Menlo" charset="0"/>
              </a:rPr>
              <a:t>        //plugins/scm-api-plugin.git</a:t>
            </a:r>
            <a:r>
              <a:rPr lang="en-US" sz="1600" dirty="0">
                <a:solidFill>
                  <a:srgbClr val="E6500D"/>
                </a:solidFill>
                <a:latin typeface="Menlo" charset="0"/>
                <a:ea typeface="Menlo" charset="0"/>
                <a:cs typeface="Menlo" charset="0"/>
              </a:rPr>
              <a:t>@scm-api-2.0.2</a:t>
            </a:r>
          </a:p>
          <a:p>
            <a:pPr marL="0" indent="0">
              <a:spcBef>
                <a:spcPts val="600"/>
              </a:spcBef>
              <a:buNone/>
            </a:pPr>
            <a:r>
              <a:rPr lang="en-US" sz="1600" dirty="0">
                <a:latin typeface="Menlo" charset="0"/>
                <a:ea typeface="Menlo" charset="0"/>
                <a:cs typeface="Menlo" charset="0"/>
              </a:rPr>
              <a:t>        //</a:t>
            </a:r>
            <a:r>
              <a:rPr lang="en-US" sz="1600" dirty="0" smtClean="0">
                <a:latin typeface="Menlo" charset="0"/>
                <a:ea typeface="Menlo" charset="0"/>
                <a:cs typeface="Menlo" charset="0"/>
              </a:rPr>
              <a:t>plugins/credentials-plugin.git</a:t>
            </a:r>
            <a:r>
              <a:rPr lang="en-US" sz="1600" dirty="0" smtClean="0">
                <a:solidFill>
                  <a:srgbClr val="E6500D"/>
                </a:solidFill>
                <a:latin typeface="Menlo" charset="0"/>
                <a:ea typeface="Menlo" charset="0"/>
                <a:cs typeface="Menlo" charset="0"/>
              </a:rPr>
              <a:t>@credentials-2.1.11</a:t>
            </a:r>
            <a:endParaRPr lang="en-US" sz="1600" dirty="0">
              <a:solidFill>
                <a:srgbClr val="E6500D"/>
              </a:solidFill>
              <a:latin typeface="Menlo" charset="0"/>
              <a:ea typeface="Menlo" charset="0"/>
              <a:cs typeface="Menlo" charset="0"/>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58118"/>
          <a:stretch/>
        </p:blipFill>
        <p:spPr>
          <a:xfrm>
            <a:off x="1513116" y="3864149"/>
            <a:ext cx="256443" cy="255686"/>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58118"/>
          <a:stretch/>
        </p:blipFill>
        <p:spPr>
          <a:xfrm>
            <a:off x="1513115" y="4151875"/>
            <a:ext cx="256443" cy="255686"/>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58118"/>
          <a:stretch/>
        </p:blipFill>
        <p:spPr>
          <a:xfrm>
            <a:off x="1513115" y="4439601"/>
            <a:ext cx="256443" cy="255686"/>
          </a:xfrm>
          <a:prstGeom prst="rect">
            <a:avLst/>
          </a:prstGeom>
        </p:spPr>
      </p:pic>
      <p:pic>
        <p:nvPicPr>
          <p:cNvPr id="11" name="Picture 10"/>
          <p:cNvPicPr>
            <a:picLocks noChangeAspect="1"/>
          </p:cNvPicPr>
          <p:nvPr/>
        </p:nvPicPr>
        <p:blipFill>
          <a:blip r:embed="rId4"/>
          <a:stretch>
            <a:fillRect/>
          </a:stretch>
        </p:blipFill>
        <p:spPr>
          <a:xfrm>
            <a:off x="1334400" y="3378487"/>
            <a:ext cx="613869" cy="613869"/>
          </a:xfrm>
          <a:prstGeom prst="rect">
            <a:avLst/>
          </a:prstGeom>
        </p:spPr>
      </p:pic>
      <p:pic>
        <p:nvPicPr>
          <p:cNvPr id="12" name="Picture 11"/>
          <p:cNvPicPr>
            <a:picLocks noChangeAspect="1"/>
          </p:cNvPicPr>
          <p:nvPr/>
        </p:nvPicPr>
        <p:blipFill>
          <a:blip r:embed="rId4"/>
          <a:stretch>
            <a:fillRect/>
          </a:stretch>
        </p:blipFill>
        <p:spPr>
          <a:xfrm>
            <a:off x="1334400" y="3086784"/>
            <a:ext cx="613869" cy="613869"/>
          </a:xfrm>
          <a:prstGeom prst="rect">
            <a:avLst/>
          </a:prstGeom>
        </p:spPr>
      </p:pic>
    </p:spTree>
    <p:extLst>
      <p:ext uri="{BB962C8B-B14F-4D97-AF65-F5344CB8AC3E}">
        <p14:creationId xmlns:p14="http://schemas.microsoft.com/office/powerpoint/2010/main" val="14533668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Helix4Git with Jenkins</a:t>
            </a:r>
            <a:endParaRPr lang="en-GB" dirty="0"/>
          </a:p>
        </p:txBody>
      </p:sp>
      <p:sp>
        <p:nvSpPr>
          <p:cNvPr id="3" name="Text Placeholder 2"/>
          <p:cNvSpPr>
            <a:spLocks noGrp="1"/>
          </p:cNvSpPr>
          <p:nvPr>
            <p:ph type="body" idx="1"/>
          </p:nvPr>
        </p:nvSpPr>
        <p:spPr/>
        <p:txBody>
          <a:bodyPr/>
          <a:lstStyle/>
          <a:p>
            <a:r>
              <a:rPr lang="en-GB" dirty="0" smtClean="0"/>
              <a:t>Using the p4-plugin with Git and Perforce repositories.</a:t>
            </a:r>
            <a:endParaRPr lang="en-GB" dirty="0"/>
          </a:p>
        </p:txBody>
      </p:sp>
    </p:spTree>
    <p:extLst>
      <p:ext uri="{BB962C8B-B14F-4D97-AF65-F5344CB8AC3E}">
        <p14:creationId xmlns:p14="http://schemas.microsoft.com/office/powerpoint/2010/main" val="16076655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1" y="783771"/>
            <a:ext cx="2351314" cy="5878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noFill/>
        </p:spPr>
        <p:txBody>
          <a:bodyPr/>
          <a:lstStyle/>
          <a:p>
            <a:r>
              <a:rPr lang="en-GB" dirty="0" smtClean="0"/>
              <a:t>The </a:t>
            </a:r>
            <a:r>
              <a:rPr lang="en-GB" sz="3200" dirty="0" smtClean="0">
                <a:solidFill>
                  <a:schemeClr val="tx1">
                    <a:lumMod val="75000"/>
                    <a:lumOff val="25000"/>
                  </a:schemeClr>
                </a:solidFill>
                <a:latin typeface="Menlo" charset="0"/>
                <a:ea typeface="Menlo" charset="0"/>
                <a:cs typeface="Menlo" charset="0"/>
              </a:rPr>
              <a:t>p4-plugin </a:t>
            </a:r>
            <a:r>
              <a:rPr lang="en-GB" dirty="0" smtClean="0"/>
              <a:t>with Helix4Git</a:t>
            </a:r>
            <a:endParaRPr lang="en-GB" dirty="0"/>
          </a:p>
        </p:txBody>
      </p:sp>
      <p:sp>
        <p:nvSpPr>
          <p:cNvPr id="3" name="Content Placeholder 2"/>
          <p:cNvSpPr>
            <a:spLocks noGrp="1"/>
          </p:cNvSpPr>
          <p:nvPr>
            <p:ph idx="1"/>
          </p:nvPr>
        </p:nvSpPr>
        <p:spPr>
          <a:xfrm>
            <a:off x="838200" y="1825625"/>
            <a:ext cx="10515600" cy="4520746"/>
          </a:xfrm>
        </p:spPr>
        <p:txBody>
          <a:bodyPr/>
          <a:lstStyle/>
          <a:p>
            <a:r>
              <a:rPr lang="en-GB" dirty="0" smtClean="0"/>
              <a:t>Populate Option ‘Graph force clean and sync’</a:t>
            </a:r>
          </a:p>
          <a:p>
            <a:endParaRPr lang="en-GB" dirty="0"/>
          </a:p>
          <a:p>
            <a:endParaRPr lang="en-GB" dirty="0" smtClean="0"/>
          </a:p>
          <a:p>
            <a:endParaRPr lang="en-GB" dirty="0" smtClean="0"/>
          </a:p>
          <a:p>
            <a:r>
              <a:rPr lang="en-GB" dirty="0" smtClean="0"/>
              <a:t>Pipeline Syntax</a:t>
            </a:r>
          </a:p>
          <a:p>
            <a:pPr marL="457200" lvl="1" indent="0">
              <a:buNone/>
            </a:pPr>
            <a:r>
              <a:rPr lang="en-GB" dirty="0"/>
              <a:t>p4sync charset: </a:t>
            </a:r>
            <a:r>
              <a:rPr lang="en-GB" dirty="0">
                <a:solidFill>
                  <a:schemeClr val="accent6">
                    <a:lumMod val="75000"/>
                  </a:schemeClr>
                </a:solidFill>
              </a:rPr>
              <a:t>'none'</a:t>
            </a:r>
            <a:r>
              <a:rPr lang="en-GB" dirty="0"/>
              <a:t>, </a:t>
            </a:r>
            <a:endParaRPr lang="en-GB" dirty="0" smtClean="0"/>
          </a:p>
          <a:p>
            <a:pPr marL="457200" lvl="1" indent="0">
              <a:buNone/>
            </a:pPr>
            <a:r>
              <a:rPr lang="en-GB" dirty="0"/>
              <a:t>	</a:t>
            </a:r>
            <a:r>
              <a:rPr lang="en-GB" dirty="0" smtClean="0"/>
              <a:t>credential</a:t>
            </a:r>
            <a:r>
              <a:rPr lang="en-GB" dirty="0"/>
              <a:t>: </a:t>
            </a:r>
            <a:r>
              <a:rPr lang="en-GB" dirty="0">
                <a:solidFill>
                  <a:schemeClr val="accent6">
                    <a:lumMod val="75000"/>
                  </a:schemeClr>
                </a:solidFill>
              </a:rPr>
              <a:t>'p41666'</a:t>
            </a:r>
            <a:r>
              <a:rPr lang="en-GB" dirty="0"/>
              <a:t>, </a:t>
            </a:r>
            <a:endParaRPr lang="en-GB" dirty="0" smtClean="0"/>
          </a:p>
          <a:p>
            <a:pPr marL="457200" lvl="1" indent="0">
              <a:buNone/>
            </a:pPr>
            <a:r>
              <a:rPr lang="en-GB" dirty="0"/>
              <a:t>	</a:t>
            </a:r>
            <a:r>
              <a:rPr lang="en-GB" dirty="0" err="1" smtClean="0"/>
              <a:t>graphClean</a:t>
            </a:r>
            <a:r>
              <a:rPr lang="en-GB" dirty="0" smtClean="0"/>
              <a:t>(pin</a:t>
            </a:r>
            <a:r>
              <a:rPr lang="en-GB" dirty="0"/>
              <a:t>: </a:t>
            </a:r>
            <a:r>
              <a:rPr lang="en-GB" dirty="0">
                <a:solidFill>
                  <a:schemeClr val="accent6">
                    <a:lumMod val="75000"/>
                  </a:schemeClr>
                </a:solidFill>
              </a:rPr>
              <a:t>''</a:t>
            </a:r>
            <a:r>
              <a:rPr lang="en-GB" dirty="0"/>
              <a:t>, quiet: </a:t>
            </a:r>
            <a:r>
              <a:rPr lang="en-GB" dirty="0" smtClean="0">
                <a:solidFill>
                  <a:schemeClr val="accent2">
                    <a:lumMod val="75000"/>
                  </a:schemeClr>
                </a:solidFill>
              </a:rPr>
              <a:t>true</a:t>
            </a:r>
            <a:r>
              <a:rPr lang="en-GB" dirty="0"/>
              <a:t>)</a:t>
            </a:r>
            <a:r>
              <a:rPr lang="en-GB" dirty="0" smtClean="0"/>
              <a:t>, </a:t>
            </a:r>
          </a:p>
          <a:p>
            <a:pPr marL="457200" lvl="1" indent="0">
              <a:buNone/>
            </a:pPr>
            <a:r>
              <a:rPr lang="en-GB" dirty="0"/>
              <a:t>	source: </a:t>
            </a:r>
            <a:r>
              <a:rPr lang="en-GB" dirty="0" err="1"/>
              <a:t>streamSource</a:t>
            </a:r>
            <a:r>
              <a:rPr lang="en-GB" dirty="0" smtClean="0"/>
              <a:t>(</a:t>
            </a:r>
            <a:r>
              <a:rPr lang="en-GB" dirty="0" smtClean="0">
                <a:solidFill>
                  <a:schemeClr val="accent6">
                    <a:lumMod val="75000"/>
                  </a:schemeClr>
                </a:solidFill>
              </a:rPr>
              <a:t>'//</a:t>
            </a:r>
            <a:r>
              <a:rPr lang="en-GB" dirty="0">
                <a:solidFill>
                  <a:schemeClr val="accent6">
                    <a:lumMod val="75000"/>
                  </a:schemeClr>
                </a:solidFill>
              </a:rPr>
              <a:t>stream/main</a:t>
            </a:r>
            <a:r>
              <a:rPr lang="en-GB" dirty="0" smtClean="0">
                <a:solidFill>
                  <a:schemeClr val="accent6">
                    <a:lumMod val="75000"/>
                  </a:schemeClr>
                </a:solidFill>
              </a:rPr>
              <a:t>'</a:t>
            </a:r>
            <a:r>
              <a:rPr lang="en-GB" dirty="0" smtClean="0"/>
              <a:t>)</a:t>
            </a:r>
            <a:endParaRPr lang="en-GB" dirty="0"/>
          </a:p>
        </p:txBody>
      </p:sp>
      <p:sp>
        <p:nvSpPr>
          <p:cNvPr id="5" name="Rectangle 4"/>
          <p:cNvSpPr/>
          <p:nvPr/>
        </p:nvSpPr>
        <p:spPr>
          <a:xfrm>
            <a:off x="1251857" y="4716292"/>
            <a:ext cx="7794172" cy="36864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251857" y="5538957"/>
            <a:ext cx="7794172" cy="39653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296885" y="4324407"/>
            <a:ext cx="6749144" cy="39188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158" y="2278080"/>
            <a:ext cx="6135914" cy="1635448"/>
          </a:xfrm>
          <a:prstGeom prst="rect">
            <a:avLst/>
          </a:prstGeom>
        </p:spPr>
      </p:pic>
    </p:spTree>
    <p:extLst>
      <p:ext uri="{BB962C8B-B14F-4D97-AF65-F5344CB8AC3E}">
        <p14:creationId xmlns:p14="http://schemas.microsoft.com/office/powerpoint/2010/main" val="10712701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a:t>
            </a:r>
            <a:endParaRPr lang="en-GB" dirty="0"/>
          </a:p>
        </p:txBody>
      </p:sp>
      <p:sp>
        <p:nvSpPr>
          <p:cNvPr id="3" name="Content Placeholder 2"/>
          <p:cNvSpPr>
            <a:spLocks noGrp="1"/>
          </p:cNvSpPr>
          <p:nvPr>
            <p:ph idx="1"/>
          </p:nvPr>
        </p:nvSpPr>
        <p:spPr/>
        <p:txBody>
          <a:bodyPr/>
          <a:lstStyle/>
          <a:p>
            <a:r>
              <a:rPr lang="en-GB" dirty="0" smtClean="0"/>
              <a:t>GitHub p4paul/</a:t>
            </a:r>
            <a:r>
              <a:rPr lang="en-GB" dirty="0" err="1" smtClean="0"/>
              <a:t>jenkins</a:t>
            </a:r>
            <a:r>
              <a:rPr lang="en-GB" dirty="0" smtClean="0"/>
              <a:t>-demo</a:t>
            </a:r>
          </a:p>
          <a:p>
            <a:pPr marL="457200" lvl="1" indent="0">
              <a:buNone/>
            </a:pPr>
            <a:endParaRPr lang="en-GB" dirty="0" smtClean="0">
              <a:latin typeface="Menlo" charset="0"/>
              <a:ea typeface="Menlo" charset="0"/>
              <a:cs typeface="Menlo" charset="0"/>
            </a:endParaRPr>
          </a:p>
          <a:p>
            <a:pPr marL="457200" lvl="1" indent="0">
              <a:buNone/>
            </a:pPr>
            <a:r>
              <a:rPr lang="en-GB" dirty="0" err="1">
                <a:latin typeface="Menlo" charset="0"/>
                <a:ea typeface="Menlo" charset="0"/>
                <a:cs typeface="Menlo" charset="0"/>
              </a:rPr>
              <a:t>docker</a:t>
            </a:r>
            <a:r>
              <a:rPr lang="en-GB" dirty="0">
                <a:latin typeface="Menlo" charset="0"/>
                <a:ea typeface="Menlo" charset="0"/>
                <a:cs typeface="Menlo" charset="0"/>
              </a:rPr>
              <a:t>-compose up</a:t>
            </a:r>
          </a:p>
          <a:p>
            <a:pPr marL="457200" lvl="1" indent="0">
              <a:buNone/>
            </a:pPr>
            <a:endParaRPr lang="en-GB" dirty="0" smtClean="0">
              <a:latin typeface="Menlo" charset="0"/>
              <a:ea typeface="Menlo" charset="0"/>
              <a:cs typeface="Menlo" charset="0"/>
            </a:endParaRPr>
          </a:p>
          <a:p>
            <a:pPr marL="457200" lvl="1" indent="0">
              <a:buNone/>
            </a:pPr>
            <a:endParaRPr lang="en-GB" dirty="0" smtClean="0">
              <a:latin typeface="Menlo" charset="0"/>
              <a:ea typeface="Menlo" charset="0"/>
              <a:cs typeface="Menlo" charset="0"/>
            </a:endParaRPr>
          </a:p>
          <a:p>
            <a:pPr marL="457200" lvl="1" indent="0">
              <a:buNone/>
            </a:pPr>
            <a:r>
              <a:rPr lang="en-GB" sz="2800" dirty="0"/>
              <a:t>Jenkins</a:t>
            </a:r>
            <a:r>
              <a:rPr lang="en-GB" sz="2800" dirty="0" smtClean="0"/>
              <a:t>:</a:t>
            </a:r>
            <a:r>
              <a:rPr lang="en-GB" dirty="0" smtClean="0">
                <a:latin typeface="Menlo" charset="0"/>
                <a:ea typeface="Menlo" charset="0"/>
                <a:cs typeface="Menlo" charset="0"/>
              </a:rPr>
              <a:t>			</a:t>
            </a:r>
            <a:r>
              <a:rPr lang="en-GB" dirty="0" smtClean="0">
                <a:latin typeface="Menlo" charset="0"/>
                <a:ea typeface="Menlo" charset="0"/>
                <a:cs typeface="Menlo" charset="0"/>
                <a:hlinkClick r:id="rId2"/>
              </a:rPr>
              <a:t>http</a:t>
            </a:r>
            <a:r>
              <a:rPr lang="en-GB" dirty="0">
                <a:latin typeface="Menlo" charset="0"/>
                <a:ea typeface="Menlo" charset="0"/>
                <a:cs typeface="Menlo" charset="0"/>
                <a:hlinkClick r:id="rId2"/>
              </a:rPr>
              <a:t>://localhost:4040</a:t>
            </a:r>
            <a:r>
              <a:rPr lang="en-GB" dirty="0" smtClean="0">
                <a:latin typeface="Menlo" charset="0"/>
                <a:ea typeface="Menlo" charset="0"/>
                <a:cs typeface="Menlo" charset="0"/>
                <a:hlinkClick r:id="rId2"/>
              </a:rPr>
              <a:t>/</a:t>
            </a:r>
            <a:endParaRPr lang="en-GB" dirty="0" smtClean="0">
              <a:latin typeface="Menlo" charset="0"/>
              <a:ea typeface="Menlo" charset="0"/>
              <a:cs typeface="Menlo" charset="0"/>
            </a:endParaRPr>
          </a:p>
          <a:p>
            <a:pPr marL="457200" lvl="1" indent="0">
              <a:buNone/>
            </a:pPr>
            <a:r>
              <a:rPr lang="en-GB" sz="2800" dirty="0" smtClean="0"/>
              <a:t>P4PORT:			</a:t>
            </a:r>
            <a:r>
              <a:rPr lang="en-GB" dirty="0" smtClean="0">
                <a:latin typeface="Menlo" charset="0"/>
                <a:ea typeface="Menlo" charset="0"/>
                <a:cs typeface="Menlo" charset="0"/>
              </a:rPr>
              <a:t>localhost:4000</a:t>
            </a:r>
          </a:p>
          <a:p>
            <a:pPr marL="457200" lvl="1" indent="0">
              <a:buNone/>
            </a:pPr>
            <a:r>
              <a:rPr lang="en-GB" sz="2800" dirty="0" smtClean="0"/>
              <a:t>Git Connector:</a:t>
            </a:r>
            <a:r>
              <a:rPr lang="en-GB" sz="2800" dirty="0"/>
              <a:t>	</a:t>
            </a:r>
            <a:r>
              <a:rPr lang="en-GB" sz="2800" dirty="0" smtClean="0"/>
              <a:t>	</a:t>
            </a:r>
            <a:r>
              <a:rPr lang="en-GB" dirty="0" smtClean="0">
                <a:latin typeface="Menlo" charset="0"/>
                <a:ea typeface="Menlo" charset="0"/>
                <a:cs typeface="Menlo" charset="0"/>
                <a:hlinkClick r:id="rId3"/>
              </a:rPr>
              <a:t>https://localhost:4443/</a:t>
            </a:r>
            <a:r>
              <a:rPr lang="en-GB" dirty="0" smtClean="0">
                <a:latin typeface="Menlo" charset="0"/>
                <a:ea typeface="Menlo" charset="0"/>
                <a:cs typeface="Menlo" charset="0"/>
              </a:rPr>
              <a:t> </a:t>
            </a:r>
          </a:p>
          <a:p>
            <a:pPr marL="457200" lvl="1" indent="0">
              <a:buNone/>
            </a:pPr>
            <a:endParaRPr lang="en-GB" dirty="0"/>
          </a:p>
        </p:txBody>
      </p:sp>
    </p:spTree>
    <p:extLst>
      <p:ext uri="{BB962C8B-B14F-4D97-AF65-F5344CB8AC3E}">
        <p14:creationId xmlns:p14="http://schemas.microsoft.com/office/powerpoint/2010/main" val="315716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Version everything</a:t>
            </a:r>
            <a:endParaRPr lang="en-GB" dirty="0"/>
          </a:p>
        </p:txBody>
      </p:sp>
      <p:sp>
        <p:nvSpPr>
          <p:cNvPr id="3" name="Content Placeholder 2"/>
          <p:cNvSpPr>
            <a:spLocks noGrp="1"/>
          </p:cNvSpPr>
          <p:nvPr>
            <p:ph idx="1"/>
          </p:nvPr>
        </p:nvSpPr>
        <p:spPr/>
        <p:txBody>
          <a:bodyPr/>
          <a:lstStyle/>
          <a:p>
            <a:r>
              <a:rPr lang="en-GB" dirty="0" smtClean="0"/>
              <a:t>Sources</a:t>
            </a:r>
          </a:p>
          <a:p>
            <a:r>
              <a:rPr lang="en-GB" dirty="0" smtClean="0"/>
              <a:t>Assets</a:t>
            </a:r>
          </a:p>
          <a:p>
            <a:r>
              <a:rPr lang="en-GB" dirty="0" smtClean="0"/>
              <a:t>And now Git</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5734" y="1825625"/>
            <a:ext cx="7355152" cy="3844108"/>
          </a:xfrm>
          <a:prstGeom prst="rect">
            <a:avLst/>
          </a:prstGeom>
        </p:spPr>
      </p:pic>
    </p:spTree>
    <p:extLst>
      <p:ext uri="{BB962C8B-B14F-4D97-AF65-F5344CB8AC3E}">
        <p14:creationId xmlns:p14="http://schemas.microsoft.com/office/powerpoint/2010/main" val="9202924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985220" y="4661345"/>
            <a:ext cx="4659086" cy="1905000"/>
          </a:xfrm>
          <a:prstGeom prst="roundRect">
            <a:avLst>
              <a:gd name="adj" fmla="val 8667"/>
            </a:avLst>
          </a:prstGeom>
          <a:solidFill>
            <a:schemeClr val="bg2"/>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Mono Repo</a:t>
            </a:r>
            <a:endParaRPr lang="en-GB" dirty="0"/>
          </a:p>
        </p:txBody>
      </p:sp>
      <p:sp>
        <p:nvSpPr>
          <p:cNvPr id="3" name="Content Placeholder 2"/>
          <p:cNvSpPr>
            <a:spLocks noGrp="1"/>
          </p:cNvSpPr>
          <p:nvPr>
            <p:ph idx="1"/>
          </p:nvPr>
        </p:nvSpPr>
        <p:spPr>
          <a:xfrm>
            <a:off x="838200" y="1825625"/>
            <a:ext cx="4736935" cy="2191711"/>
          </a:xfrm>
        </p:spPr>
        <p:txBody>
          <a:bodyPr/>
          <a:lstStyle/>
          <a:p>
            <a:r>
              <a:rPr lang="en-GB" dirty="0" smtClean="0"/>
              <a:t>Single source of truth</a:t>
            </a:r>
          </a:p>
          <a:p>
            <a:r>
              <a:rPr lang="en-GB" dirty="0" smtClean="0"/>
              <a:t>Scaling &amp; Global Replication</a:t>
            </a:r>
          </a:p>
          <a:p>
            <a:r>
              <a:rPr lang="en-GB" dirty="0" smtClean="0"/>
              <a:t>Breakdown Silos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6615" y="4865083"/>
            <a:ext cx="1189906" cy="1501459"/>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0059" y="4865083"/>
            <a:ext cx="1189906" cy="1501459"/>
          </a:xfrm>
          <a:prstGeom prst="rect">
            <a:avLst/>
          </a:prstGeom>
        </p:spPr>
      </p:pic>
      <p:cxnSp>
        <p:nvCxnSpPr>
          <p:cNvPr id="35" name="Straight Arrow Connector 34"/>
          <p:cNvCxnSpPr/>
          <p:nvPr/>
        </p:nvCxnSpPr>
        <p:spPr>
          <a:xfrm flipH="1">
            <a:off x="7949179" y="5917701"/>
            <a:ext cx="631075" cy="1"/>
          </a:xfrm>
          <a:prstGeom prst="straightConnector1">
            <a:avLst/>
          </a:prstGeom>
          <a:ln w="25400">
            <a:solidFill>
              <a:srgbClr val="E6500D"/>
            </a:solidFill>
            <a:headEnd w="med" len="med"/>
            <a:tailEnd type="triangle" w="lg" len="lg"/>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8408999" y="5653464"/>
            <a:ext cx="1750869" cy="526439"/>
            <a:chOff x="1664013" y="3801552"/>
            <a:chExt cx="1750869" cy="526439"/>
          </a:xfrm>
        </p:grpSpPr>
        <p:sp>
          <p:nvSpPr>
            <p:cNvPr id="31" name="Rounded Rectangle 30"/>
            <p:cNvSpPr/>
            <p:nvPr/>
          </p:nvSpPr>
          <p:spPr>
            <a:xfrm>
              <a:off x="1696672" y="3801552"/>
              <a:ext cx="1473850" cy="526439"/>
            </a:xfrm>
            <a:prstGeom prst="roundRect">
              <a:avLst>
                <a:gd name="adj" fmla="val 50000"/>
              </a:avLst>
            </a:prstGeom>
            <a:solidFill>
              <a:schemeClr val="bg1"/>
            </a:solidFill>
            <a:ln w="25400">
              <a:solidFill>
                <a:srgbClr val="E650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p:cNvSpPr txBox="1"/>
            <p:nvPr/>
          </p:nvSpPr>
          <p:spPr>
            <a:xfrm>
              <a:off x="1664013" y="3861125"/>
              <a:ext cx="1750869" cy="400110"/>
            </a:xfrm>
            <a:prstGeom prst="rect">
              <a:avLst/>
            </a:prstGeom>
            <a:noFill/>
          </p:spPr>
          <p:txBody>
            <a:bodyPr wrap="square" rtlCol="0">
              <a:spAutoFit/>
            </a:bodyPr>
            <a:lstStyle/>
            <a:p>
              <a:pPr algn="ctr"/>
              <a:r>
                <a:rPr lang="en-US" sz="1000" dirty="0" smtClean="0">
                  <a:solidFill>
                    <a:srgbClr val="DD390D"/>
                  </a:solidFill>
                  <a:latin typeface="Verdana" charset="0"/>
                  <a:ea typeface="Verdana" charset="0"/>
                  <a:cs typeface="Verdana" charset="0"/>
                </a:rPr>
                <a:t>GIT</a:t>
              </a:r>
            </a:p>
            <a:p>
              <a:pPr algn="ctr"/>
              <a:r>
                <a:rPr lang="en-US" sz="1000" dirty="0" smtClean="0">
                  <a:solidFill>
                    <a:srgbClr val="DD390D"/>
                  </a:solidFill>
                  <a:latin typeface="Verdana" charset="0"/>
                  <a:ea typeface="Verdana" charset="0"/>
                  <a:cs typeface="Verdana" charset="0"/>
                </a:rPr>
                <a:t>CONNECTOR</a:t>
              </a:r>
              <a:endParaRPr lang="en-US" sz="1000" dirty="0">
                <a:solidFill>
                  <a:srgbClr val="DD390D"/>
                </a:solidFill>
                <a:latin typeface="Verdana" charset="0"/>
                <a:ea typeface="Verdana" charset="0"/>
                <a:cs typeface="Verdana" charset="0"/>
              </a:endParaRPr>
            </a:p>
          </p:txBody>
        </p:sp>
        <p:pic>
          <p:nvPicPr>
            <p:cNvPr id="33" name="Picture 32"/>
            <p:cNvPicPr>
              <a:picLocks noChangeAspect="1"/>
            </p:cNvPicPr>
            <p:nvPr/>
          </p:nvPicPr>
          <p:blipFill rotWithShape="1">
            <a:blip r:embed="rId5">
              <a:extLst>
                <a:ext uri="{28A0092B-C50C-407E-A947-70E740481C1C}">
                  <a14:useLocalDpi xmlns:a14="http://schemas.microsoft.com/office/drawing/2010/main" val="0"/>
                </a:ext>
              </a:extLst>
            </a:blip>
            <a:srcRect r="58118"/>
            <a:stretch/>
          </p:blipFill>
          <p:spPr>
            <a:xfrm>
              <a:off x="1869330" y="3977357"/>
              <a:ext cx="199224" cy="198636"/>
            </a:xfrm>
            <a:prstGeom prst="rect">
              <a:avLst/>
            </a:prstGeom>
          </p:spPr>
        </p:pic>
      </p:grpSp>
      <p:cxnSp>
        <p:nvCxnSpPr>
          <p:cNvPr id="42" name="Straight Arrow Connector 41"/>
          <p:cNvCxnSpPr/>
          <p:nvPr/>
        </p:nvCxnSpPr>
        <p:spPr>
          <a:xfrm flipH="1">
            <a:off x="4050393" y="5920035"/>
            <a:ext cx="631075" cy="1"/>
          </a:xfrm>
          <a:prstGeom prst="straightConnector1">
            <a:avLst/>
          </a:prstGeom>
          <a:ln w="25400">
            <a:solidFill>
              <a:schemeClr val="tx1">
                <a:lumMod val="50000"/>
                <a:lumOff val="50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2692451" y="5653464"/>
            <a:ext cx="1750869" cy="526439"/>
            <a:chOff x="1664013" y="3801552"/>
            <a:chExt cx="1750869" cy="526439"/>
          </a:xfrm>
        </p:grpSpPr>
        <p:sp>
          <p:nvSpPr>
            <p:cNvPr id="28" name="Rounded Rectangle 27"/>
            <p:cNvSpPr/>
            <p:nvPr/>
          </p:nvSpPr>
          <p:spPr>
            <a:xfrm>
              <a:off x="1696672" y="3801552"/>
              <a:ext cx="1473850" cy="526439"/>
            </a:xfrm>
            <a:prstGeom prst="roundRect">
              <a:avLst>
                <a:gd name="adj" fmla="val 50000"/>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1664013" y="3937327"/>
              <a:ext cx="1750869" cy="246222"/>
            </a:xfrm>
            <a:prstGeom prst="rect">
              <a:avLst/>
            </a:prstGeom>
            <a:noFill/>
          </p:spPr>
          <p:txBody>
            <a:bodyPr wrap="square" rtlCol="0">
              <a:spAutoFit/>
            </a:bodyPr>
            <a:lstStyle/>
            <a:p>
              <a:pPr algn="ctr"/>
              <a:r>
                <a:rPr lang="en-US" sz="1000" dirty="0" smtClean="0">
                  <a:solidFill>
                    <a:schemeClr val="tx1">
                      <a:lumMod val="50000"/>
                      <a:lumOff val="50000"/>
                    </a:schemeClr>
                  </a:solidFill>
                  <a:latin typeface="Verdana" charset="0"/>
                  <a:ea typeface="Verdana" charset="0"/>
                  <a:cs typeface="Verdana" charset="0"/>
                </a:rPr>
                <a:t>GIT FUSION</a:t>
              </a:r>
              <a:endParaRPr lang="en-US" sz="1000" dirty="0">
                <a:solidFill>
                  <a:schemeClr val="tx1">
                    <a:lumMod val="50000"/>
                    <a:lumOff val="50000"/>
                  </a:schemeClr>
                </a:solidFill>
                <a:latin typeface="Verdana" charset="0"/>
                <a:ea typeface="Verdana" charset="0"/>
                <a:cs typeface="Verdana" charset="0"/>
              </a:endParaRPr>
            </a:p>
          </p:txBody>
        </p:sp>
        <p:pic>
          <p:nvPicPr>
            <p:cNvPr id="17" name="Picture 16"/>
            <p:cNvPicPr>
              <a:picLocks noChangeAspect="1"/>
            </p:cNvPicPr>
            <p:nvPr/>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r="58118"/>
            <a:stretch/>
          </p:blipFill>
          <p:spPr>
            <a:xfrm>
              <a:off x="1869330" y="3977357"/>
              <a:ext cx="199224" cy="198636"/>
            </a:xfrm>
            <a:prstGeom prst="rect">
              <a:avLst/>
            </a:prstGeom>
          </p:spPr>
        </p:pic>
      </p:grpSp>
      <p:sp>
        <p:nvSpPr>
          <p:cNvPr id="51" name="Bent Arrow 50"/>
          <p:cNvSpPr/>
          <p:nvPr/>
        </p:nvSpPr>
        <p:spPr>
          <a:xfrm flipV="1">
            <a:off x="2009540" y="5143633"/>
            <a:ext cx="598060" cy="820861"/>
          </a:xfrm>
          <a:prstGeom prst="bentArrow">
            <a:avLst>
              <a:gd name="adj1" fmla="val 0"/>
              <a:gd name="adj2" fmla="val 7759"/>
              <a:gd name="adj3" fmla="val 16379"/>
              <a:gd name="adj4" fmla="val 43750"/>
            </a:avLst>
          </a:prstGeom>
          <a:solidFill>
            <a:schemeClr val="tx1">
              <a:lumMod val="50000"/>
              <a:lumOff val="50000"/>
            </a:schemeClr>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41" name="Group 40"/>
          <p:cNvGrpSpPr/>
          <p:nvPr/>
        </p:nvGrpSpPr>
        <p:grpSpPr>
          <a:xfrm>
            <a:off x="1300914" y="4293880"/>
            <a:ext cx="1391537" cy="1093925"/>
            <a:chOff x="9584290" y="3110954"/>
            <a:chExt cx="1391537" cy="1093925"/>
          </a:xfrm>
        </p:grpSpPr>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84290" y="3110954"/>
              <a:ext cx="1391537" cy="1093925"/>
            </a:xfrm>
            <a:prstGeom prst="rect">
              <a:avLst/>
            </a:prstGeom>
          </p:spPr>
        </p:pic>
        <p:sp>
          <p:nvSpPr>
            <p:cNvPr id="11" name="TextBox 10"/>
            <p:cNvSpPr txBox="1"/>
            <p:nvPr/>
          </p:nvSpPr>
          <p:spPr>
            <a:xfrm>
              <a:off x="9886881" y="3578668"/>
              <a:ext cx="808235" cy="246221"/>
            </a:xfrm>
            <a:prstGeom prst="rect">
              <a:avLst/>
            </a:prstGeom>
            <a:noFill/>
          </p:spPr>
          <p:txBody>
            <a:bodyPr wrap="none" rtlCol="0">
              <a:spAutoFit/>
            </a:bodyPr>
            <a:lstStyle/>
            <a:p>
              <a:pPr algn="ctr"/>
              <a:r>
                <a:rPr lang="en-US" sz="1000" dirty="0" err="1" smtClean="0">
                  <a:solidFill>
                    <a:srgbClr val="DD390D"/>
                  </a:solidFill>
                  <a:latin typeface="Verdana" charset="0"/>
                  <a:ea typeface="Verdana" charset="0"/>
                  <a:cs typeface="Verdana" charset="0"/>
                </a:rPr>
                <a:t>GitLab</a:t>
              </a:r>
              <a:r>
                <a:rPr lang="en-US" sz="1000" dirty="0" smtClean="0">
                  <a:solidFill>
                    <a:srgbClr val="DD390D"/>
                  </a:solidFill>
                  <a:latin typeface="Verdana" charset="0"/>
                  <a:ea typeface="Verdana" charset="0"/>
                  <a:cs typeface="Verdana" charset="0"/>
                </a:rPr>
                <a:t> EE</a:t>
              </a:r>
            </a:p>
          </p:txBody>
        </p:sp>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r="58118"/>
            <a:stretch/>
          </p:blipFill>
          <p:spPr>
            <a:xfrm>
              <a:off x="10149700" y="3321641"/>
              <a:ext cx="282596" cy="281762"/>
            </a:xfrm>
            <a:prstGeom prst="rect">
              <a:avLst/>
            </a:prstGeom>
          </p:spPr>
        </p:pic>
      </p:grpSp>
      <p:sp>
        <p:nvSpPr>
          <p:cNvPr id="52" name="Bent Arrow 51"/>
          <p:cNvSpPr/>
          <p:nvPr/>
        </p:nvSpPr>
        <p:spPr>
          <a:xfrm flipH="1" flipV="1">
            <a:off x="10031560" y="5139991"/>
            <a:ext cx="550270" cy="820861"/>
          </a:xfrm>
          <a:prstGeom prst="bentArrow">
            <a:avLst>
              <a:gd name="adj1" fmla="val 0"/>
              <a:gd name="adj2" fmla="val 7759"/>
              <a:gd name="adj3" fmla="val 16379"/>
              <a:gd name="adj4" fmla="val 43750"/>
            </a:avLst>
          </a:prstGeom>
          <a:solidFill>
            <a:srgbClr val="E6500D"/>
          </a:solidFill>
          <a:ln w="25400">
            <a:solidFill>
              <a:srgbClr val="E650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43" name="Group 42"/>
          <p:cNvGrpSpPr/>
          <p:nvPr/>
        </p:nvGrpSpPr>
        <p:grpSpPr>
          <a:xfrm>
            <a:off x="9886061" y="4293880"/>
            <a:ext cx="1391537" cy="1093925"/>
            <a:chOff x="9584290" y="3110954"/>
            <a:chExt cx="1391537" cy="1093925"/>
          </a:xfrm>
        </p:grpSpPr>
        <p:pic>
          <p:nvPicPr>
            <p:cNvPr id="44" name="Picture 43"/>
            <p:cNvPicPr>
              <a:picLocks noChangeAspect="1"/>
            </p:cNvPicPr>
            <p:nvPr/>
          </p:nvPicPr>
          <p:blipFill>
            <a:blip r:embed="rId8">
              <a:alphaModFix/>
              <a:extLst>
                <a:ext uri="{28A0092B-C50C-407E-A947-70E740481C1C}">
                  <a14:useLocalDpi xmlns:a14="http://schemas.microsoft.com/office/drawing/2010/main" val="0"/>
                </a:ext>
              </a:extLst>
            </a:blip>
            <a:stretch>
              <a:fillRect/>
            </a:stretch>
          </p:blipFill>
          <p:spPr>
            <a:xfrm>
              <a:off x="9584290" y="3110954"/>
              <a:ext cx="1391537" cy="1093925"/>
            </a:xfrm>
            <a:prstGeom prst="rect">
              <a:avLst/>
            </a:prstGeom>
          </p:spPr>
        </p:pic>
        <p:sp>
          <p:nvSpPr>
            <p:cNvPr id="45" name="TextBox 44"/>
            <p:cNvSpPr txBox="1"/>
            <p:nvPr/>
          </p:nvSpPr>
          <p:spPr>
            <a:xfrm>
              <a:off x="9802724" y="3578668"/>
              <a:ext cx="976549" cy="246221"/>
            </a:xfrm>
            <a:prstGeom prst="rect">
              <a:avLst/>
            </a:prstGeom>
            <a:noFill/>
          </p:spPr>
          <p:txBody>
            <a:bodyPr wrap="none" rtlCol="0">
              <a:spAutoFit/>
            </a:bodyPr>
            <a:lstStyle/>
            <a:p>
              <a:pPr algn="ctr"/>
              <a:r>
                <a:rPr lang="en-US" sz="1000" dirty="0" smtClean="0">
                  <a:solidFill>
                    <a:srgbClr val="DD390D"/>
                  </a:solidFill>
                  <a:latin typeface="Verdana" charset="0"/>
                  <a:ea typeface="Verdana" charset="0"/>
                  <a:cs typeface="Verdana" charset="0"/>
                </a:rPr>
                <a:t>Any </a:t>
              </a:r>
              <a:r>
                <a:rPr lang="en-US" sz="1000" dirty="0" err="1" smtClean="0">
                  <a:solidFill>
                    <a:srgbClr val="DD390D"/>
                  </a:solidFill>
                  <a:latin typeface="Verdana" charset="0"/>
                  <a:ea typeface="Verdana" charset="0"/>
                  <a:cs typeface="Verdana" charset="0"/>
                </a:rPr>
                <a:t>Git</a:t>
              </a:r>
              <a:r>
                <a:rPr lang="en-US" sz="1000" dirty="0" smtClean="0">
                  <a:solidFill>
                    <a:srgbClr val="DD390D"/>
                  </a:solidFill>
                  <a:latin typeface="Verdana" charset="0"/>
                  <a:ea typeface="Verdana" charset="0"/>
                  <a:cs typeface="Verdana" charset="0"/>
                </a:rPr>
                <a:t> Tool</a:t>
              </a:r>
            </a:p>
          </p:txBody>
        </p:sp>
        <p:pic>
          <p:nvPicPr>
            <p:cNvPr id="46" name="Picture 45"/>
            <p:cNvPicPr>
              <a:picLocks noChangeAspect="1"/>
            </p:cNvPicPr>
            <p:nvPr/>
          </p:nvPicPr>
          <p:blipFill rotWithShape="1">
            <a:blip r:embed="rId5">
              <a:extLst>
                <a:ext uri="{28A0092B-C50C-407E-A947-70E740481C1C}">
                  <a14:useLocalDpi xmlns:a14="http://schemas.microsoft.com/office/drawing/2010/main" val="0"/>
                </a:ext>
              </a:extLst>
            </a:blip>
            <a:srcRect r="58118"/>
            <a:stretch/>
          </p:blipFill>
          <p:spPr>
            <a:xfrm>
              <a:off x="10149700" y="3321641"/>
              <a:ext cx="282596" cy="281762"/>
            </a:xfrm>
            <a:prstGeom prst="rect">
              <a:avLst/>
            </a:prstGeom>
          </p:spPr>
        </p:pic>
      </p:grpSp>
      <p:grpSp>
        <p:nvGrpSpPr>
          <p:cNvPr id="65" name="Group 64"/>
          <p:cNvGrpSpPr/>
          <p:nvPr/>
        </p:nvGrpSpPr>
        <p:grpSpPr>
          <a:xfrm>
            <a:off x="5602565" y="3133213"/>
            <a:ext cx="1391537" cy="1830497"/>
            <a:chOff x="5471938" y="3122327"/>
            <a:chExt cx="1391537" cy="1830497"/>
          </a:xfrm>
        </p:grpSpPr>
        <p:sp>
          <p:nvSpPr>
            <p:cNvPr id="63" name="Bent Arrow 62"/>
            <p:cNvSpPr/>
            <p:nvPr/>
          </p:nvSpPr>
          <p:spPr>
            <a:xfrm flipH="1" flipV="1">
              <a:off x="5807754" y="4131963"/>
              <a:ext cx="334386" cy="820861"/>
            </a:xfrm>
            <a:prstGeom prst="bentArrow">
              <a:avLst>
                <a:gd name="adj1" fmla="val 0"/>
                <a:gd name="adj2" fmla="val 14270"/>
                <a:gd name="adj3" fmla="val 29400"/>
                <a:gd name="adj4" fmla="val 47006"/>
              </a:avLst>
            </a:prstGeom>
            <a:solidFill>
              <a:srgbClr val="00ADEE"/>
            </a:solidFill>
            <a:ln w="25400">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4" name="Bent Arrow 63"/>
            <p:cNvSpPr/>
            <p:nvPr/>
          </p:nvSpPr>
          <p:spPr>
            <a:xfrm flipV="1">
              <a:off x="6200360" y="4131962"/>
              <a:ext cx="334386" cy="820861"/>
            </a:xfrm>
            <a:prstGeom prst="bentArrow">
              <a:avLst>
                <a:gd name="adj1" fmla="val 0"/>
                <a:gd name="adj2" fmla="val 14270"/>
                <a:gd name="adj3" fmla="val 29400"/>
                <a:gd name="adj4" fmla="val 47006"/>
              </a:avLst>
            </a:prstGeom>
            <a:solidFill>
              <a:srgbClr val="00ADEE"/>
            </a:solidFill>
            <a:ln w="25400">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59" name="Group 58"/>
            <p:cNvGrpSpPr/>
            <p:nvPr/>
          </p:nvGrpSpPr>
          <p:grpSpPr>
            <a:xfrm>
              <a:off x="5471938" y="3122327"/>
              <a:ext cx="1391537" cy="1093925"/>
              <a:chOff x="5450166" y="3122327"/>
              <a:chExt cx="1391537" cy="1093925"/>
            </a:xfrm>
          </p:grpSpPr>
          <p:grpSp>
            <p:nvGrpSpPr>
              <p:cNvPr id="53" name="Group 52"/>
              <p:cNvGrpSpPr/>
              <p:nvPr/>
            </p:nvGrpSpPr>
            <p:grpSpPr>
              <a:xfrm>
                <a:off x="5450166" y="3122327"/>
                <a:ext cx="1391537" cy="1093925"/>
                <a:chOff x="9584290" y="3110954"/>
                <a:chExt cx="1391537" cy="1093925"/>
              </a:xfrm>
            </p:grpSpPr>
            <p:pic>
              <p:nvPicPr>
                <p:cNvPr id="54" name="Picture 53"/>
                <p:cNvPicPr>
                  <a:picLocks noChangeAspect="1"/>
                </p:cNvPicPr>
                <p:nvPr/>
              </p:nvPicPr>
              <p:blipFill>
                <a:blip r:embed="rId8">
                  <a:alphaModFix/>
                  <a:extLst>
                    <a:ext uri="{28A0092B-C50C-407E-A947-70E740481C1C}">
                      <a14:useLocalDpi xmlns:a14="http://schemas.microsoft.com/office/drawing/2010/main" val="0"/>
                    </a:ext>
                  </a:extLst>
                </a:blip>
                <a:stretch>
                  <a:fillRect/>
                </a:stretch>
              </p:blipFill>
              <p:spPr>
                <a:xfrm>
                  <a:off x="9584290" y="3110954"/>
                  <a:ext cx="1391537" cy="1093925"/>
                </a:xfrm>
                <a:prstGeom prst="rect">
                  <a:avLst/>
                </a:prstGeom>
              </p:spPr>
            </p:pic>
            <p:sp>
              <p:nvSpPr>
                <p:cNvPr id="55" name="TextBox 54"/>
                <p:cNvSpPr txBox="1"/>
                <p:nvPr/>
              </p:nvSpPr>
              <p:spPr>
                <a:xfrm>
                  <a:off x="9797917" y="3578668"/>
                  <a:ext cx="986167" cy="246221"/>
                </a:xfrm>
                <a:prstGeom prst="rect">
                  <a:avLst/>
                </a:prstGeom>
                <a:noFill/>
              </p:spPr>
              <p:txBody>
                <a:bodyPr wrap="none" rtlCol="0">
                  <a:spAutoFit/>
                </a:bodyPr>
                <a:lstStyle/>
                <a:p>
                  <a:pPr algn="ctr"/>
                  <a:r>
                    <a:rPr lang="en-US" sz="1000" dirty="0" smtClean="0">
                      <a:solidFill>
                        <a:srgbClr val="00ADEE"/>
                      </a:solidFill>
                      <a:latin typeface="Verdana" charset="0"/>
                      <a:ea typeface="Verdana" charset="0"/>
                      <a:cs typeface="Verdana" charset="0"/>
                    </a:rPr>
                    <a:t>Helix Clients</a:t>
                  </a:r>
                </a:p>
              </p:txBody>
            </p:sp>
          </p:grpSp>
          <p:sp>
            <p:nvSpPr>
              <p:cNvPr id="58" name="Rectangle 57"/>
              <p:cNvSpPr/>
              <p:nvPr/>
            </p:nvSpPr>
            <p:spPr>
              <a:xfrm>
                <a:off x="5537200" y="3211722"/>
                <a:ext cx="1216025" cy="52177"/>
              </a:xfrm>
              <a:prstGeom prst="rect">
                <a:avLst/>
              </a:prstGeom>
              <a:solidFill>
                <a:srgbClr val="00A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pic>
        <p:nvPicPr>
          <p:cNvPr id="4" name="Picture 3"/>
          <p:cNvPicPr>
            <a:picLocks noChangeAspect="1"/>
          </p:cNvPicPr>
          <p:nvPr/>
        </p:nvPicPr>
        <p:blipFill>
          <a:blip r:embed="rId9"/>
          <a:stretch>
            <a:fillRect/>
          </a:stretch>
        </p:blipFill>
        <p:spPr>
          <a:xfrm>
            <a:off x="5965135" y="3144948"/>
            <a:ext cx="677727" cy="677727"/>
          </a:xfrm>
          <a:prstGeom prst="rect">
            <a:avLst/>
          </a:prstGeom>
        </p:spPr>
      </p:pic>
    </p:spTree>
    <p:extLst>
      <p:ext uri="{BB962C8B-B14F-4D97-AF65-F5344CB8AC3E}">
        <p14:creationId xmlns:p14="http://schemas.microsoft.com/office/powerpoint/2010/main" val="7757327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p:cNvCxnSpPr/>
          <p:nvPr/>
        </p:nvCxnSpPr>
        <p:spPr>
          <a:xfrm flipH="1">
            <a:off x="4635545" y="5626288"/>
            <a:ext cx="631075" cy="1"/>
          </a:xfrm>
          <a:prstGeom prst="straightConnector1">
            <a:avLst/>
          </a:prstGeom>
          <a:ln w="25400">
            <a:solidFill>
              <a:srgbClr val="E6500D"/>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GB" dirty="0" smtClean="0"/>
              <a:t>Clone from Helix4Git</a:t>
            </a:r>
            <a:endParaRPr lang="en-GB" dirty="0"/>
          </a:p>
        </p:txBody>
      </p:sp>
      <p:sp>
        <p:nvSpPr>
          <p:cNvPr id="3" name="Content Placeholder 2"/>
          <p:cNvSpPr>
            <a:spLocks noGrp="1"/>
          </p:cNvSpPr>
          <p:nvPr>
            <p:ph idx="1"/>
          </p:nvPr>
        </p:nvSpPr>
        <p:spPr>
          <a:xfrm>
            <a:off x="838200" y="1825625"/>
            <a:ext cx="10515600" cy="4351338"/>
          </a:xfrm>
        </p:spPr>
        <p:txBody>
          <a:bodyPr>
            <a:noAutofit/>
          </a:bodyPr>
          <a:lstStyle/>
          <a:p>
            <a:pPr marL="0" indent="0">
              <a:buNone/>
            </a:pPr>
            <a:r>
              <a:rPr lang="en-GB" sz="2200" dirty="0">
                <a:latin typeface="Menlo" charset="0"/>
                <a:ea typeface="Menlo" charset="0"/>
                <a:cs typeface="Menlo" charset="0"/>
              </a:rPr>
              <a:t>git clone https://localhost:4443/plugins/p4-plugin</a:t>
            </a:r>
          </a:p>
          <a:p>
            <a:pPr marL="0" indent="0">
              <a:spcBef>
                <a:spcPts val="600"/>
              </a:spcBef>
              <a:buNone/>
            </a:pPr>
            <a:r>
              <a:rPr lang="en-GB" sz="1200" dirty="0">
                <a:solidFill>
                  <a:schemeClr val="bg1">
                    <a:lumMod val="50000"/>
                  </a:schemeClr>
                </a:solidFill>
                <a:latin typeface="Menlo" charset="0"/>
                <a:ea typeface="Menlo" charset="0"/>
                <a:cs typeface="Menlo" charset="0"/>
              </a:rPr>
              <a:t>Cloning into 'p4-plugin'...</a:t>
            </a:r>
          </a:p>
          <a:p>
            <a:pPr marL="0" indent="0">
              <a:spcBef>
                <a:spcPts val="600"/>
              </a:spcBef>
              <a:buNone/>
            </a:pPr>
            <a:r>
              <a:rPr lang="en-GB" sz="1200" dirty="0">
                <a:solidFill>
                  <a:schemeClr val="bg1">
                    <a:lumMod val="50000"/>
                  </a:schemeClr>
                </a:solidFill>
                <a:latin typeface="Menlo" charset="0"/>
                <a:ea typeface="Menlo" charset="0"/>
                <a:cs typeface="Menlo" charset="0"/>
              </a:rPr>
              <a:t>remote: Counting objects: 8343, done.</a:t>
            </a:r>
          </a:p>
          <a:p>
            <a:pPr marL="0" indent="0">
              <a:spcBef>
                <a:spcPts val="600"/>
              </a:spcBef>
              <a:buNone/>
            </a:pPr>
            <a:r>
              <a:rPr lang="en-GB" sz="1200" dirty="0">
                <a:solidFill>
                  <a:schemeClr val="bg1">
                    <a:lumMod val="50000"/>
                  </a:schemeClr>
                </a:solidFill>
                <a:latin typeface="Menlo" charset="0"/>
                <a:ea typeface="Menlo" charset="0"/>
                <a:cs typeface="Menlo" charset="0"/>
              </a:rPr>
              <a:t>remote: Compressing objects: 100% (2641/2641), done.</a:t>
            </a:r>
          </a:p>
          <a:p>
            <a:pPr marL="0" indent="0">
              <a:spcBef>
                <a:spcPts val="600"/>
              </a:spcBef>
              <a:buNone/>
            </a:pPr>
            <a:r>
              <a:rPr lang="en-GB" sz="1200" dirty="0">
                <a:solidFill>
                  <a:schemeClr val="bg1">
                    <a:lumMod val="50000"/>
                  </a:schemeClr>
                </a:solidFill>
                <a:latin typeface="Menlo" charset="0"/>
                <a:ea typeface="Menlo" charset="0"/>
                <a:cs typeface="Menlo" charset="0"/>
              </a:rPr>
              <a:t>remote: Total 8343 (delta 3242), reused 8343 (delta 3242)</a:t>
            </a:r>
          </a:p>
          <a:p>
            <a:pPr marL="0" indent="0">
              <a:spcBef>
                <a:spcPts val="600"/>
              </a:spcBef>
              <a:buNone/>
            </a:pPr>
            <a:r>
              <a:rPr lang="en-GB" sz="1200" dirty="0">
                <a:solidFill>
                  <a:schemeClr val="bg1">
                    <a:lumMod val="50000"/>
                  </a:schemeClr>
                </a:solidFill>
                <a:latin typeface="Menlo" charset="0"/>
                <a:ea typeface="Menlo" charset="0"/>
                <a:cs typeface="Menlo" charset="0"/>
              </a:rPr>
              <a:t>Receiving objects: 100% (8343/8343), 33.51 </a:t>
            </a:r>
            <a:r>
              <a:rPr lang="en-GB" sz="1200" dirty="0" err="1">
                <a:solidFill>
                  <a:schemeClr val="bg1">
                    <a:lumMod val="50000"/>
                  </a:schemeClr>
                </a:solidFill>
                <a:latin typeface="Menlo" charset="0"/>
                <a:ea typeface="Menlo" charset="0"/>
                <a:cs typeface="Menlo" charset="0"/>
              </a:rPr>
              <a:t>MiB</a:t>
            </a:r>
            <a:r>
              <a:rPr lang="en-GB" sz="1200" dirty="0">
                <a:solidFill>
                  <a:schemeClr val="bg1">
                    <a:lumMod val="50000"/>
                  </a:schemeClr>
                </a:solidFill>
                <a:latin typeface="Menlo" charset="0"/>
                <a:ea typeface="Menlo" charset="0"/>
                <a:cs typeface="Menlo" charset="0"/>
              </a:rPr>
              <a:t> | 61.46 </a:t>
            </a:r>
            <a:r>
              <a:rPr lang="en-GB" sz="1200" dirty="0" err="1">
                <a:solidFill>
                  <a:schemeClr val="bg1">
                    <a:lumMod val="50000"/>
                  </a:schemeClr>
                </a:solidFill>
                <a:latin typeface="Menlo" charset="0"/>
                <a:ea typeface="Menlo" charset="0"/>
                <a:cs typeface="Menlo" charset="0"/>
              </a:rPr>
              <a:t>MiB</a:t>
            </a:r>
            <a:r>
              <a:rPr lang="en-GB" sz="1200" dirty="0">
                <a:solidFill>
                  <a:schemeClr val="bg1">
                    <a:lumMod val="50000"/>
                  </a:schemeClr>
                </a:solidFill>
                <a:latin typeface="Menlo" charset="0"/>
                <a:ea typeface="Menlo" charset="0"/>
                <a:cs typeface="Menlo" charset="0"/>
              </a:rPr>
              <a:t>/s, done.</a:t>
            </a:r>
          </a:p>
          <a:p>
            <a:pPr marL="0" indent="0">
              <a:spcBef>
                <a:spcPts val="600"/>
              </a:spcBef>
              <a:buNone/>
            </a:pPr>
            <a:r>
              <a:rPr lang="en-GB" sz="1200" dirty="0">
                <a:solidFill>
                  <a:schemeClr val="bg1">
                    <a:lumMod val="50000"/>
                  </a:schemeClr>
                </a:solidFill>
                <a:latin typeface="Menlo" charset="0"/>
                <a:ea typeface="Menlo" charset="0"/>
                <a:cs typeface="Menlo" charset="0"/>
              </a:rPr>
              <a:t>Resolving deltas: 100% (3242/3242), done. </a:t>
            </a:r>
            <a:endParaRPr lang="en-GB" sz="1200" dirty="0" smtClean="0">
              <a:solidFill>
                <a:schemeClr val="bg1">
                  <a:lumMod val="50000"/>
                </a:schemeClr>
              </a:solidFill>
              <a:latin typeface="Menlo" charset="0"/>
              <a:ea typeface="Menlo" charset="0"/>
              <a:cs typeface="Menlo" charset="0"/>
            </a:endParaRPr>
          </a:p>
          <a:p>
            <a:pPr marL="0" indent="0">
              <a:spcBef>
                <a:spcPts val="600"/>
              </a:spcBef>
              <a:buNone/>
            </a:pPr>
            <a:endParaRPr lang="en-GB" sz="1200" dirty="0">
              <a:solidFill>
                <a:schemeClr val="bg1">
                  <a:lumMod val="50000"/>
                </a:schemeClr>
              </a:solidFill>
              <a:latin typeface="Menlo" charset="0"/>
              <a:ea typeface="Menlo" charset="0"/>
              <a:cs typeface="Menlo"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7314" y="4675504"/>
            <a:ext cx="1189906" cy="1501459"/>
          </a:xfrm>
          <a:prstGeom prst="rect">
            <a:avLst/>
          </a:prstGeom>
        </p:spPr>
      </p:pic>
      <p:cxnSp>
        <p:nvCxnSpPr>
          <p:cNvPr id="20" name="Straight Arrow Connector 19"/>
          <p:cNvCxnSpPr/>
          <p:nvPr/>
        </p:nvCxnSpPr>
        <p:spPr>
          <a:xfrm flipH="1">
            <a:off x="6372112" y="5626287"/>
            <a:ext cx="631075" cy="1"/>
          </a:xfrm>
          <a:prstGeom prst="straightConnector1">
            <a:avLst/>
          </a:prstGeom>
          <a:ln w="25400">
            <a:solidFill>
              <a:srgbClr val="E6500D"/>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5056199" y="5366661"/>
            <a:ext cx="1750869" cy="526439"/>
            <a:chOff x="1664013" y="3801552"/>
            <a:chExt cx="1750869" cy="526439"/>
          </a:xfrm>
        </p:grpSpPr>
        <p:sp>
          <p:nvSpPr>
            <p:cNvPr id="22" name="Rounded Rectangle 21"/>
            <p:cNvSpPr/>
            <p:nvPr/>
          </p:nvSpPr>
          <p:spPr>
            <a:xfrm>
              <a:off x="1696672" y="3801552"/>
              <a:ext cx="1473850" cy="526439"/>
            </a:xfrm>
            <a:prstGeom prst="roundRect">
              <a:avLst>
                <a:gd name="adj" fmla="val 50000"/>
              </a:avLst>
            </a:prstGeom>
            <a:solidFill>
              <a:schemeClr val="bg1"/>
            </a:solidFill>
            <a:ln w="25400">
              <a:solidFill>
                <a:srgbClr val="E650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1664013" y="3861125"/>
              <a:ext cx="1750869" cy="400110"/>
            </a:xfrm>
            <a:prstGeom prst="rect">
              <a:avLst/>
            </a:prstGeom>
            <a:noFill/>
          </p:spPr>
          <p:txBody>
            <a:bodyPr wrap="square" rtlCol="0">
              <a:spAutoFit/>
            </a:bodyPr>
            <a:lstStyle/>
            <a:p>
              <a:pPr algn="ctr"/>
              <a:r>
                <a:rPr lang="en-US" sz="1000" dirty="0" smtClean="0">
                  <a:solidFill>
                    <a:srgbClr val="DD390D"/>
                  </a:solidFill>
                  <a:latin typeface="Verdana" charset="0"/>
                  <a:ea typeface="Verdana" charset="0"/>
                  <a:cs typeface="Verdana" charset="0"/>
                </a:rPr>
                <a:t>GIT</a:t>
              </a:r>
            </a:p>
            <a:p>
              <a:pPr algn="ctr"/>
              <a:r>
                <a:rPr lang="en-US" sz="1000" dirty="0" smtClean="0">
                  <a:solidFill>
                    <a:srgbClr val="DD390D"/>
                  </a:solidFill>
                  <a:latin typeface="Verdana" charset="0"/>
                  <a:ea typeface="Verdana" charset="0"/>
                  <a:cs typeface="Verdana" charset="0"/>
                </a:rPr>
                <a:t>CONNECTOR</a:t>
              </a:r>
              <a:endParaRPr lang="en-US" sz="1000" dirty="0">
                <a:solidFill>
                  <a:srgbClr val="DD390D"/>
                </a:solidFill>
                <a:latin typeface="Verdana" charset="0"/>
                <a:ea typeface="Verdana" charset="0"/>
                <a:cs typeface="Verdana" charset="0"/>
              </a:endParaRPr>
            </a:p>
          </p:txBody>
        </p:sp>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r="58118"/>
            <a:stretch/>
          </p:blipFill>
          <p:spPr>
            <a:xfrm>
              <a:off x="1869330" y="3977357"/>
              <a:ext cx="199224" cy="198636"/>
            </a:xfrm>
            <a:prstGeom prst="rect">
              <a:avLst/>
            </a:prstGeom>
          </p:spPr>
        </p:pic>
      </p:grpSp>
      <p:grpSp>
        <p:nvGrpSpPr>
          <p:cNvPr id="26" name="Group 25"/>
          <p:cNvGrpSpPr/>
          <p:nvPr/>
        </p:nvGrpSpPr>
        <p:grpSpPr>
          <a:xfrm>
            <a:off x="7227722" y="4948101"/>
            <a:ext cx="1391537" cy="1093925"/>
            <a:chOff x="9584290" y="3110954"/>
            <a:chExt cx="1391537" cy="1093925"/>
          </a:xfrm>
        </p:grpSpPr>
        <p:pic>
          <p:nvPicPr>
            <p:cNvPr id="27" name="Picture 26"/>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a:off x="9584290" y="3110954"/>
              <a:ext cx="1391537" cy="1093925"/>
            </a:xfrm>
            <a:prstGeom prst="rect">
              <a:avLst/>
            </a:prstGeom>
          </p:spPr>
        </p:pic>
        <p:sp>
          <p:nvSpPr>
            <p:cNvPr id="28" name="TextBox 27"/>
            <p:cNvSpPr txBox="1"/>
            <p:nvPr/>
          </p:nvSpPr>
          <p:spPr>
            <a:xfrm>
              <a:off x="9802724" y="3578668"/>
              <a:ext cx="976549" cy="246221"/>
            </a:xfrm>
            <a:prstGeom prst="rect">
              <a:avLst/>
            </a:prstGeom>
            <a:noFill/>
          </p:spPr>
          <p:txBody>
            <a:bodyPr wrap="none" rtlCol="0">
              <a:spAutoFit/>
            </a:bodyPr>
            <a:lstStyle/>
            <a:p>
              <a:pPr algn="ctr"/>
              <a:r>
                <a:rPr lang="en-US" sz="1000" dirty="0" smtClean="0">
                  <a:solidFill>
                    <a:srgbClr val="DD390D"/>
                  </a:solidFill>
                  <a:latin typeface="Verdana" charset="0"/>
                  <a:ea typeface="Verdana" charset="0"/>
                  <a:cs typeface="Verdana" charset="0"/>
                </a:rPr>
                <a:t>Any </a:t>
              </a:r>
              <a:r>
                <a:rPr lang="en-US" sz="1000" dirty="0" err="1" smtClean="0">
                  <a:solidFill>
                    <a:srgbClr val="DD390D"/>
                  </a:solidFill>
                  <a:latin typeface="Verdana" charset="0"/>
                  <a:ea typeface="Verdana" charset="0"/>
                  <a:cs typeface="Verdana" charset="0"/>
                </a:rPr>
                <a:t>Git</a:t>
              </a:r>
              <a:r>
                <a:rPr lang="en-US" sz="1000" dirty="0" smtClean="0">
                  <a:solidFill>
                    <a:srgbClr val="DD390D"/>
                  </a:solidFill>
                  <a:latin typeface="Verdana" charset="0"/>
                  <a:ea typeface="Verdana" charset="0"/>
                  <a:cs typeface="Verdana" charset="0"/>
                </a:rPr>
                <a:t> Tool</a:t>
              </a:r>
            </a:p>
          </p:txBody>
        </p:sp>
        <p:pic>
          <p:nvPicPr>
            <p:cNvPr id="29" name="Picture 28"/>
            <p:cNvPicPr>
              <a:picLocks noChangeAspect="1"/>
            </p:cNvPicPr>
            <p:nvPr/>
          </p:nvPicPr>
          <p:blipFill rotWithShape="1">
            <a:blip r:embed="rId4">
              <a:extLst>
                <a:ext uri="{28A0092B-C50C-407E-A947-70E740481C1C}">
                  <a14:useLocalDpi xmlns:a14="http://schemas.microsoft.com/office/drawing/2010/main" val="0"/>
                </a:ext>
              </a:extLst>
            </a:blip>
            <a:srcRect r="58118"/>
            <a:stretch/>
          </p:blipFill>
          <p:spPr>
            <a:xfrm>
              <a:off x="10149700" y="3321641"/>
              <a:ext cx="282596" cy="281762"/>
            </a:xfrm>
            <a:prstGeom prst="rect">
              <a:avLst/>
            </a:prstGeom>
          </p:spPr>
        </p:pic>
      </p:grpSp>
    </p:spTree>
    <p:extLst>
      <p:ext uri="{BB962C8B-B14F-4D97-AF65-F5344CB8AC3E}">
        <p14:creationId xmlns:p14="http://schemas.microsoft.com/office/powerpoint/2010/main" val="15546160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Perforce Graph</a:t>
            </a:r>
            <a:endParaRPr lang="en-GB" dirty="0"/>
          </a:p>
        </p:txBody>
      </p:sp>
      <p:sp>
        <p:nvSpPr>
          <p:cNvPr id="3" name="Content Placeholder 2"/>
          <p:cNvSpPr>
            <a:spLocks noGrp="1"/>
          </p:cNvSpPr>
          <p:nvPr>
            <p:ph idx="1"/>
          </p:nvPr>
        </p:nvSpPr>
        <p:spPr>
          <a:xfrm>
            <a:off x="838200" y="1825625"/>
            <a:ext cx="11136086" cy="4351338"/>
          </a:xfrm>
        </p:spPr>
        <p:txBody>
          <a:bodyPr wrap="none">
            <a:noAutofit/>
          </a:bodyPr>
          <a:lstStyle/>
          <a:p>
            <a:pPr marL="0" indent="0">
              <a:buNone/>
            </a:pPr>
            <a:r>
              <a:rPr lang="en-GB" sz="2200" dirty="0">
                <a:latin typeface="Menlo" charset="0"/>
                <a:ea typeface="Menlo" charset="0"/>
                <a:cs typeface="Menlo" charset="0"/>
              </a:rPr>
              <a:t>p4 repos</a:t>
            </a:r>
          </a:p>
          <a:p>
            <a:pPr marL="0" indent="0">
              <a:spcBef>
                <a:spcPts val="600"/>
              </a:spcBef>
              <a:buNone/>
            </a:pPr>
            <a:r>
              <a:rPr lang="en-GB" sz="1200" dirty="0" smtClean="0">
                <a:solidFill>
                  <a:schemeClr val="bg1">
                    <a:lumMod val="50000"/>
                  </a:schemeClr>
                </a:solidFill>
                <a:latin typeface="Menlo" charset="0"/>
                <a:ea typeface="Menlo" charset="0"/>
                <a:cs typeface="Menlo" charset="0"/>
              </a:rPr>
              <a:t>//plugins/p4-plugin </a:t>
            </a:r>
            <a:r>
              <a:rPr lang="en-GB" sz="1200" dirty="0">
                <a:solidFill>
                  <a:schemeClr val="bg1">
                    <a:lumMod val="50000"/>
                  </a:schemeClr>
                </a:solidFill>
                <a:latin typeface="Menlo" charset="0"/>
                <a:ea typeface="Menlo" charset="0"/>
                <a:cs typeface="Menlo" charset="0"/>
              </a:rPr>
              <a:t>admin  2017/08/10 14:16:26 Automatically created by the initial push. </a:t>
            </a:r>
          </a:p>
          <a:p>
            <a:pPr marL="0" indent="0">
              <a:spcBef>
                <a:spcPts val="600"/>
              </a:spcBef>
              <a:buNone/>
            </a:pPr>
            <a:r>
              <a:rPr lang="en-GB" sz="1200" dirty="0">
                <a:solidFill>
                  <a:schemeClr val="bg1">
                    <a:lumMod val="50000"/>
                  </a:schemeClr>
                </a:solidFill>
                <a:latin typeface="Menlo" charset="0"/>
                <a:ea typeface="Menlo" charset="0"/>
                <a:cs typeface="Menlo" charset="0"/>
              </a:rPr>
              <a:t>//plugins/</a:t>
            </a:r>
            <a:r>
              <a:rPr lang="en-GB" sz="1200" dirty="0" err="1">
                <a:solidFill>
                  <a:schemeClr val="bg1">
                    <a:lumMod val="50000"/>
                  </a:schemeClr>
                </a:solidFill>
                <a:latin typeface="Menlo" charset="0"/>
                <a:ea typeface="Menlo" charset="0"/>
                <a:cs typeface="Menlo" charset="0"/>
              </a:rPr>
              <a:t>scm</a:t>
            </a:r>
            <a:r>
              <a:rPr lang="en-GB" sz="1200" dirty="0">
                <a:solidFill>
                  <a:schemeClr val="bg1">
                    <a:lumMod val="50000"/>
                  </a:schemeClr>
                </a:solidFill>
                <a:latin typeface="Menlo" charset="0"/>
                <a:ea typeface="Menlo" charset="0"/>
                <a:cs typeface="Menlo" charset="0"/>
              </a:rPr>
              <a:t>-</a:t>
            </a:r>
            <a:r>
              <a:rPr lang="en-GB" sz="1200" dirty="0" err="1">
                <a:solidFill>
                  <a:schemeClr val="bg1">
                    <a:lumMod val="50000"/>
                  </a:schemeClr>
                </a:solidFill>
                <a:latin typeface="Menlo" charset="0"/>
                <a:ea typeface="Menlo" charset="0"/>
                <a:cs typeface="Menlo" charset="0"/>
              </a:rPr>
              <a:t>api</a:t>
            </a:r>
            <a:r>
              <a:rPr lang="en-GB" sz="1200" dirty="0">
                <a:solidFill>
                  <a:schemeClr val="bg1">
                    <a:lumMod val="50000"/>
                  </a:schemeClr>
                </a:solidFill>
                <a:latin typeface="Menlo" charset="0"/>
                <a:ea typeface="Menlo" charset="0"/>
                <a:cs typeface="Menlo" charset="0"/>
              </a:rPr>
              <a:t>-plugin </a:t>
            </a:r>
            <a:r>
              <a:rPr lang="en-GB" sz="1200" dirty="0" err="1">
                <a:solidFill>
                  <a:schemeClr val="bg1">
                    <a:lumMod val="50000"/>
                  </a:schemeClr>
                </a:solidFill>
                <a:latin typeface="Menlo" charset="0"/>
                <a:ea typeface="Menlo" charset="0"/>
                <a:cs typeface="Menlo" charset="0"/>
              </a:rPr>
              <a:t>gconn</a:t>
            </a:r>
            <a:r>
              <a:rPr lang="en-GB" sz="1200" dirty="0">
                <a:solidFill>
                  <a:schemeClr val="bg1">
                    <a:lumMod val="50000"/>
                  </a:schemeClr>
                </a:solidFill>
                <a:latin typeface="Menlo" charset="0"/>
                <a:ea typeface="Menlo" charset="0"/>
                <a:cs typeface="Menlo" charset="0"/>
              </a:rPr>
              <a:t>-user  2017/08/10 14:02:34 Mirror of https://</a:t>
            </a:r>
            <a:r>
              <a:rPr lang="en-GB" sz="1200" dirty="0" err="1">
                <a:solidFill>
                  <a:schemeClr val="bg1">
                    <a:lumMod val="50000"/>
                  </a:schemeClr>
                </a:solidFill>
                <a:latin typeface="Menlo" charset="0"/>
                <a:ea typeface="Menlo" charset="0"/>
                <a:cs typeface="Menlo" charset="0"/>
              </a:rPr>
              <a:t>github.com</a:t>
            </a:r>
            <a:r>
              <a:rPr lang="en-GB" sz="1200" dirty="0">
                <a:solidFill>
                  <a:schemeClr val="bg1">
                    <a:lumMod val="50000"/>
                  </a:schemeClr>
                </a:solidFill>
                <a:latin typeface="Menlo" charset="0"/>
                <a:ea typeface="Menlo" charset="0"/>
                <a:cs typeface="Menlo" charset="0"/>
              </a:rPr>
              <a:t>/</a:t>
            </a:r>
            <a:r>
              <a:rPr lang="en-GB" sz="1200" dirty="0" err="1">
                <a:solidFill>
                  <a:schemeClr val="bg1">
                    <a:lumMod val="50000"/>
                  </a:schemeClr>
                </a:solidFill>
                <a:latin typeface="Menlo" charset="0"/>
                <a:ea typeface="Menlo" charset="0"/>
                <a:cs typeface="Menlo" charset="0"/>
              </a:rPr>
              <a:t>jenkinsci</a:t>
            </a:r>
            <a:r>
              <a:rPr lang="en-GB" sz="1200" dirty="0">
                <a:solidFill>
                  <a:schemeClr val="bg1">
                    <a:lumMod val="50000"/>
                  </a:schemeClr>
                </a:solidFill>
                <a:latin typeface="Menlo" charset="0"/>
                <a:ea typeface="Menlo" charset="0"/>
                <a:cs typeface="Menlo" charset="0"/>
              </a:rPr>
              <a:t>/</a:t>
            </a:r>
            <a:r>
              <a:rPr lang="en-GB" sz="1200" dirty="0" err="1">
                <a:solidFill>
                  <a:schemeClr val="bg1">
                    <a:lumMod val="50000"/>
                  </a:schemeClr>
                </a:solidFill>
                <a:latin typeface="Menlo" charset="0"/>
                <a:ea typeface="Menlo" charset="0"/>
                <a:cs typeface="Menlo" charset="0"/>
              </a:rPr>
              <a:t>scm-api-plugin.git</a:t>
            </a:r>
            <a:r>
              <a:rPr lang="en-GB" sz="1200" dirty="0">
                <a:solidFill>
                  <a:schemeClr val="bg1">
                    <a:lumMod val="50000"/>
                  </a:schemeClr>
                </a:solidFill>
                <a:latin typeface="Menlo" charset="0"/>
                <a:ea typeface="Menlo" charset="0"/>
                <a:cs typeface="Menlo" charset="0"/>
              </a:rPr>
              <a:t> </a:t>
            </a:r>
          </a:p>
          <a:p>
            <a:pPr marL="0" indent="0">
              <a:spcBef>
                <a:spcPts val="1600"/>
              </a:spcBef>
              <a:buNone/>
            </a:pPr>
            <a:r>
              <a:rPr lang="en-GB" sz="2200" dirty="0" smtClean="0">
                <a:latin typeface="Menlo" charset="0"/>
                <a:ea typeface="Menlo" charset="0"/>
                <a:cs typeface="Menlo" charset="0"/>
              </a:rPr>
              <a:t>p4 files //plugins/p4-plugin/*</a:t>
            </a:r>
          </a:p>
          <a:p>
            <a:pPr marL="0" indent="0">
              <a:spcBef>
                <a:spcPts val="600"/>
              </a:spcBef>
              <a:buNone/>
            </a:pPr>
            <a:r>
              <a:rPr lang="en-GB" sz="1200" dirty="0" smtClean="0">
                <a:solidFill>
                  <a:schemeClr val="bg1">
                    <a:lumMod val="50000"/>
                  </a:schemeClr>
                </a:solidFill>
                <a:latin typeface="Menlo" charset="0"/>
                <a:ea typeface="Menlo" charset="0"/>
                <a:cs typeface="Menlo" charset="0"/>
              </a:rPr>
              <a:t>//plugins/p4/.</a:t>
            </a:r>
            <a:r>
              <a:rPr lang="en-GB" sz="1200" dirty="0" err="1">
                <a:solidFill>
                  <a:schemeClr val="bg1">
                    <a:lumMod val="50000"/>
                  </a:schemeClr>
                </a:solidFill>
                <a:latin typeface="Menlo" charset="0"/>
                <a:ea typeface="Menlo" charset="0"/>
                <a:cs typeface="Menlo" charset="0"/>
              </a:rPr>
              <a:t>gitignore</a:t>
            </a:r>
            <a:endParaRPr lang="en-GB" sz="1200" dirty="0">
              <a:solidFill>
                <a:schemeClr val="bg1">
                  <a:lumMod val="50000"/>
                </a:schemeClr>
              </a:solidFill>
              <a:latin typeface="Menlo" charset="0"/>
              <a:ea typeface="Menlo" charset="0"/>
              <a:cs typeface="Menlo" charset="0"/>
            </a:endParaRPr>
          </a:p>
          <a:p>
            <a:pPr marL="0" indent="0">
              <a:spcBef>
                <a:spcPts val="600"/>
              </a:spcBef>
              <a:buNone/>
            </a:pPr>
            <a:r>
              <a:rPr lang="en-GB" sz="1200" dirty="0">
                <a:solidFill>
                  <a:schemeClr val="bg1">
                    <a:lumMod val="50000"/>
                  </a:schemeClr>
                </a:solidFill>
                <a:latin typeface="Menlo" charset="0"/>
                <a:ea typeface="Menlo" charset="0"/>
                <a:cs typeface="Menlo" charset="0"/>
              </a:rPr>
              <a:t>//</a:t>
            </a:r>
            <a:r>
              <a:rPr lang="en-GB" sz="1200" dirty="0" smtClean="0">
                <a:solidFill>
                  <a:schemeClr val="bg1">
                    <a:lumMod val="50000"/>
                  </a:schemeClr>
                </a:solidFill>
                <a:latin typeface="Menlo" charset="0"/>
                <a:ea typeface="Menlo" charset="0"/>
                <a:cs typeface="Menlo" charset="0"/>
              </a:rPr>
              <a:t>plugins/p4/</a:t>
            </a:r>
            <a:r>
              <a:rPr lang="en-GB" sz="1200" dirty="0" err="1" smtClean="0">
                <a:solidFill>
                  <a:schemeClr val="bg1">
                    <a:lumMod val="50000"/>
                  </a:schemeClr>
                </a:solidFill>
                <a:latin typeface="Menlo" charset="0"/>
                <a:ea typeface="Menlo" charset="0"/>
                <a:cs typeface="Menlo" charset="0"/>
              </a:rPr>
              <a:t>GRAPH.md</a:t>
            </a:r>
            <a:endParaRPr lang="en-GB" sz="1200" dirty="0">
              <a:solidFill>
                <a:schemeClr val="bg1">
                  <a:lumMod val="50000"/>
                </a:schemeClr>
              </a:solidFill>
              <a:latin typeface="Menlo" charset="0"/>
              <a:ea typeface="Menlo" charset="0"/>
              <a:cs typeface="Menlo" charset="0"/>
            </a:endParaRPr>
          </a:p>
          <a:p>
            <a:pPr marL="0" indent="0">
              <a:spcBef>
                <a:spcPts val="600"/>
              </a:spcBef>
              <a:buNone/>
            </a:pPr>
            <a:r>
              <a:rPr lang="en-GB" sz="1200" dirty="0">
                <a:solidFill>
                  <a:schemeClr val="bg1">
                    <a:lumMod val="50000"/>
                  </a:schemeClr>
                </a:solidFill>
                <a:latin typeface="Menlo" charset="0"/>
                <a:ea typeface="Menlo" charset="0"/>
                <a:cs typeface="Menlo" charset="0"/>
              </a:rPr>
              <a:t>//</a:t>
            </a:r>
            <a:r>
              <a:rPr lang="en-GB" sz="1200" dirty="0" smtClean="0">
                <a:solidFill>
                  <a:schemeClr val="bg1">
                    <a:lumMod val="50000"/>
                  </a:schemeClr>
                </a:solidFill>
                <a:latin typeface="Menlo" charset="0"/>
                <a:ea typeface="Menlo" charset="0"/>
                <a:cs typeface="Menlo" charset="0"/>
              </a:rPr>
              <a:t>plugins/p4/</a:t>
            </a:r>
            <a:r>
              <a:rPr lang="en-GB" sz="1200" dirty="0" err="1" smtClean="0">
                <a:solidFill>
                  <a:schemeClr val="bg1">
                    <a:lumMod val="50000"/>
                  </a:schemeClr>
                </a:solidFill>
                <a:latin typeface="Menlo" charset="0"/>
                <a:ea typeface="Menlo" charset="0"/>
                <a:cs typeface="Menlo" charset="0"/>
              </a:rPr>
              <a:t>Jenkinsfile</a:t>
            </a:r>
            <a:endParaRPr lang="en-GB" sz="1200" dirty="0">
              <a:solidFill>
                <a:schemeClr val="bg1">
                  <a:lumMod val="50000"/>
                </a:schemeClr>
              </a:solidFill>
              <a:latin typeface="Menlo" charset="0"/>
              <a:ea typeface="Menlo" charset="0"/>
              <a:cs typeface="Menlo" charset="0"/>
            </a:endParaRPr>
          </a:p>
          <a:p>
            <a:pPr marL="0" indent="0">
              <a:spcBef>
                <a:spcPts val="600"/>
              </a:spcBef>
              <a:buNone/>
            </a:pPr>
            <a:r>
              <a:rPr lang="en-GB" sz="1200" dirty="0">
                <a:solidFill>
                  <a:schemeClr val="bg1">
                    <a:lumMod val="50000"/>
                  </a:schemeClr>
                </a:solidFill>
                <a:latin typeface="Menlo" charset="0"/>
                <a:ea typeface="Menlo" charset="0"/>
                <a:cs typeface="Menlo" charset="0"/>
              </a:rPr>
              <a:t>//</a:t>
            </a:r>
            <a:r>
              <a:rPr lang="en-GB" sz="1200" dirty="0" smtClean="0">
                <a:solidFill>
                  <a:schemeClr val="bg1">
                    <a:lumMod val="50000"/>
                  </a:schemeClr>
                </a:solidFill>
                <a:latin typeface="Menlo" charset="0"/>
                <a:ea typeface="Menlo" charset="0"/>
                <a:cs typeface="Menlo" charset="0"/>
              </a:rPr>
              <a:t>plugins/p4/</a:t>
            </a:r>
            <a:r>
              <a:rPr lang="en-GB" sz="1200" dirty="0" err="1" smtClean="0">
                <a:solidFill>
                  <a:schemeClr val="bg1">
                    <a:lumMod val="50000"/>
                  </a:schemeClr>
                </a:solidFill>
                <a:latin typeface="Menlo" charset="0"/>
                <a:ea typeface="Menlo" charset="0"/>
                <a:cs typeface="Menlo" charset="0"/>
              </a:rPr>
              <a:t>LICENSE.txt</a:t>
            </a:r>
            <a:endParaRPr lang="en-GB" sz="1200" dirty="0">
              <a:solidFill>
                <a:schemeClr val="bg1">
                  <a:lumMod val="50000"/>
                </a:schemeClr>
              </a:solidFill>
              <a:latin typeface="Menlo" charset="0"/>
              <a:ea typeface="Menlo" charset="0"/>
              <a:cs typeface="Menlo" charset="0"/>
            </a:endParaRPr>
          </a:p>
          <a:p>
            <a:pPr marL="0" indent="0">
              <a:spcBef>
                <a:spcPts val="600"/>
              </a:spcBef>
              <a:buNone/>
            </a:pPr>
            <a:r>
              <a:rPr lang="en-GB" sz="1200" dirty="0">
                <a:solidFill>
                  <a:schemeClr val="bg1">
                    <a:lumMod val="50000"/>
                  </a:schemeClr>
                </a:solidFill>
                <a:latin typeface="Menlo" charset="0"/>
                <a:ea typeface="Menlo" charset="0"/>
                <a:cs typeface="Menlo" charset="0"/>
              </a:rPr>
              <a:t>//</a:t>
            </a:r>
            <a:r>
              <a:rPr lang="en-GB" sz="1200" dirty="0" smtClean="0">
                <a:solidFill>
                  <a:schemeClr val="bg1">
                    <a:lumMod val="50000"/>
                  </a:schemeClr>
                </a:solidFill>
                <a:latin typeface="Menlo" charset="0"/>
                <a:ea typeface="Menlo" charset="0"/>
                <a:cs typeface="Menlo" charset="0"/>
              </a:rPr>
              <a:t>plugins/p4/</a:t>
            </a:r>
            <a:r>
              <a:rPr lang="en-GB" sz="1200" dirty="0" err="1" smtClean="0">
                <a:solidFill>
                  <a:schemeClr val="bg1">
                    <a:lumMod val="50000"/>
                  </a:schemeClr>
                </a:solidFill>
                <a:latin typeface="Menlo" charset="0"/>
                <a:ea typeface="Menlo" charset="0"/>
                <a:cs typeface="Menlo" charset="0"/>
              </a:rPr>
              <a:t>NOTES.md</a:t>
            </a:r>
            <a:endParaRPr lang="en-GB" sz="1200" dirty="0">
              <a:solidFill>
                <a:schemeClr val="bg1">
                  <a:lumMod val="50000"/>
                </a:schemeClr>
              </a:solidFill>
              <a:latin typeface="Menlo" charset="0"/>
              <a:ea typeface="Menlo" charset="0"/>
              <a:cs typeface="Menlo" charset="0"/>
            </a:endParaRPr>
          </a:p>
          <a:p>
            <a:pPr marL="0" indent="0">
              <a:spcBef>
                <a:spcPts val="600"/>
              </a:spcBef>
              <a:buNone/>
            </a:pPr>
            <a:r>
              <a:rPr lang="en-GB" sz="1200" dirty="0">
                <a:solidFill>
                  <a:schemeClr val="bg1">
                    <a:lumMod val="50000"/>
                  </a:schemeClr>
                </a:solidFill>
                <a:latin typeface="Menlo" charset="0"/>
                <a:ea typeface="Menlo" charset="0"/>
                <a:cs typeface="Menlo" charset="0"/>
              </a:rPr>
              <a:t>//</a:t>
            </a:r>
            <a:r>
              <a:rPr lang="en-GB" sz="1200" dirty="0" smtClean="0">
                <a:solidFill>
                  <a:schemeClr val="bg1">
                    <a:lumMod val="50000"/>
                  </a:schemeClr>
                </a:solidFill>
                <a:latin typeface="Menlo" charset="0"/>
                <a:ea typeface="Menlo" charset="0"/>
                <a:cs typeface="Menlo" charset="0"/>
              </a:rPr>
              <a:t>plugins/p4/P4GROOVY.md</a:t>
            </a:r>
            <a:endParaRPr lang="en-GB" sz="1200" dirty="0">
              <a:solidFill>
                <a:schemeClr val="bg1">
                  <a:lumMod val="50000"/>
                </a:schemeClr>
              </a:solidFill>
              <a:latin typeface="Menlo" charset="0"/>
              <a:ea typeface="Menlo" charset="0"/>
              <a:cs typeface="Menlo" charset="0"/>
            </a:endParaRPr>
          </a:p>
          <a:p>
            <a:pPr marL="0" indent="0">
              <a:spcBef>
                <a:spcPts val="600"/>
              </a:spcBef>
              <a:buNone/>
            </a:pPr>
            <a:r>
              <a:rPr lang="en-GB" sz="1200" dirty="0">
                <a:solidFill>
                  <a:schemeClr val="bg1">
                    <a:lumMod val="50000"/>
                  </a:schemeClr>
                </a:solidFill>
                <a:latin typeface="Menlo" charset="0"/>
                <a:ea typeface="Menlo" charset="0"/>
                <a:cs typeface="Menlo" charset="0"/>
              </a:rPr>
              <a:t>//</a:t>
            </a:r>
            <a:r>
              <a:rPr lang="en-GB" sz="1200" dirty="0" smtClean="0">
                <a:solidFill>
                  <a:schemeClr val="bg1">
                    <a:lumMod val="50000"/>
                  </a:schemeClr>
                </a:solidFill>
                <a:latin typeface="Menlo" charset="0"/>
                <a:ea typeface="Menlo" charset="0"/>
                <a:cs typeface="Menlo" charset="0"/>
              </a:rPr>
              <a:t>plugins/p4/</a:t>
            </a:r>
            <a:r>
              <a:rPr lang="en-GB" sz="1200" dirty="0" err="1" smtClean="0">
                <a:solidFill>
                  <a:schemeClr val="bg1">
                    <a:lumMod val="50000"/>
                  </a:schemeClr>
                </a:solidFill>
                <a:latin typeface="Menlo" charset="0"/>
                <a:ea typeface="Menlo" charset="0"/>
                <a:cs typeface="Menlo" charset="0"/>
              </a:rPr>
              <a:t>README.md</a:t>
            </a:r>
            <a:endParaRPr lang="en-GB" sz="1200" dirty="0">
              <a:solidFill>
                <a:schemeClr val="bg1">
                  <a:lumMod val="50000"/>
                </a:schemeClr>
              </a:solidFill>
              <a:latin typeface="Menlo" charset="0"/>
              <a:ea typeface="Menlo" charset="0"/>
              <a:cs typeface="Menlo" charset="0"/>
            </a:endParaRPr>
          </a:p>
          <a:p>
            <a:pPr marL="0" indent="0">
              <a:spcBef>
                <a:spcPts val="600"/>
              </a:spcBef>
              <a:buNone/>
            </a:pPr>
            <a:r>
              <a:rPr lang="en-GB" sz="1200" dirty="0">
                <a:solidFill>
                  <a:schemeClr val="bg1">
                    <a:lumMod val="50000"/>
                  </a:schemeClr>
                </a:solidFill>
                <a:latin typeface="Menlo" charset="0"/>
                <a:ea typeface="Menlo" charset="0"/>
                <a:cs typeface="Menlo" charset="0"/>
              </a:rPr>
              <a:t>//</a:t>
            </a:r>
            <a:r>
              <a:rPr lang="en-GB" sz="1200" dirty="0" smtClean="0">
                <a:solidFill>
                  <a:schemeClr val="bg1">
                    <a:lumMod val="50000"/>
                  </a:schemeClr>
                </a:solidFill>
                <a:latin typeface="Menlo" charset="0"/>
                <a:ea typeface="Menlo" charset="0"/>
                <a:cs typeface="Menlo" charset="0"/>
              </a:rPr>
              <a:t>plugins/p4/</a:t>
            </a:r>
            <a:r>
              <a:rPr lang="en-GB" sz="1200" dirty="0" err="1" smtClean="0">
                <a:solidFill>
                  <a:schemeClr val="bg1">
                    <a:lumMod val="50000"/>
                  </a:schemeClr>
                </a:solidFill>
                <a:latin typeface="Menlo" charset="0"/>
                <a:ea typeface="Menlo" charset="0"/>
                <a:cs typeface="Menlo" charset="0"/>
              </a:rPr>
              <a:t>RELEASE.md</a:t>
            </a:r>
            <a:endParaRPr lang="en-GB" sz="1200" dirty="0">
              <a:solidFill>
                <a:schemeClr val="bg1">
                  <a:lumMod val="50000"/>
                </a:schemeClr>
              </a:solidFill>
              <a:latin typeface="Menlo" charset="0"/>
              <a:ea typeface="Menlo" charset="0"/>
              <a:cs typeface="Menlo" charset="0"/>
            </a:endParaRPr>
          </a:p>
          <a:p>
            <a:pPr marL="0" indent="0">
              <a:spcBef>
                <a:spcPts val="600"/>
              </a:spcBef>
              <a:buNone/>
            </a:pPr>
            <a:r>
              <a:rPr lang="en-GB" sz="1200" dirty="0">
                <a:solidFill>
                  <a:schemeClr val="bg1">
                    <a:lumMod val="50000"/>
                  </a:schemeClr>
                </a:solidFill>
                <a:latin typeface="Menlo" charset="0"/>
                <a:ea typeface="Menlo" charset="0"/>
                <a:cs typeface="Menlo" charset="0"/>
              </a:rPr>
              <a:t>//</a:t>
            </a:r>
            <a:r>
              <a:rPr lang="en-GB" sz="1200" dirty="0" smtClean="0">
                <a:solidFill>
                  <a:schemeClr val="bg1">
                    <a:lumMod val="50000"/>
                  </a:schemeClr>
                </a:solidFill>
                <a:latin typeface="Menlo" charset="0"/>
                <a:ea typeface="Menlo" charset="0"/>
                <a:cs typeface="Menlo" charset="0"/>
              </a:rPr>
              <a:t>plugins/p4/</a:t>
            </a:r>
            <a:r>
              <a:rPr lang="en-GB" sz="1200" dirty="0" err="1" smtClean="0">
                <a:solidFill>
                  <a:schemeClr val="bg1">
                    <a:lumMod val="50000"/>
                  </a:schemeClr>
                </a:solidFill>
                <a:latin typeface="Menlo" charset="0"/>
                <a:ea typeface="Menlo" charset="0"/>
                <a:cs typeface="Menlo" charset="0"/>
              </a:rPr>
              <a:t>SETUP.md</a:t>
            </a:r>
            <a:endParaRPr lang="en-GB" sz="1200" dirty="0">
              <a:solidFill>
                <a:schemeClr val="bg1">
                  <a:lumMod val="50000"/>
                </a:schemeClr>
              </a:solidFill>
              <a:latin typeface="Menlo" charset="0"/>
              <a:ea typeface="Menlo" charset="0"/>
              <a:cs typeface="Menlo" charset="0"/>
            </a:endParaRPr>
          </a:p>
          <a:p>
            <a:pPr marL="0" indent="0">
              <a:spcBef>
                <a:spcPts val="600"/>
              </a:spcBef>
              <a:buNone/>
            </a:pPr>
            <a:r>
              <a:rPr lang="en-GB" sz="1200" dirty="0">
                <a:solidFill>
                  <a:schemeClr val="bg1">
                    <a:lumMod val="50000"/>
                  </a:schemeClr>
                </a:solidFill>
                <a:latin typeface="Menlo" charset="0"/>
                <a:ea typeface="Menlo" charset="0"/>
                <a:cs typeface="Menlo" charset="0"/>
              </a:rPr>
              <a:t>//</a:t>
            </a:r>
            <a:r>
              <a:rPr lang="en-GB" sz="1200" dirty="0" smtClean="0">
                <a:solidFill>
                  <a:schemeClr val="bg1">
                    <a:lumMod val="50000"/>
                  </a:schemeClr>
                </a:solidFill>
                <a:latin typeface="Menlo" charset="0"/>
                <a:ea typeface="Menlo" charset="0"/>
                <a:cs typeface="Menlo" charset="0"/>
              </a:rPr>
              <a:t>plugins/p4/</a:t>
            </a:r>
            <a:r>
              <a:rPr lang="en-GB" sz="1200" dirty="0" err="1" smtClean="0">
                <a:solidFill>
                  <a:schemeClr val="bg1">
                    <a:lumMod val="50000"/>
                  </a:schemeClr>
                </a:solidFill>
                <a:latin typeface="Menlo" charset="0"/>
                <a:ea typeface="Menlo" charset="0"/>
                <a:cs typeface="Menlo" charset="0"/>
              </a:rPr>
              <a:t>WORKFLOW.md</a:t>
            </a:r>
            <a:endParaRPr lang="en-GB" sz="1200" dirty="0">
              <a:solidFill>
                <a:schemeClr val="bg1">
                  <a:lumMod val="50000"/>
                </a:schemeClr>
              </a:solidFill>
              <a:latin typeface="Menlo" charset="0"/>
              <a:ea typeface="Menlo" charset="0"/>
              <a:cs typeface="Menlo" charset="0"/>
            </a:endParaRPr>
          </a:p>
          <a:p>
            <a:pPr marL="0" indent="0">
              <a:spcBef>
                <a:spcPts val="600"/>
              </a:spcBef>
              <a:buNone/>
            </a:pPr>
            <a:r>
              <a:rPr lang="en-GB" sz="1200" dirty="0">
                <a:solidFill>
                  <a:schemeClr val="bg1">
                    <a:lumMod val="50000"/>
                  </a:schemeClr>
                </a:solidFill>
                <a:latin typeface="Menlo" charset="0"/>
                <a:ea typeface="Menlo" charset="0"/>
                <a:cs typeface="Menlo" charset="0"/>
              </a:rPr>
              <a:t>//</a:t>
            </a:r>
            <a:r>
              <a:rPr lang="en-GB" sz="1200" dirty="0" smtClean="0">
                <a:solidFill>
                  <a:schemeClr val="bg1">
                    <a:lumMod val="50000"/>
                  </a:schemeClr>
                </a:solidFill>
                <a:latin typeface="Menlo" charset="0"/>
                <a:ea typeface="Menlo" charset="0"/>
                <a:cs typeface="Menlo" charset="0"/>
              </a:rPr>
              <a:t>plugins/p4/</a:t>
            </a:r>
            <a:r>
              <a:rPr lang="en-GB" sz="1200" dirty="0" err="1" smtClean="0">
                <a:solidFill>
                  <a:schemeClr val="bg1">
                    <a:lumMod val="50000"/>
                  </a:schemeClr>
                </a:solidFill>
                <a:latin typeface="Menlo" charset="0"/>
                <a:ea typeface="Menlo" charset="0"/>
                <a:cs typeface="Menlo" charset="0"/>
              </a:rPr>
              <a:t>pom.xml</a:t>
            </a:r>
            <a:endParaRPr lang="en-GB" sz="1200" dirty="0">
              <a:solidFill>
                <a:schemeClr val="bg1">
                  <a:lumMod val="50000"/>
                </a:schemeClr>
              </a:solidFill>
              <a:latin typeface="Menlo" charset="0"/>
              <a:ea typeface="Menlo" charset="0"/>
              <a:cs typeface="Menlo"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143" y="4675504"/>
            <a:ext cx="1189906" cy="1501459"/>
          </a:xfrm>
          <a:prstGeom prst="rect">
            <a:avLst/>
          </a:prstGeom>
        </p:spPr>
      </p:pic>
      <p:grpSp>
        <p:nvGrpSpPr>
          <p:cNvPr id="16" name="Group 15"/>
          <p:cNvGrpSpPr/>
          <p:nvPr/>
        </p:nvGrpSpPr>
        <p:grpSpPr>
          <a:xfrm>
            <a:off x="7535594" y="4959581"/>
            <a:ext cx="1391537" cy="1093925"/>
            <a:chOff x="6687649" y="3454331"/>
            <a:chExt cx="1391537" cy="1093925"/>
          </a:xfrm>
        </p:grpSpPr>
        <p:grpSp>
          <p:nvGrpSpPr>
            <p:cNvPr id="9" name="Group 8"/>
            <p:cNvGrpSpPr/>
            <p:nvPr/>
          </p:nvGrpSpPr>
          <p:grpSpPr>
            <a:xfrm>
              <a:off x="6687649" y="3454331"/>
              <a:ext cx="1391537" cy="1093925"/>
              <a:chOff x="5450166" y="3122327"/>
              <a:chExt cx="1391537" cy="1093925"/>
            </a:xfrm>
          </p:grpSpPr>
          <p:grpSp>
            <p:nvGrpSpPr>
              <p:cNvPr id="10" name="Group 9"/>
              <p:cNvGrpSpPr/>
              <p:nvPr/>
            </p:nvGrpSpPr>
            <p:grpSpPr>
              <a:xfrm>
                <a:off x="5450166" y="3122327"/>
                <a:ext cx="1391537" cy="1093925"/>
                <a:chOff x="9584290" y="3110954"/>
                <a:chExt cx="1391537" cy="1093925"/>
              </a:xfrm>
            </p:grpSpPr>
            <p:pic>
              <p:nvPicPr>
                <p:cNvPr id="12" name="Picture 11"/>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9584290" y="3110954"/>
                  <a:ext cx="1391537" cy="1093925"/>
                </a:xfrm>
                <a:prstGeom prst="rect">
                  <a:avLst/>
                </a:prstGeom>
              </p:spPr>
            </p:pic>
            <p:sp>
              <p:nvSpPr>
                <p:cNvPr id="13" name="TextBox 12"/>
                <p:cNvSpPr txBox="1"/>
                <p:nvPr/>
              </p:nvSpPr>
              <p:spPr>
                <a:xfrm>
                  <a:off x="9797917" y="3578668"/>
                  <a:ext cx="986167" cy="246221"/>
                </a:xfrm>
                <a:prstGeom prst="rect">
                  <a:avLst/>
                </a:prstGeom>
                <a:noFill/>
              </p:spPr>
              <p:txBody>
                <a:bodyPr wrap="none" rtlCol="0">
                  <a:spAutoFit/>
                </a:bodyPr>
                <a:lstStyle/>
                <a:p>
                  <a:pPr algn="ctr"/>
                  <a:r>
                    <a:rPr lang="en-US" sz="1000" dirty="0" smtClean="0">
                      <a:solidFill>
                        <a:srgbClr val="00ADEE"/>
                      </a:solidFill>
                      <a:latin typeface="Verdana" charset="0"/>
                      <a:ea typeface="Verdana" charset="0"/>
                      <a:cs typeface="Verdana" charset="0"/>
                    </a:rPr>
                    <a:t>Helix Clients</a:t>
                  </a:r>
                </a:p>
              </p:txBody>
            </p:sp>
          </p:grpSp>
          <p:sp>
            <p:nvSpPr>
              <p:cNvPr id="11" name="Rectangle 10"/>
              <p:cNvSpPr/>
              <p:nvPr/>
            </p:nvSpPr>
            <p:spPr>
              <a:xfrm>
                <a:off x="5537200" y="3211722"/>
                <a:ext cx="1216025" cy="52177"/>
              </a:xfrm>
              <a:prstGeom prst="rect">
                <a:avLst/>
              </a:prstGeom>
              <a:solidFill>
                <a:srgbClr val="00A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 name="Picture 13"/>
            <p:cNvPicPr>
              <a:picLocks noChangeAspect="1"/>
            </p:cNvPicPr>
            <p:nvPr/>
          </p:nvPicPr>
          <p:blipFill>
            <a:blip r:embed="rId5"/>
            <a:stretch>
              <a:fillRect/>
            </a:stretch>
          </p:blipFill>
          <p:spPr>
            <a:xfrm>
              <a:off x="7050219" y="3466066"/>
              <a:ext cx="677727" cy="677727"/>
            </a:xfrm>
            <a:prstGeom prst="rect">
              <a:avLst/>
            </a:prstGeom>
          </p:spPr>
        </p:pic>
      </p:grpSp>
      <p:cxnSp>
        <p:nvCxnSpPr>
          <p:cNvPr id="15" name="Straight Arrow Connector 14"/>
          <p:cNvCxnSpPr/>
          <p:nvPr/>
        </p:nvCxnSpPr>
        <p:spPr>
          <a:xfrm flipH="1">
            <a:off x="6546284" y="5506544"/>
            <a:ext cx="631075" cy="1"/>
          </a:xfrm>
          <a:prstGeom prst="straightConnector1">
            <a:avLst/>
          </a:prstGeom>
          <a:ln w="25400">
            <a:solidFill>
              <a:srgbClr val="00ADEE"/>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0292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p:cNvCxnSpPr/>
          <p:nvPr/>
        </p:nvCxnSpPr>
        <p:spPr>
          <a:xfrm flipV="1">
            <a:off x="2424861" y="4113336"/>
            <a:ext cx="0" cy="466459"/>
          </a:xfrm>
          <a:prstGeom prst="straightConnector1">
            <a:avLst/>
          </a:prstGeom>
          <a:ln w="25400">
            <a:solidFill>
              <a:srgbClr val="E6500D"/>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GB" dirty="0" smtClean="0"/>
              <a:t>Adding from GitHub</a:t>
            </a:r>
            <a:endParaRPr lang="en-GB" dirty="0"/>
          </a:p>
        </p:txBody>
      </p:sp>
      <p:sp>
        <p:nvSpPr>
          <p:cNvPr id="3" name="Content Placeholder 2"/>
          <p:cNvSpPr>
            <a:spLocks noGrp="1"/>
          </p:cNvSpPr>
          <p:nvPr>
            <p:ph idx="1"/>
          </p:nvPr>
        </p:nvSpPr>
        <p:spPr>
          <a:xfrm>
            <a:off x="4767942" y="1825625"/>
            <a:ext cx="6585857" cy="4319131"/>
          </a:xfrm>
        </p:spPr>
        <p:txBody>
          <a:bodyPr wrap="square">
            <a:spAutoFit/>
          </a:bodyPr>
          <a:lstStyle/>
          <a:p>
            <a:pPr marL="0" indent="0">
              <a:buNone/>
            </a:pPr>
            <a:r>
              <a:rPr lang="en-GB" sz="1400" dirty="0">
                <a:latin typeface="Menlo" charset="0"/>
                <a:ea typeface="Menlo" charset="0"/>
                <a:cs typeface="Menlo" charset="0"/>
              </a:rPr>
              <a:t>git clone https://</a:t>
            </a:r>
            <a:r>
              <a:rPr lang="en-GB" sz="1400" dirty="0" err="1">
                <a:latin typeface="Menlo" charset="0"/>
                <a:ea typeface="Menlo" charset="0"/>
                <a:cs typeface="Menlo" charset="0"/>
              </a:rPr>
              <a:t>github.com</a:t>
            </a:r>
            <a:r>
              <a:rPr lang="en-GB" sz="1400" dirty="0">
                <a:latin typeface="Menlo" charset="0"/>
                <a:ea typeface="Menlo" charset="0"/>
                <a:cs typeface="Menlo" charset="0"/>
              </a:rPr>
              <a:t>/p4paul/</a:t>
            </a:r>
            <a:r>
              <a:rPr lang="en-GB" sz="1400" dirty="0" err="1">
                <a:latin typeface="Menlo" charset="0"/>
                <a:ea typeface="Menlo" charset="0"/>
                <a:cs typeface="Menlo" charset="0"/>
              </a:rPr>
              <a:t>jenkins-demo.git</a:t>
            </a:r>
            <a:endParaRPr lang="en-GB" sz="1400" dirty="0">
              <a:latin typeface="Menlo" charset="0"/>
              <a:ea typeface="Menlo" charset="0"/>
              <a:cs typeface="Menlo" charset="0"/>
            </a:endParaRPr>
          </a:p>
          <a:p>
            <a:pPr marL="0" indent="0">
              <a:spcBef>
                <a:spcPts val="400"/>
              </a:spcBef>
              <a:buNone/>
            </a:pPr>
            <a:r>
              <a:rPr lang="en-GB" sz="1000" dirty="0">
                <a:solidFill>
                  <a:prstClr val="white">
                    <a:lumMod val="50000"/>
                  </a:prstClr>
                </a:solidFill>
                <a:latin typeface="Menlo" charset="0"/>
                <a:ea typeface="Menlo" charset="0"/>
                <a:cs typeface="Menlo" charset="0"/>
              </a:rPr>
              <a:t>Cloning into '</a:t>
            </a:r>
            <a:r>
              <a:rPr lang="en-GB" sz="1000" dirty="0" err="1">
                <a:solidFill>
                  <a:prstClr val="white">
                    <a:lumMod val="50000"/>
                  </a:prstClr>
                </a:solidFill>
                <a:latin typeface="Menlo" charset="0"/>
                <a:ea typeface="Menlo" charset="0"/>
                <a:cs typeface="Menlo" charset="0"/>
              </a:rPr>
              <a:t>jenkins</a:t>
            </a:r>
            <a:r>
              <a:rPr lang="en-GB" sz="1000" dirty="0">
                <a:solidFill>
                  <a:prstClr val="white">
                    <a:lumMod val="50000"/>
                  </a:prstClr>
                </a:solidFill>
                <a:latin typeface="Menlo" charset="0"/>
                <a:ea typeface="Menlo" charset="0"/>
                <a:cs typeface="Menlo" charset="0"/>
              </a:rPr>
              <a:t>-demo'...</a:t>
            </a:r>
          </a:p>
          <a:p>
            <a:pPr marL="0" indent="0">
              <a:spcBef>
                <a:spcPts val="400"/>
              </a:spcBef>
              <a:buNone/>
            </a:pPr>
            <a:r>
              <a:rPr lang="en-GB" sz="1000" dirty="0">
                <a:solidFill>
                  <a:prstClr val="white">
                    <a:lumMod val="50000"/>
                  </a:prstClr>
                </a:solidFill>
                <a:latin typeface="Menlo" charset="0"/>
                <a:ea typeface="Menlo" charset="0"/>
                <a:cs typeface="Menlo" charset="0"/>
              </a:rPr>
              <a:t>remote: Counting objects: 94, done.</a:t>
            </a:r>
          </a:p>
          <a:p>
            <a:pPr marL="0" indent="0">
              <a:spcBef>
                <a:spcPts val="400"/>
              </a:spcBef>
              <a:buNone/>
            </a:pPr>
            <a:r>
              <a:rPr lang="en-GB" sz="1000" dirty="0">
                <a:solidFill>
                  <a:prstClr val="white">
                    <a:lumMod val="50000"/>
                  </a:prstClr>
                </a:solidFill>
                <a:latin typeface="Menlo" charset="0"/>
                <a:ea typeface="Menlo" charset="0"/>
                <a:cs typeface="Menlo" charset="0"/>
              </a:rPr>
              <a:t>remote: Compressing objects: 100% (49/49), done.</a:t>
            </a:r>
          </a:p>
          <a:p>
            <a:pPr marL="0" indent="0">
              <a:spcBef>
                <a:spcPts val="400"/>
              </a:spcBef>
              <a:buNone/>
            </a:pPr>
            <a:r>
              <a:rPr lang="en-GB" sz="1000" dirty="0">
                <a:solidFill>
                  <a:prstClr val="white">
                    <a:lumMod val="50000"/>
                  </a:prstClr>
                </a:solidFill>
                <a:latin typeface="Menlo" charset="0"/>
                <a:ea typeface="Menlo" charset="0"/>
                <a:cs typeface="Menlo" charset="0"/>
              </a:rPr>
              <a:t>remote: Total 94 (delta 31), reused 94 (delta 31), pack-reused 0</a:t>
            </a:r>
          </a:p>
          <a:p>
            <a:pPr marL="0" indent="0">
              <a:spcBef>
                <a:spcPts val="400"/>
              </a:spcBef>
              <a:buNone/>
            </a:pPr>
            <a:r>
              <a:rPr lang="en-GB" sz="1000" dirty="0">
                <a:solidFill>
                  <a:prstClr val="white">
                    <a:lumMod val="50000"/>
                  </a:prstClr>
                </a:solidFill>
                <a:latin typeface="Menlo" charset="0"/>
                <a:ea typeface="Menlo" charset="0"/>
                <a:cs typeface="Menlo" charset="0"/>
              </a:rPr>
              <a:t>Unpacking objects: 100% (94/94), done.</a:t>
            </a:r>
          </a:p>
          <a:p>
            <a:pPr marL="0" indent="0">
              <a:lnSpc>
                <a:spcPct val="80000"/>
              </a:lnSpc>
              <a:buNone/>
            </a:pPr>
            <a:r>
              <a:rPr lang="en-US" sz="1400" dirty="0" smtClean="0">
                <a:latin typeface="Menlo" charset="0"/>
                <a:ea typeface="Menlo" charset="0"/>
                <a:cs typeface="Menlo" charset="0"/>
              </a:rPr>
              <a:t>cd </a:t>
            </a:r>
            <a:r>
              <a:rPr lang="en-US" sz="1400" dirty="0">
                <a:latin typeface="Menlo" charset="0"/>
                <a:ea typeface="Menlo" charset="0"/>
                <a:cs typeface="Menlo" charset="0"/>
              </a:rPr>
              <a:t>p4-plugin</a:t>
            </a:r>
            <a:r>
              <a:rPr lang="en-US" sz="1400" dirty="0" smtClean="0">
                <a:latin typeface="Menlo" charset="0"/>
                <a:ea typeface="Menlo" charset="0"/>
                <a:cs typeface="Menlo" charset="0"/>
              </a:rPr>
              <a:t>/</a:t>
            </a:r>
          </a:p>
          <a:p>
            <a:pPr marL="0" lvl="0" indent="0">
              <a:lnSpc>
                <a:spcPct val="80000"/>
              </a:lnSpc>
              <a:spcBef>
                <a:spcPts val="1600"/>
              </a:spcBef>
              <a:buNone/>
            </a:pPr>
            <a:r>
              <a:rPr lang="en-US" sz="1400" dirty="0" err="1">
                <a:solidFill>
                  <a:prstClr val="black"/>
                </a:solidFill>
                <a:latin typeface="Menlo" charset="0"/>
                <a:ea typeface="Menlo" charset="0"/>
                <a:cs typeface="Menlo" charset="0"/>
              </a:rPr>
              <a:t>git</a:t>
            </a:r>
            <a:r>
              <a:rPr lang="en-US" sz="1400" dirty="0">
                <a:solidFill>
                  <a:prstClr val="black"/>
                </a:solidFill>
                <a:latin typeface="Menlo" charset="0"/>
                <a:ea typeface="Menlo" charset="0"/>
                <a:cs typeface="Menlo" charset="0"/>
              </a:rPr>
              <a:t> remote add helix https://localhost:4443/plugins/</a:t>
            </a:r>
            <a:r>
              <a:rPr lang="en-US" sz="1400" dirty="0" err="1">
                <a:solidFill>
                  <a:prstClr val="black"/>
                </a:solidFill>
                <a:latin typeface="Menlo" charset="0"/>
                <a:ea typeface="Menlo" charset="0"/>
                <a:cs typeface="Menlo" charset="0"/>
              </a:rPr>
              <a:t>demo.git</a:t>
            </a:r>
            <a:endParaRPr lang="en-US" sz="1400" dirty="0">
              <a:solidFill>
                <a:prstClr val="black"/>
              </a:solidFill>
              <a:latin typeface="Menlo" charset="0"/>
              <a:ea typeface="Menlo" charset="0"/>
              <a:cs typeface="Menlo" charset="0"/>
            </a:endParaRPr>
          </a:p>
          <a:p>
            <a:pPr marL="0" lvl="0" indent="0">
              <a:lnSpc>
                <a:spcPct val="80000"/>
              </a:lnSpc>
              <a:spcBef>
                <a:spcPts val="1600"/>
              </a:spcBef>
              <a:buNone/>
            </a:pPr>
            <a:r>
              <a:rPr lang="en-US" sz="1400" dirty="0" err="1">
                <a:solidFill>
                  <a:prstClr val="black"/>
                </a:solidFill>
                <a:latin typeface="Menlo" charset="0"/>
                <a:ea typeface="Menlo" charset="0"/>
                <a:cs typeface="Menlo" charset="0"/>
              </a:rPr>
              <a:t>git</a:t>
            </a:r>
            <a:r>
              <a:rPr lang="en-US" sz="1400" dirty="0">
                <a:solidFill>
                  <a:prstClr val="black"/>
                </a:solidFill>
                <a:latin typeface="Menlo" charset="0"/>
                <a:ea typeface="Menlo" charset="0"/>
                <a:cs typeface="Menlo" charset="0"/>
              </a:rPr>
              <a:t> push -u helix master</a:t>
            </a:r>
          </a:p>
          <a:p>
            <a:pPr marL="0" lvl="0" indent="0">
              <a:spcBef>
                <a:spcPts val="400"/>
              </a:spcBef>
              <a:buNone/>
            </a:pPr>
            <a:r>
              <a:rPr lang="en-GB" sz="1000" dirty="0">
                <a:solidFill>
                  <a:prstClr val="white">
                    <a:lumMod val="50000"/>
                  </a:prstClr>
                </a:solidFill>
                <a:latin typeface="Menlo" charset="0"/>
                <a:ea typeface="Menlo" charset="0"/>
                <a:cs typeface="Menlo" charset="0"/>
              </a:rPr>
              <a:t>Counting objects: 8132, done.</a:t>
            </a:r>
          </a:p>
          <a:p>
            <a:pPr marL="0" lvl="0" indent="0">
              <a:spcBef>
                <a:spcPts val="400"/>
              </a:spcBef>
              <a:buNone/>
            </a:pPr>
            <a:r>
              <a:rPr lang="en-GB" sz="1000" dirty="0">
                <a:solidFill>
                  <a:prstClr val="white">
                    <a:lumMod val="50000"/>
                  </a:prstClr>
                </a:solidFill>
                <a:latin typeface="Menlo" charset="0"/>
                <a:ea typeface="Menlo" charset="0"/>
                <a:cs typeface="Menlo" charset="0"/>
              </a:rPr>
              <a:t>Delta compression using up to 8 threads.</a:t>
            </a:r>
          </a:p>
          <a:p>
            <a:pPr marL="0" lvl="0" indent="0">
              <a:spcBef>
                <a:spcPts val="400"/>
              </a:spcBef>
              <a:buNone/>
            </a:pPr>
            <a:r>
              <a:rPr lang="en-US" sz="1000" dirty="0">
                <a:solidFill>
                  <a:prstClr val="white">
                    <a:lumMod val="50000"/>
                  </a:prstClr>
                </a:solidFill>
                <a:latin typeface="Menlo" charset="0"/>
                <a:ea typeface="Menlo" charset="0"/>
                <a:cs typeface="Menlo" charset="0"/>
              </a:rPr>
              <a:t>Compressing objects: 100% (2531/2531), done.</a:t>
            </a:r>
          </a:p>
          <a:p>
            <a:pPr marL="0" lvl="0" indent="0">
              <a:spcBef>
                <a:spcPts val="400"/>
              </a:spcBef>
              <a:buNone/>
            </a:pPr>
            <a:r>
              <a:rPr lang="en-US" sz="1000" dirty="0">
                <a:solidFill>
                  <a:prstClr val="white">
                    <a:lumMod val="50000"/>
                  </a:prstClr>
                </a:solidFill>
                <a:latin typeface="Menlo" charset="0"/>
                <a:ea typeface="Menlo" charset="0"/>
                <a:cs typeface="Menlo" charset="0"/>
              </a:rPr>
              <a:t>Writing objects: 100% (8132/8132), 33.50 </a:t>
            </a:r>
            <a:r>
              <a:rPr lang="en-US" sz="1000" dirty="0" err="1">
                <a:solidFill>
                  <a:prstClr val="white">
                    <a:lumMod val="50000"/>
                  </a:prstClr>
                </a:solidFill>
                <a:latin typeface="Menlo" charset="0"/>
                <a:ea typeface="Menlo" charset="0"/>
                <a:cs typeface="Menlo" charset="0"/>
              </a:rPr>
              <a:t>MiB</a:t>
            </a:r>
            <a:r>
              <a:rPr lang="en-US" sz="1000" dirty="0">
                <a:solidFill>
                  <a:prstClr val="white">
                    <a:lumMod val="50000"/>
                  </a:prstClr>
                </a:solidFill>
                <a:latin typeface="Menlo" charset="0"/>
                <a:ea typeface="Menlo" charset="0"/>
                <a:cs typeface="Menlo" charset="0"/>
              </a:rPr>
              <a:t> | 0 bytes/s, done.</a:t>
            </a:r>
          </a:p>
          <a:p>
            <a:pPr marL="0" lvl="0" indent="0">
              <a:spcBef>
                <a:spcPts val="400"/>
              </a:spcBef>
              <a:buNone/>
            </a:pPr>
            <a:r>
              <a:rPr lang="en-US" sz="1000" dirty="0">
                <a:solidFill>
                  <a:prstClr val="white">
                    <a:lumMod val="50000"/>
                  </a:prstClr>
                </a:solidFill>
                <a:latin typeface="Menlo" charset="0"/>
                <a:ea typeface="Menlo" charset="0"/>
                <a:cs typeface="Menlo" charset="0"/>
              </a:rPr>
              <a:t>Total 8132 (delta 3200), reused 8132 (delta 3200)</a:t>
            </a:r>
          </a:p>
          <a:p>
            <a:pPr marL="0" lvl="0" indent="0">
              <a:spcBef>
                <a:spcPts val="400"/>
              </a:spcBef>
              <a:buNone/>
            </a:pPr>
            <a:r>
              <a:rPr lang="en-US" sz="1000" dirty="0">
                <a:solidFill>
                  <a:prstClr val="white">
                    <a:lumMod val="50000"/>
                  </a:prstClr>
                </a:solidFill>
                <a:latin typeface="Menlo" charset="0"/>
                <a:ea typeface="Menlo" charset="0"/>
                <a:cs typeface="Menlo" charset="0"/>
              </a:rPr>
              <a:t>To https://localhost:4443/plugins/</a:t>
            </a:r>
            <a:r>
              <a:rPr lang="en-US" sz="1000" dirty="0" err="1">
                <a:solidFill>
                  <a:prstClr val="white">
                    <a:lumMod val="50000"/>
                  </a:prstClr>
                </a:solidFill>
                <a:latin typeface="Menlo" charset="0"/>
                <a:ea typeface="Menlo" charset="0"/>
                <a:cs typeface="Menlo" charset="0"/>
              </a:rPr>
              <a:t>demo.git</a:t>
            </a:r>
            <a:endParaRPr lang="en-US" sz="1000" dirty="0">
              <a:solidFill>
                <a:prstClr val="white">
                  <a:lumMod val="50000"/>
                </a:prstClr>
              </a:solidFill>
              <a:latin typeface="Menlo" charset="0"/>
              <a:ea typeface="Menlo" charset="0"/>
              <a:cs typeface="Menlo" charset="0"/>
            </a:endParaRPr>
          </a:p>
          <a:p>
            <a:pPr marL="0" lvl="0" indent="0">
              <a:spcBef>
                <a:spcPts val="400"/>
              </a:spcBef>
              <a:buNone/>
            </a:pPr>
            <a:r>
              <a:rPr lang="en-US" sz="1000" dirty="0">
                <a:solidFill>
                  <a:prstClr val="white">
                    <a:lumMod val="50000"/>
                  </a:prstClr>
                </a:solidFill>
                <a:latin typeface="Menlo" charset="0"/>
                <a:ea typeface="Menlo" charset="0"/>
                <a:cs typeface="Menlo" charset="0"/>
              </a:rPr>
              <a:t> * [new branch]      master -&gt; master</a:t>
            </a:r>
          </a:p>
          <a:p>
            <a:pPr marL="0" lvl="0" indent="0">
              <a:spcBef>
                <a:spcPts val="400"/>
              </a:spcBef>
              <a:buNone/>
            </a:pPr>
            <a:r>
              <a:rPr lang="en-US" sz="1000" dirty="0">
                <a:solidFill>
                  <a:prstClr val="white">
                    <a:lumMod val="50000"/>
                  </a:prstClr>
                </a:solidFill>
                <a:latin typeface="Menlo" charset="0"/>
                <a:ea typeface="Menlo" charset="0"/>
                <a:cs typeface="Menlo" charset="0"/>
              </a:rPr>
              <a:t>Branch master set up to track remote branch master from helix.</a:t>
            </a:r>
            <a:endParaRPr lang="en-GB" sz="1000" dirty="0">
              <a:solidFill>
                <a:prstClr val="white">
                  <a:lumMod val="50000"/>
                </a:prstClr>
              </a:solidFill>
              <a:latin typeface="Menlo" charset="0"/>
              <a:ea typeface="Menlo" charset="0"/>
              <a:cs typeface="Menlo" charset="0"/>
            </a:endParaRPr>
          </a:p>
          <a:p>
            <a:pPr marL="0" indent="0">
              <a:spcBef>
                <a:spcPts val="1600"/>
              </a:spcBef>
              <a:buNone/>
            </a:pPr>
            <a:endParaRPr lang="en-US" sz="2200" dirty="0">
              <a:latin typeface="Menlo" charset="0"/>
              <a:ea typeface="Menlo" charset="0"/>
              <a:cs typeface="Menlo"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9908" y="4603032"/>
            <a:ext cx="1189906" cy="1501459"/>
          </a:xfrm>
          <a:prstGeom prst="rect">
            <a:avLst/>
          </a:prstGeom>
        </p:spPr>
      </p:pic>
      <p:grpSp>
        <p:nvGrpSpPr>
          <p:cNvPr id="5" name="Group 4"/>
          <p:cNvGrpSpPr/>
          <p:nvPr/>
        </p:nvGrpSpPr>
        <p:grpSpPr>
          <a:xfrm>
            <a:off x="1658284" y="3653653"/>
            <a:ext cx="1750869" cy="526439"/>
            <a:chOff x="1664013" y="3801552"/>
            <a:chExt cx="1750869" cy="526439"/>
          </a:xfrm>
        </p:grpSpPr>
        <p:sp>
          <p:nvSpPr>
            <p:cNvPr id="6" name="Rounded Rectangle 5"/>
            <p:cNvSpPr/>
            <p:nvPr/>
          </p:nvSpPr>
          <p:spPr>
            <a:xfrm>
              <a:off x="1696672" y="3801552"/>
              <a:ext cx="1473850" cy="526439"/>
            </a:xfrm>
            <a:prstGeom prst="roundRect">
              <a:avLst>
                <a:gd name="adj" fmla="val 50000"/>
              </a:avLst>
            </a:prstGeom>
            <a:solidFill>
              <a:schemeClr val="bg1"/>
            </a:solidFill>
            <a:ln w="25400">
              <a:solidFill>
                <a:srgbClr val="E650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664013" y="3861125"/>
              <a:ext cx="1750869" cy="400110"/>
            </a:xfrm>
            <a:prstGeom prst="rect">
              <a:avLst/>
            </a:prstGeom>
            <a:noFill/>
          </p:spPr>
          <p:txBody>
            <a:bodyPr wrap="square" rtlCol="0">
              <a:spAutoFit/>
            </a:bodyPr>
            <a:lstStyle/>
            <a:p>
              <a:pPr algn="ctr"/>
              <a:r>
                <a:rPr lang="en-US" sz="1000" dirty="0" smtClean="0">
                  <a:solidFill>
                    <a:srgbClr val="DD390D"/>
                  </a:solidFill>
                  <a:latin typeface="Verdana" charset="0"/>
                  <a:ea typeface="Verdana" charset="0"/>
                  <a:cs typeface="Verdana" charset="0"/>
                </a:rPr>
                <a:t>GIT</a:t>
              </a:r>
            </a:p>
            <a:p>
              <a:pPr algn="ctr"/>
              <a:r>
                <a:rPr lang="en-US" sz="1000" dirty="0" smtClean="0">
                  <a:solidFill>
                    <a:srgbClr val="DD390D"/>
                  </a:solidFill>
                  <a:latin typeface="Verdana" charset="0"/>
                  <a:ea typeface="Verdana" charset="0"/>
                  <a:cs typeface="Verdana" charset="0"/>
                </a:rPr>
                <a:t>CONNECTOR</a:t>
              </a:r>
              <a:endParaRPr lang="en-US" sz="1000" dirty="0">
                <a:solidFill>
                  <a:srgbClr val="DD390D"/>
                </a:solidFill>
                <a:latin typeface="Verdana" charset="0"/>
                <a:ea typeface="Verdana" charset="0"/>
                <a:cs typeface="Verdana" charset="0"/>
              </a:endParaRPr>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r="58118"/>
            <a:stretch/>
          </p:blipFill>
          <p:spPr>
            <a:xfrm>
              <a:off x="1869330" y="3977357"/>
              <a:ext cx="199224" cy="198636"/>
            </a:xfrm>
            <a:prstGeom prst="rect">
              <a:avLst/>
            </a:prstGeom>
          </p:spPr>
        </p:pic>
      </p:grpSp>
      <p:pic>
        <p:nvPicPr>
          <p:cNvPr id="9" name="Picture 8"/>
          <p:cNvPicPr>
            <a:picLocks noChangeAspect="1"/>
          </p:cNvPicPr>
          <p:nvPr/>
        </p:nvPicPr>
        <p:blipFill>
          <a:blip r:embed="rId5"/>
          <a:stretch>
            <a:fillRect/>
          </a:stretch>
        </p:blipFill>
        <p:spPr>
          <a:xfrm>
            <a:off x="2118215" y="1763555"/>
            <a:ext cx="613292" cy="613292"/>
          </a:xfrm>
          <a:prstGeom prst="rect">
            <a:avLst/>
          </a:prstGeom>
        </p:spPr>
      </p:pic>
      <p:cxnSp>
        <p:nvCxnSpPr>
          <p:cNvPr id="12" name="Straight Arrow Connector 11"/>
          <p:cNvCxnSpPr/>
          <p:nvPr/>
        </p:nvCxnSpPr>
        <p:spPr>
          <a:xfrm flipV="1">
            <a:off x="2424861" y="2601686"/>
            <a:ext cx="0" cy="889538"/>
          </a:xfrm>
          <a:prstGeom prst="straightConnector1">
            <a:avLst/>
          </a:prstGeom>
          <a:ln w="25400">
            <a:solidFill>
              <a:srgbClr val="E6500D"/>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5549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WebHooks</a:t>
            </a:r>
            <a:r>
              <a:rPr lang="en-GB" dirty="0" smtClean="0"/>
              <a:t> &amp; Mirrors</a:t>
            </a:r>
            <a:endParaRPr lang="en-GB" dirty="0"/>
          </a:p>
        </p:txBody>
      </p:sp>
      <p:sp>
        <p:nvSpPr>
          <p:cNvPr id="3" name="Content Placeholder 2"/>
          <p:cNvSpPr>
            <a:spLocks noGrp="1"/>
          </p:cNvSpPr>
          <p:nvPr>
            <p:ph idx="1"/>
          </p:nvPr>
        </p:nvSpPr>
        <p:spPr>
          <a:xfrm>
            <a:off x="4767943" y="1807029"/>
            <a:ext cx="6248400" cy="2998334"/>
          </a:xfrm>
        </p:spPr>
        <p:txBody>
          <a:bodyPr wrap="none">
            <a:noAutofit/>
          </a:bodyPr>
          <a:lstStyle/>
          <a:p>
            <a:pPr marL="0" indent="0">
              <a:buNone/>
            </a:pPr>
            <a:r>
              <a:rPr lang="en-GB" sz="1600" dirty="0" err="1" smtClean="0">
                <a:latin typeface="Menlo" charset="0"/>
                <a:ea typeface="Menlo" charset="0"/>
                <a:cs typeface="Menlo" charset="0"/>
              </a:rPr>
              <a:t>gconn</a:t>
            </a:r>
            <a:r>
              <a:rPr lang="en-GB" sz="1600" dirty="0" smtClean="0">
                <a:latin typeface="Menlo" charset="0"/>
                <a:ea typeface="Menlo" charset="0"/>
                <a:cs typeface="Menlo" charset="0"/>
              </a:rPr>
              <a:t> </a:t>
            </a:r>
            <a:r>
              <a:rPr lang="en-GB" sz="1600" dirty="0">
                <a:latin typeface="Menlo" charset="0"/>
                <a:ea typeface="Menlo" charset="0"/>
                <a:cs typeface="Menlo" charset="0"/>
              </a:rPr>
              <a:t>--</a:t>
            </a:r>
            <a:r>
              <a:rPr lang="en-GB" sz="1600" dirty="0" err="1">
                <a:latin typeface="Menlo" charset="0"/>
                <a:ea typeface="Menlo" charset="0"/>
                <a:cs typeface="Menlo" charset="0"/>
              </a:rPr>
              <a:t>mirrorhooks</a:t>
            </a:r>
            <a:r>
              <a:rPr lang="en-GB" sz="1600" dirty="0">
                <a:latin typeface="Menlo" charset="0"/>
                <a:ea typeface="Menlo" charset="0"/>
                <a:cs typeface="Menlo" charset="0"/>
              </a:rPr>
              <a:t> add </a:t>
            </a:r>
            <a:r>
              <a:rPr lang="en-GB" sz="1600" dirty="0" smtClean="0">
                <a:latin typeface="Menlo" charset="0"/>
                <a:ea typeface="Menlo" charset="0"/>
                <a:cs typeface="Menlo" charset="0"/>
              </a:rPr>
              <a:t>plugins/</a:t>
            </a:r>
            <a:r>
              <a:rPr lang="en-GB" sz="1600" dirty="0" err="1" smtClean="0">
                <a:latin typeface="Menlo" charset="0"/>
                <a:ea typeface="Menlo" charset="0"/>
                <a:cs typeface="Menlo" charset="0"/>
              </a:rPr>
              <a:t>scm</a:t>
            </a:r>
            <a:r>
              <a:rPr lang="en-GB" sz="1600" dirty="0" smtClean="0">
                <a:latin typeface="Menlo" charset="0"/>
                <a:ea typeface="Menlo" charset="0"/>
                <a:cs typeface="Menlo" charset="0"/>
              </a:rPr>
              <a:t>-</a:t>
            </a:r>
            <a:r>
              <a:rPr lang="en-GB" sz="1600" dirty="0" err="1" smtClean="0">
                <a:latin typeface="Menlo" charset="0"/>
                <a:ea typeface="Menlo" charset="0"/>
                <a:cs typeface="Menlo" charset="0"/>
              </a:rPr>
              <a:t>api</a:t>
            </a:r>
            <a:r>
              <a:rPr lang="en-GB" sz="1600" dirty="0" smtClean="0">
                <a:latin typeface="Menlo" charset="0"/>
                <a:ea typeface="Menlo" charset="0"/>
                <a:cs typeface="Menlo" charset="0"/>
              </a:rPr>
              <a:t>-plugin \</a:t>
            </a:r>
          </a:p>
          <a:p>
            <a:pPr marL="0" indent="0">
              <a:buNone/>
            </a:pPr>
            <a:r>
              <a:rPr lang="en-GB" sz="1600" dirty="0">
                <a:latin typeface="Menlo" charset="0"/>
                <a:ea typeface="Menlo" charset="0"/>
                <a:cs typeface="Menlo" charset="0"/>
              </a:rPr>
              <a:t> </a:t>
            </a:r>
            <a:r>
              <a:rPr lang="en-GB" sz="1600" dirty="0" smtClean="0">
                <a:latin typeface="Menlo" charset="0"/>
                <a:ea typeface="Menlo" charset="0"/>
                <a:cs typeface="Menlo" charset="0"/>
              </a:rPr>
              <a:t>  https</a:t>
            </a:r>
            <a:r>
              <a:rPr lang="en-GB" sz="1600" dirty="0">
                <a:latin typeface="Menlo" charset="0"/>
                <a:ea typeface="Menlo" charset="0"/>
                <a:cs typeface="Menlo" charset="0"/>
              </a:rPr>
              <a:t>://</a:t>
            </a:r>
            <a:r>
              <a:rPr lang="en-GB" sz="1600" dirty="0" err="1" smtClean="0">
                <a:latin typeface="Menlo" charset="0"/>
                <a:ea typeface="Menlo" charset="0"/>
                <a:cs typeface="Menlo" charset="0"/>
              </a:rPr>
              <a:t>github.com</a:t>
            </a:r>
            <a:r>
              <a:rPr lang="en-GB" sz="1600" dirty="0" smtClean="0">
                <a:latin typeface="Menlo" charset="0"/>
                <a:ea typeface="Menlo" charset="0"/>
                <a:cs typeface="Menlo" charset="0"/>
              </a:rPr>
              <a:t>/</a:t>
            </a:r>
            <a:r>
              <a:rPr lang="en-GB" sz="1600" dirty="0" err="1" smtClean="0">
                <a:latin typeface="Menlo" charset="0"/>
                <a:ea typeface="Menlo" charset="0"/>
                <a:cs typeface="Menlo" charset="0"/>
              </a:rPr>
              <a:t>jenkinsci</a:t>
            </a:r>
            <a:r>
              <a:rPr lang="en-GB" sz="1600" dirty="0" smtClean="0">
                <a:latin typeface="Menlo" charset="0"/>
                <a:ea typeface="Menlo" charset="0"/>
                <a:cs typeface="Menlo" charset="0"/>
              </a:rPr>
              <a:t>/</a:t>
            </a:r>
            <a:r>
              <a:rPr lang="en-GB" sz="1600" dirty="0" err="1" smtClean="0">
                <a:latin typeface="Menlo" charset="0"/>
                <a:ea typeface="Menlo" charset="0"/>
                <a:cs typeface="Menlo" charset="0"/>
              </a:rPr>
              <a:t>scm-api-plugin.git</a:t>
            </a:r>
            <a:endParaRPr lang="en-GB" sz="1600" dirty="0" smtClean="0">
              <a:latin typeface="Menlo" charset="0"/>
              <a:ea typeface="Menlo" charset="0"/>
              <a:cs typeface="Menlo" charset="0"/>
            </a:endParaRPr>
          </a:p>
          <a:p>
            <a:pPr marL="0" indent="0">
              <a:buNone/>
            </a:pPr>
            <a:endParaRPr lang="en-GB" sz="1600" dirty="0" smtClean="0">
              <a:latin typeface="Menlo" charset="0"/>
              <a:ea typeface="Menlo" charset="0"/>
              <a:cs typeface="Menlo" charset="0"/>
            </a:endParaRPr>
          </a:p>
          <a:p>
            <a:pPr marL="0" indent="0">
              <a:spcBef>
                <a:spcPts val="600"/>
              </a:spcBef>
              <a:buNone/>
            </a:pPr>
            <a:r>
              <a:rPr lang="en-GB" sz="1200" dirty="0" smtClean="0">
                <a:solidFill>
                  <a:schemeClr val="bg1">
                    <a:lumMod val="50000"/>
                  </a:schemeClr>
                </a:solidFill>
                <a:effectLst/>
                <a:latin typeface="Menlo" charset="0"/>
                <a:ea typeface="Menlo" charset="0"/>
                <a:cs typeface="Menlo" charset="0"/>
              </a:rPr>
              <a:t>Mirroring configured for: </a:t>
            </a:r>
          </a:p>
          <a:p>
            <a:pPr marL="0" indent="0">
              <a:spcBef>
                <a:spcPts val="600"/>
              </a:spcBef>
              <a:buNone/>
            </a:pPr>
            <a:r>
              <a:rPr lang="en-GB" sz="1200" dirty="0" smtClean="0">
                <a:solidFill>
                  <a:schemeClr val="bg1">
                    <a:lumMod val="50000"/>
                  </a:schemeClr>
                </a:solidFill>
                <a:latin typeface="Menlo" charset="0"/>
                <a:ea typeface="Menlo" charset="0"/>
                <a:cs typeface="Menlo" charset="0"/>
              </a:rPr>
              <a:t>Upstream repo: https://</a:t>
            </a:r>
            <a:r>
              <a:rPr lang="en-GB" sz="1200" dirty="0" err="1" smtClean="0">
                <a:solidFill>
                  <a:schemeClr val="bg1">
                    <a:lumMod val="50000"/>
                  </a:schemeClr>
                </a:solidFill>
                <a:latin typeface="Menlo" charset="0"/>
                <a:ea typeface="Menlo" charset="0"/>
                <a:cs typeface="Menlo" charset="0"/>
              </a:rPr>
              <a:t>github.com</a:t>
            </a:r>
            <a:r>
              <a:rPr lang="en-GB" sz="1200" dirty="0" smtClean="0">
                <a:solidFill>
                  <a:schemeClr val="bg1">
                    <a:lumMod val="50000"/>
                  </a:schemeClr>
                </a:solidFill>
                <a:latin typeface="Menlo" charset="0"/>
                <a:ea typeface="Menlo" charset="0"/>
                <a:cs typeface="Menlo" charset="0"/>
              </a:rPr>
              <a:t>/</a:t>
            </a:r>
            <a:r>
              <a:rPr lang="en-GB" sz="1200" dirty="0" err="1" smtClean="0">
                <a:solidFill>
                  <a:schemeClr val="bg1">
                    <a:lumMod val="50000"/>
                  </a:schemeClr>
                </a:solidFill>
                <a:latin typeface="Menlo" charset="0"/>
                <a:ea typeface="Menlo" charset="0"/>
                <a:cs typeface="Menlo" charset="0"/>
              </a:rPr>
              <a:t>jenkinsci</a:t>
            </a:r>
            <a:r>
              <a:rPr lang="en-GB" sz="1200" dirty="0" smtClean="0">
                <a:solidFill>
                  <a:schemeClr val="bg1">
                    <a:lumMod val="50000"/>
                  </a:schemeClr>
                </a:solidFill>
                <a:latin typeface="Menlo" charset="0"/>
                <a:ea typeface="Menlo" charset="0"/>
                <a:cs typeface="Menlo" charset="0"/>
              </a:rPr>
              <a:t>/</a:t>
            </a:r>
            <a:r>
              <a:rPr lang="en-GB" sz="1200" dirty="0" err="1" smtClean="0">
                <a:solidFill>
                  <a:schemeClr val="bg1">
                    <a:lumMod val="50000"/>
                  </a:schemeClr>
                </a:solidFill>
                <a:latin typeface="Menlo" charset="0"/>
                <a:ea typeface="Menlo" charset="0"/>
                <a:cs typeface="Menlo" charset="0"/>
              </a:rPr>
              <a:t>scm-api-plugin.git</a:t>
            </a:r>
            <a:r>
              <a:rPr lang="en-GB" sz="1200" dirty="0" smtClean="0">
                <a:solidFill>
                  <a:schemeClr val="bg1">
                    <a:lumMod val="50000"/>
                  </a:schemeClr>
                </a:solidFill>
                <a:latin typeface="Menlo" charset="0"/>
                <a:ea typeface="Menlo" charset="0"/>
                <a:cs typeface="Menlo" charset="0"/>
              </a:rPr>
              <a:t> </a:t>
            </a:r>
          </a:p>
          <a:p>
            <a:pPr marL="0" indent="0">
              <a:spcBef>
                <a:spcPts val="600"/>
              </a:spcBef>
              <a:buNone/>
            </a:pPr>
            <a:r>
              <a:rPr lang="en-GB" sz="1200" dirty="0" smtClean="0">
                <a:solidFill>
                  <a:schemeClr val="bg1">
                    <a:lumMod val="50000"/>
                  </a:schemeClr>
                </a:solidFill>
                <a:latin typeface="Menlo" charset="0"/>
                <a:ea typeface="Menlo" charset="0"/>
                <a:cs typeface="Menlo" charset="0"/>
              </a:rPr>
              <a:t>Downstream repo: //plugins/</a:t>
            </a:r>
            <a:r>
              <a:rPr lang="en-GB" sz="1200" dirty="0" err="1" smtClean="0">
                <a:solidFill>
                  <a:schemeClr val="bg1">
                    <a:lumMod val="50000"/>
                  </a:schemeClr>
                </a:solidFill>
                <a:latin typeface="Menlo" charset="0"/>
                <a:ea typeface="Menlo" charset="0"/>
                <a:cs typeface="Menlo" charset="0"/>
              </a:rPr>
              <a:t>scm-api-plugin.git</a:t>
            </a:r>
            <a:r>
              <a:rPr lang="en-GB" sz="1200" dirty="0" smtClean="0">
                <a:solidFill>
                  <a:schemeClr val="bg1">
                    <a:lumMod val="50000"/>
                  </a:schemeClr>
                </a:solidFill>
                <a:latin typeface="Menlo" charset="0"/>
                <a:ea typeface="Menlo" charset="0"/>
                <a:cs typeface="Menlo" charset="0"/>
              </a:rPr>
              <a:t> </a:t>
            </a:r>
          </a:p>
          <a:p>
            <a:pPr marL="0" indent="0">
              <a:spcBef>
                <a:spcPts val="600"/>
              </a:spcBef>
              <a:buNone/>
            </a:pPr>
            <a:r>
              <a:rPr lang="en-GB" sz="1200" dirty="0" err="1" smtClean="0">
                <a:solidFill>
                  <a:schemeClr val="bg1">
                    <a:lumMod val="50000"/>
                  </a:schemeClr>
                </a:solidFill>
                <a:latin typeface="Menlo" charset="0"/>
                <a:ea typeface="Menlo" charset="0"/>
                <a:cs typeface="Menlo" charset="0"/>
              </a:rPr>
              <a:t>Webhook</a:t>
            </a:r>
            <a:r>
              <a:rPr lang="en-GB" sz="1200" dirty="0" smtClean="0">
                <a:solidFill>
                  <a:schemeClr val="bg1">
                    <a:lumMod val="50000"/>
                  </a:schemeClr>
                </a:solidFill>
                <a:latin typeface="Menlo" charset="0"/>
                <a:ea typeface="Menlo" charset="0"/>
                <a:cs typeface="Menlo" charset="0"/>
              </a:rPr>
              <a:t> URL: /</a:t>
            </a:r>
            <a:r>
              <a:rPr lang="en-GB" sz="1200" dirty="0" err="1" smtClean="0">
                <a:solidFill>
                  <a:schemeClr val="bg1">
                    <a:lumMod val="50000"/>
                  </a:schemeClr>
                </a:solidFill>
                <a:latin typeface="Menlo" charset="0"/>
                <a:ea typeface="Menlo" charset="0"/>
                <a:cs typeface="Menlo" charset="0"/>
              </a:rPr>
              <a:t>mirrorhooks</a:t>
            </a:r>
            <a:r>
              <a:rPr lang="en-GB" sz="1200" dirty="0" smtClean="0">
                <a:solidFill>
                  <a:schemeClr val="bg1">
                    <a:lumMod val="50000"/>
                  </a:schemeClr>
                </a:solidFill>
                <a:latin typeface="Menlo" charset="0"/>
                <a:ea typeface="Menlo" charset="0"/>
                <a:cs typeface="Menlo" charset="0"/>
              </a:rPr>
              <a:t> </a:t>
            </a:r>
          </a:p>
          <a:p>
            <a:pPr marL="0" indent="0">
              <a:spcBef>
                <a:spcPts val="600"/>
              </a:spcBef>
              <a:buNone/>
            </a:pPr>
            <a:r>
              <a:rPr lang="en-GB" sz="1200" dirty="0" err="1" smtClean="0">
                <a:solidFill>
                  <a:schemeClr val="bg1">
                    <a:lumMod val="50000"/>
                  </a:schemeClr>
                </a:solidFill>
                <a:latin typeface="Menlo" charset="0"/>
                <a:ea typeface="Menlo" charset="0"/>
                <a:cs typeface="Menlo" charset="0"/>
              </a:rPr>
              <a:t>Webhook</a:t>
            </a:r>
            <a:r>
              <a:rPr lang="en-GB" sz="1200" dirty="0" smtClean="0">
                <a:solidFill>
                  <a:schemeClr val="bg1">
                    <a:lumMod val="50000"/>
                  </a:schemeClr>
                </a:solidFill>
                <a:latin typeface="Menlo" charset="0"/>
                <a:ea typeface="Menlo" charset="0"/>
                <a:cs typeface="Menlo" charset="0"/>
              </a:rPr>
              <a:t> secret token: 476b5d58-61fa-478f-950d-53887d3222d0 </a:t>
            </a:r>
          </a:p>
          <a:p>
            <a:pPr marL="0" indent="0">
              <a:buNone/>
            </a:pPr>
            <a:endParaRPr lang="en-GB" sz="1200" dirty="0">
              <a:latin typeface="Menlo" charset="0"/>
              <a:ea typeface="Menlo" charset="0"/>
              <a:cs typeface="Menlo" charset="0"/>
            </a:endParaRPr>
          </a:p>
        </p:txBody>
      </p:sp>
      <p:cxnSp>
        <p:nvCxnSpPr>
          <p:cNvPr id="6" name="Straight Arrow Connector 5"/>
          <p:cNvCxnSpPr/>
          <p:nvPr/>
        </p:nvCxnSpPr>
        <p:spPr>
          <a:xfrm flipV="1">
            <a:off x="2424861" y="4113336"/>
            <a:ext cx="0" cy="466459"/>
          </a:xfrm>
          <a:prstGeom prst="straightConnector1">
            <a:avLst/>
          </a:prstGeom>
          <a:ln w="25400">
            <a:solidFill>
              <a:srgbClr val="E6500D"/>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9908" y="4603032"/>
            <a:ext cx="1189906" cy="1501459"/>
          </a:xfrm>
          <a:prstGeom prst="rect">
            <a:avLst/>
          </a:prstGeom>
        </p:spPr>
      </p:pic>
      <p:grpSp>
        <p:nvGrpSpPr>
          <p:cNvPr id="8" name="Group 7"/>
          <p:cNvGrpSpPr/>
          <p:nvPr/>
        </p:nvGrpSpPr>
        <p:grpSpPr>
          <a:xfrm>
            <a:off x="1658284" y="3653653"/>
            <a:ext cx="1750869" cy="526439"/>
            <a:chOff x="1664013" y="3801552"/>
            <a:chExt cx="1750869" cy="526439"/>
          </a:xfrm>
        </p:grpSpPr>
        <p:sp>
          <p:nvSpPr>
            <p:cNvPr id="9" name="Rounded Rectangle 8"/>
            <p:cNvSpPr/>
            <p:nvPr/>
          </p:nvSpPr>
          <p:spPr>
            <a:xfrm>
              <a:off x="1696672" y="3801552"/>
              <a:ext cx="1473850" cy="526439"/>
            </a:xfrm>
            <a:prstGeom prst="roundRect">
              <a:avLst>
                <a:gd name="adj" fmla="val 50000"/>
              </a:avLst>
            </a:prstGeom>
            <a:solidFill>
              <a:schemeClr val="bg1"/>
            </a:solidFill>
            <a:ln w="25400">
              <a:solidFill>
                <a:srgbClr val="E650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1664013" y="3861125"/>
              <a:ext cx="1750869" cy="400110"/>
            </a:xfrm>
            <a:prstGeom prst="rect">
              <a:avLst/>
            </a:prstGeom>
            <a:noFill/>
          </p:spPr>
          <p:txBody>
            <a:bodyPr wrap="square" rtlCol="0">
              <a:spAutoFit/>
            </a:bodyPr>
            <a:lstStyle/>
            <a:p>
              <a:pPr algn="ctr"/>
              <a:r>
                <a:rPr lang="en-US" sz="1000" dirty="0" smtClean="0">
                  <a:solidFill>
                    <a:srgbClr val="DD390D"/>
                  </a:solidFill>
                  <a:latin typeface="Verdana" charset="0"/>
                  <a:ea typeface="Verdana" charset="0"/>
                  <a:cs typeface="Verdana" charset="0"/>
                </a:rPr>
                <a:t>GIT</a:t>
              </a:r>
            </a:p>
            <a:p>
              <a:pPr algn="ctr"/>
              <a:r>
                <a:rPr lang="en-US" sz="1000" dirty="0" smtClean="0">
                  <a:solidFill>
                    <a:srgbClr val="DD390D"/>
                  </a:solidFill>
                  <a:latin typeface="Verdana" charset="0"/>
                  <a:ea typeface="Verdana" charset="0"/>
                  <a:cs typeface="Verdana" charset="0"/>
                </a:rPr>
                <a:t>CONNECTOR</a:t>
              </a:r>
              <a:endParaRPr lang="en-US" sz="1000" dirty="0">
                <a:solidFill>
                  <a:srgbClr val="DD390D"/>
                </a:solidFill>
                <a:latin typeface="Verdana" charset="0"/>
                <a:ea typeface="Verdana" charset="0"/>
                <a:cs typeface="Verdana" charset="0"/>
              </a:endParaRPr>
            </a:p>
          </p:txBody>
        </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r="58118"/>
            <a:stretch/>
          </p:blipFill>
          <p:spPr>
            <a:xfrm>
              <a:off x="1869330" y="3977357"/>
              <a:ext cx="199224" cy="198636"/>
            </a:xfrm>
            <a:prstGeom prst="rect">
              <a:avLst/>
            </a:prstGeom>
          </p:spPr>
        </p:pic>
      </p:grpSp>
      <p:pic>
        <p:nvPicPr>
          <p:cNvPr id="12" name="Picture 11"/>
          <p:cNvPicPr>
            <a:picLocks noChangeAspect="1"/>
          </p:cNvPicPr>
          <p:nvPr/>
        </p:nvPicPr>
        <p:blipFill>
          <a:blip r:embed="rId5"/>
          <a:stretch>
            <a:fillRect/>
          </a:stretch>
        </p:blipFill>
        <p:spPr>
          <a:xfrm>
            <a:off x="1569977" y="1896678"/>
            <a:ext cx="613292" cy="613292"/>
          </a:xfrm>
          <a:prstGeom prst="rect">
            <a:avLst/>
          </a:prstGeom>
        </p:spPr>
      </p:pic>
      <p:cxnSp>
        <p:nvCxnSpPr>
          <p:cNvPr id="13" name="Straight Arrow Connector 12"/>
          <p:cNvCxnSpPr/>
          <p:nvPr/>
        </p:nvCxnSpPr>
        <p:spPr>
          <a:xfrm flipV="1">
            <a:off x="2424861" y="2549781"/>
            <a:ext cx="0" cy="889538"/>
          </a:xfrm>
          <a:prstGeom prst="straightConnector1">
            <a:avLst/>
          </a:prstGeom>
          <a:ln w="25400">
            <a:solidFill>
              <a:srgbClr val="E6500D"/>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1941676" y="2291614"/>
            <a:ext cx="483185" cy="483185"/>
          </a:xfrm>
          <a:prstGeom prst="arc">
            <a:avLst>
              <a:gd name="adj1" fmla="val 16550512"/>
              <a:gd name="adj2" fmla="val 10420490"/>
            </a:avLst>
          </a:prstGeom>
          <a:ln w="25400">
            <a:solidFill>
              <a:srgbClr val="E6500D"/>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51454526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Blending Git</a:t>
            </a:r>
            <a:endParaRPr lang="en-GB" dirty="0"/>
          </a:p>
        </p:txBody>
      </p:sp>
      <p:sp>
        <p:nvSpPr>
          <p:cNvPr id="3" name="Text Placeholder 2"/>
          <p:cNvSpPr>
            <a:spLocks noGrp="1"/>
          </p:cNvSpPr>
          <p:nvPr>
            <p:ph type="body" idx="1"/>
          </p:nvPr>
        </p:nvSpPr>
        <p:spPr/>
        <p:txBody>
          <a:bodyPr/>
          <a:lstStyle/>
          <a:p>
            <a:r>
              <a:rPr lang="en-GB" dirty="0" smtClean="0"/>
              <a:t>Using Git and Perforce repositories in your projects</a:t>
            </a:r>
            <a:endParaRPr lang="en-GB" dirty="0"/>
          </a:p>
        </p:txBody>
      </p:sp>
    </p:spTree>
    <p:extLst>
      <p:ext uri="{BB962C8B-B14F-4D97-AF65-F5344CB8AC3E}">
        <p14:creationId xmlns:p14="http://schemas.microsoft.com/office/powerpoint/2010/main" val="6893666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2083526" y="4592054"/>
            <a:ext cx="1307201" cy="1307201"/>
          </a:xfrm>
          <a:prstGeom prst="rect">
            <a:avLst/>
          </a:prstGeom>
        </p:spPr>
      </p:pic>
      <p:sp>
        <p:nvSpPr>
          <p:cNvPr id="2" name="Title 1"/>
          <p:cNvSpPr>
            <a:spLocks noGrp="1"/>
          </p:cNvSpPr>
          <p:nvPr>
            <p:ph type="title"/>
          </p:nvPr>
        </p:nvSpPr>
        <p:spPr/>
        <p:txBody>
          <a:bodyPr/>
          <a:lstStyle/>
          <a:p>
            <a:r>
              <a:rPr lang="en-GB" dirty="0" smtClean="0"/>
              <a:t>Git in Streams</a:t>
            </a:r>
            <a:endParaRPr lang="en-GB"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3642" y="2982612"/>
            <a:ext cx="4584700" cy="35052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2345079"/>
            <a:ext cx="1328349" cy="1676150"/>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r="58118"/>
          <a:stretch/>
        </p:blipFill>
        <p:spPr>
          <a:xfrm>
            <a:off x="2480685" y="2345078"/>
            <a:ext cx="512885" cy="511371"/>
          </a:xfrm>
          <a:prstGeom prst="rect">
            <a:avLst/>
          </a:prstGeom>
        </p:spPr>
      </p:pic>
      <p:sp>
        <p:nvSpPr>
          <p:cNvPr id="10" name="TextBox 9"/>
          <p:cNvSpPr txBox="1"/>
          <p:nvPr/>
        </p:nvSpPr>
        <p:spPr>
          <a:xfrm>
            <a:off x="2993570" y="2416097"/>
            <a:ext cx="3592286" cy="369332"/>
          </a:xfrm>
          <a:prstGeom prst="rect">
            <a:avLst/>
          </a:prstGeom>
          <a:noFill/>
        </p:spPr>
        <p:txBody>
          <a:bodyPr wrap="none" rtlCol="0">
            <a:noAutofit/>
          </a:bodyPr>
          <a:lstStyle/>
          <a:p>
            <a:r>
              <a:rPr lang="en-GB" dirty="0" err="1" smtClean="0">
                <a:latin typeface="Menlo" charset="0"/>
                <a:ea typeface="Menlo" charset="0"/>
                <a:cs typeface="Menlo" charset="0"/>
              </a:rPr>
              <a:t>scm</a:t>
            </a:r>
            <a:r>
              <a:rPr lang="en-GB" dirty="0" smtClean="0">
                <a:latin typeface="Menlo" charset="0"/>
                <a:ea typeface="Menlo" charset="0"/>
                <a:cs typeface="Menlo" charset="0"/>
              </a:rPr>
              <a:t>-</a:t>
            </a:r>
            <a:r>
              <a:rPr lang="en-GB" dirty="0" err="1" smtClean="0">
                <a:latin typeface="Menlo" charset="0"/>
                <a:ea typeface="Menlo" charset="0"/>
                <a:cs typeface="Menlo" charset="0"/>
              </a:rPr>
              <a:t>api</a:t>
            </a:r>
            <a:r>
              <a:rPr lang="en-GB" dirty="0" smtClean="0">
                <a:latin typeface="Menlo" charset="0"/>
                <a:ea typeface="Menlo" charset="0"/>
                <a:cs typeface="Menlo" charset="0"/>
              </a:rPr>
              <a:t>-plugin</a:t>
            </a:r>
            <a:endParaRPr lang="en-GB" dirty="0">
              <a:latin typeface="Menlo" charset="0"/>
              <a:ea typeface="Menlo" charset="0"/>
              <a:cs typeface="Menlo" charset="0"/>
            </a:endParaRPr>
          </a:p>
        </p:txBody>
      </p:sp>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58118"/>
          <a:stretch/>
        </p:blipFill>
        <p:spPr>
          <a:xfrm>
            <a:off x="2480685" y="2927468"/>
            <a:ext cx="512885" cy="511371"/>
          </a:xfrm>
          <a:prstGeom prst="rect">
            <a:avLst/>
          </a:prstGeom>
        </p:spPr>
      </p:pic>
      <p:sp>
        <p:nvSpPr>
          <p:cNvPr id="12" name="TextBox 11"/>
          <p:cNvSpPr txBox="1"/>
          <p:nvPr/>
        </p:nvSpPr>
        <p:spPr>
          <a:xfrm>
            <a:off x="2993570" y="2998487"/>
            <a:ext cx="3592286" cy="369332"/>
          </a:xfrm>
          <a:prstGeom prst="rect">
            <a:avLst/>
          </a:prstGeom>
          <a:noFill/>
        </p:spPr>
        <p:txBody>
          <a:bodyPr wrap="none" rtlCol="0">
            <a:noAutofit/>
          </a:bodyPr>
          <a:lstStyle/>
          <a:p>
            <a:r>
              <a:rPr lang="en-GB" dirty="0">
                <a:latin typeface="Menlo" charset="0"/>
                <a:ea typeface="Menlo" charset="0"/>
                <a:cs typeface="Menlo" charset="0"/>
              </a:rPr>
              <a:t>c</a:t>
            </a:r>
            <a:r>
              <a:rPr lang="en-GB" dirty="0" smtClean="0">
                <a:latin typeface="Menlo" charset="0"/>
                <a:ea typeface="Menlo" charset="0"/>
                <a:cs typeface="Menlo" charset="0"/>
              </a:rPr>
              <a:t>redentials-plugin</a:t>
            </a:r>
            <a:endParaRPr lang="en-GB" dirty="0">
              <a:latin typeface="Menlo" charset="0"/>
              <a:ea typeface="Menlo" charset="0"/>
              <a:cs typeface="Menlo" charset="0"/>
            </a:endParaRPr>
          </a:p>
        </p:txBody>
      </p:sp>
      <p:pic>
        <p:nvPicPr>
          <p:cNvPr id="13" name="Picture 12"/>
          <p:cNvPicPr>
            <a:picLocks noChangeAspect="1"/>
          </p:cNvPicPr>
          <p:nvPr/>
        </p:nvPicPr>
        <p:blipFill rotWithShape="1">
          <a:blip r:embed="rId6">
            <a:extLst>
              <a:ext uri="{28A0092B-C50C-407E-A947-70E740481C1C}">
                <a14:useLocalDpi xmlns:a14="http://schemas.microsoft.com/office/drawing/2010/main" val="0"/>
              </a:ext>
            </a:extLst>
          </a:blip>
          <a:srcRect r="58118"/>
          <a:stretch/>
        </p:blipFill>
        <p:spPr>
          <a:xfrm>
            <a:off x="2480685" y="3509857"/>
            <a:ext cx="512885" cy="511371"/>
          </a:xfrm>
          <a:prstGeom prst="rect">
            <a:avLst/>
          </a:prstGeom>
        </p:spPr>
      </p:pic>
      <p:sp>
        <p:nvSpPr>
          <p:cNvPr id="14" name="TextBox 13"/>
          <p:cNvSpPr txBox="1"/>
          <p:nvPr/>
        </p:nvSpPr>
        <p:spPr>
          <a:xfrm>
            <a:off x="2993570" y="3580876"/>
            <a:ext cx="3592286" cy="369332"/>
          </a:xfrm>
          <a:prstGeom prst="rect">
            <a:avLst/>
          </a:prstGeom>
          <a:noFill/>
        </p:spPr>
        <p:txBody>
          <a:bodyPr wrap="none" rtlCol="0">
            <a:noAutofit/>
          </a:bodyPr>
          <a:lstStyle/>
          <a:p>
            <a:r>
              <a:rPr lang="en-GB" dirty="0" smtClean="0">
                <a:latin typeface="Menlo" charset="0"/>
                <a:ea typeface="Menlo" charset="0"/>
                <a:cs typeface="Menlo" charset="0"/>
              </a:rPr>
              <a:t>p4-plugin</a:t>
            </a:r>
            <a:endParaRPr lang="en-GB" dirty="0">
              <a:latin typeface="Menlo" charset="0"/>
              <a:ea typeface="Menlo" charset="0"/>
              <a:cs typeface="Menlo" charset="0"/>
            </a:endParaRPr>
          </a:p>
        </p:txBody>
      </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4812648"/>
            <a:ext cx="1328349" cy="1676151"/>
          </a:xfrm>
          <a:prstGeom prst="rect">
            <a:avLst/>
          </a:prstGeom>
        </p:spPr>
      </p:pic>
      <p:sp>
        <p:nvSpPr>
          <p:cNvPr id="18" name="TextBox 17"/>
          <p:cNvSpPr txBox="1"/>
          <p:nvPr/>
        </p:nvSpPr>
        <p:spPr>
          <a:xfrm>
            <a:off x="2993569" y="5071875"/>
            <a:ext cx="3766753" cy="369332"/>
          </a:xfrm>
          <a:prstGeom prst="rect">
            <a:avLst/>
          </a:prstGeom>
          <a:noFill/>
        </p:spPr>
        <p:txBody>
          <a:bodyPr wrap="none" rtlCol="0">
            <a:noAutofit/>
          </a:bodyPr>
          <a:lstStyle/>
          <a:p>
            <a:r>
              <a:rPr lang="en-GB" dirty="0">
                <a:latin typeface="Menlo" charset="0"/>
                <a:ea typeface="Menlo" charset="0"/>
                <a:cs typeface="Menlo" charset="0"/>
              </a:rPr>
              <a:t>//</a:t>
            </a:r>
            <a:r>
              <a:rPr lang="en-GB" dirty="0" smtClean="0">
                <a:latin typeface="Menlo" charset="0"/>
                <a:ea typeface="Menlo" charset="0"/>
                <a:cs typeface="Menlo" charset="0"/>
              </a:rPr>
              <a:t>projects/p4-plugin.main</a:t>
            </a:r>
            <a:endParaRPr lang="en-GB" dirty="0">
              <a:latin typeface="Menlo" charset="0"/>
              <a:ea typeface="Menlo" charset="0"/>
              <a:cs typeface="Menlo" charset="0"/>
            </a:endParaRPr>
          </a:p>
        </p:txBody>
      </p:sp>
      <p:sp>
        <p:nvSpPr>
          <p:cNvPr id="19" name="Right Brace 18"/>
          <p:cNvSpPr/>
          <p:nvPr/>
        </p:nvSpPr>
        <p:spPr>
          <a:xfrm>
            <a:off x="6785133" y="1911501"/>
            <a:ext cx="468086" cy="4219454"/>
          </a:xfrm>
          <a:prstGeom prst="rightBrace">
            <a:avLst>
              <a:gd name="adj1" fmla="val 45542"/>
              <a:gd name="adj2" fmla="val 32456"/>
            </a:avLst>
          </a:prstGeom>
          <a:ln w="31750">
            <a:solidFill>
              <a:srgbClr val="E6500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Rectangle 20"/>
          <p:cNvSpPr/>
          <p:nvPr/>
        </p:nvSpPr>
        <p:spPr>
          <a:xfrm>
            <a:off x="10874829" y="337457"/>
            <a:ext cx="1317170" cy="6226629"/>
          </a:xfrm>
          <a:prstGeom prst="rect">
            <a:avLst/>
          </a:prstGeom>
          <a:gradFill flip="none" rotWithShape="1">
            <a:gsLst>
              <a:gs pos="0">
                <a:schemeClr val="accent1">
                  <a:lumMod val="5000"/>
                  <a:lumOff val="95000"/>
                  <a:alpha val="0"/>
                </a:schemeClr>
              </a:gs>
              <a:gs pos="76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 name="Picture 22"/>
          <p:cNvPicPr>
            <a:picLocks noChangeAspect="1"/>
          </p:cNvPicPr>
          <p:nvPr/>
        </p:nvPicPr>
        <p:blipFill>
          <a:blip r:embed="rId3"/>
          <a:stretch>
            <a:fillRect/>
          </a:stretch>
        </p:blipFill>
        <p:spPr>
          <a:xfrm>
            <a:off x="2083526" y="5216607"/>
            <a:ext cx="1307201" cy="1307201"/>
          </a:xfrm>
          <a:prstGeom prst="rect">
            <a:avLst/>
          </a:prstGeom>
        </p:spPr>
      </p:pic>
      <p:sp>
        <p:nvSpPr>
          <p:cNvPr id="24" name="TextBox 23"/>
          <p:cNvSpPr txBox="1"/>
          <p:nvPr/>
        </p:nvSpPr>
        <p:spPr>
          <a:xfrm>
            <a:off x="2993570" y="5696428"/>
            <a:ext cx="3592286" cy="369332"/>
          </a:xfrm>
          <a:prstGeom prst="rect">
            <a:avLst/>
          </a:prstGeom>
          <a:noFill/>
        </p:spPr>
        <p:txBody>
          <a:bodyPr wrap="none" rtlCol="0">
            <a:noAutofit/>
          </a:bodyPr>
          <a:lstStyle/>
          <a:p>
            <a:r>
              <a:rPr lang="en-GB" dirty="0" smtClean="0">
                <a:latin typeface="Menlo" charset="0"/>
                <a:ea typeface="Menlo" charset="0"/>
                <a:cs typeface="Menlo" charset="0"/>
              </a:rPr>
              <a:t>//p4java/main</a:t>
            </a:r>
            <a:endParaRPr lang="en-GB" dirty="0">
              <a:latin typeface="Menlo" charset="0"/>
              <a:ea typeface="Menlo" charset="0"/>
              <a:cs typeface="Menlo" charset="0"/>
            </a:endParaRPr>
          </a:p>
        </p:txBody>
      </p:sp>
    </p:spTree>
    <p:extLst>
      <p:ext uri="{BB962C8B-B14F-4D97-AF65-F5344CB8AC3E}">
        <p14:creationId xmlns:p14="http://schemas.microsoft.com/office/powerpoint/2010/main" val="117337025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7872</TotalTime>
  <Words>1737</Words>
  <Application>Microsoft Macintosh PowerPoint</Application>
  <PresentationFormat>Custom</PresentationFormat>
  <Paragraphs>209</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Mastering CI and Git at Scale</vt:lpstr>
      <vt:lpstr>Version everything</vt:lpstr>
      <vt:lpstr>Mono Repo</vt:lpstr>
      <vt:lpstr>Clone from Helix4Git</vt:lpstr>
      <vt:lpstr>Perforce Graph</vt:lpstr>
      <vt:lpstr>Adding from GitHub</vt:lpstr>
      <vt:lpstr>WebHooks &amp; Mirrors</vt:lpstr>
      <vt:lpstr>Blending Git</vt:lpstr>
      <vt:lpstr>Git in Streams</vt:lpstr>
      <vt:lpstr>Git in Streams</vt:lpstr>
      <vt:lpstr>Git in Workspaces</vt:lpstr>
      <vt:lpstr>Helix4Git with Jenkins</vt:lpstr>
      <vt:lpstr>The p4-plugin with Helix4Git</vt:lpstr>
      <vt:lpstr>Demo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JenkinsWorld</dc:title>
  <dc:creator>Microsoft Office User</dc:creator>
  <cp:lastModifiedBy>Paul Allen</cp:lastModifiedBy>
  <cp:revision>74</cp:revision>
  <dcterms:created xsi:type="dcterms:W3CDTF">2017-08-10T08:10:56Z</dcterms:created>
  <dcterms:modified xsi:type="dcterms:W3CDTF">2017-08-21T14:39:40Z</dcterms:modified>
</cp:coreProperties>
</file>