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7" r:id="rId6"/>
    <p:sldId id="264" r:id="rId7"/>
    <p:sldId id="266" r:id="rId8"/>
    <p:sldId id="269" r:id="rId9"/>
    <p:sldId id="317" r:id="rId10"/>
    <p:sldId id="316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2" r:id="rId21"/>
    <p:sldId id="281" r:id="rId22"/>
    <p:sldId id="318" r:id="rId23"/>
    <p:sldId id="319" r:id="rId24"/>
    <p:sldId id="285" r:id="rId25"/>
    <p:sldId id="286" r:id="rId26"/>
    <p:sldId id="290" r:id="rId27"/>
    <p:sldId id="291" r:id="rId28"/>
    <p:sldId id="292" r:id="rId29"/>
    <p:sldId id="293" r:id="rId30"/>
    <p:sldId id="296" r:id="rId31"/>
    <p:sldId id="298" r:id="rId32"/>
    <p:sldId id="299" r:id="rId33"/>
    <p:sldId id="300" r:id="rId34"/>
    <p:sldId id="301" r:id="rId35"/>
    <p:sldId id="287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20" r:id="rId47"/>
    <p:sldId id="322" r:id="rId48"/>
    <p:sldId id="321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8" autoAdjust="0"/>
    <p:restoredTop sz="90059" autoAdjust="0"/>
  </p:normalViewPr>
  <p:slideViewPr>
    <p:cSldViewPr snapToGrid="0">
      <p:cViewPr varScale="1">
        <p:scale>
          <a:sx n="73" d="100"/>
          <a:sy n="73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06E6BC-0DB0-4AC6-8CE7-ED23EDF6AD2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30CC7A-649C-4042-A245-DCEF82185CFA}">
      <dgm:prSet/>
      <dgm:spPr/>
      <dgm:t>
        <a:bodyPr/>
        <a:lstStyle/>
        <a:p>
          <a:r>
            <a:rPr lang="en-US"/>
            <a:t>1. Docker</a:t>
          </a:r>
          <a:r>
            <a:rPr lang="ko-KR"/>
            <a:t>란</a:t>
          </a:r>
          <a:endParaRPr lang="en-US"/>
        </a:p>
      </dgm:t>
    </dgm:pt>
    <dgm:pt modelId="{F413E803-E009-4794-A826-66EAA3F87943}" type="parTrans" cxnId="{96966079-44DC-4758-9AB8-E261CB059883}">
      <dgm:prSet/>
      <dgm:spPr/>
      <dgm:t>
        <a:bodyPr/>
        <a:lstStyle/>
        <a:p>
          <a:endParaRPr lang="en-US"/>
        </a:p>
      </dgm:t>
    </dgm:pt>
    <dgm:pt modelId="{DE9F44FB-B339-41F0-8BEA-66DA7C0841C2}" type="sibTrans" cxnId="{96966079-44DC-4758-9AB8-E261CB059883}">
      <dgm:prSet/>
      <dgm:spPr/>
      <dgm:t>
        <a:bodyPr/>
        <a:lstStyle/>
        <a:p>
          <a:endParaRPr lang="en-US"/>
        </a:p>
      </dgm:t>
    </dgm:pt>
    <dgm:pt modelId="{BEF00C0E-9AD0-4802-A0E0-D92177CF19B4}">
      <dgm:prSet/>
      <dgm:spPr/>
      <dgm:t>
        <a:bodyPr/>
        <a:lstStyle/>
        <a:p>
          <a:r>
            <a:rPr lang="en-US"/>
            <a:t>1-1. Docker</a:t>
          </a:r>
          <a:r>
            <a:rPr lang="ko-KR"/>
            <a:t>의 등장배경</a:t>
          </a:r>
          <a:endParaRPr lang="en-US"/>
        </a:p>
      </dgm:t>
    </dgm:pt>
    <dgm:pt modelId="{C9D1A19F-F83C-4FC7-AA83-9A8010D2E589}" type="parTrans" cxnId="{CCEA342A-EC09-4DDB-937F-E7270336AFEC}">
      <dgm:prSet/>
      <dgm:spPr/>
      <dgm:t>
        <a:bodyPr/>
        <a:lstStyle/>
        <a:p>
          <a:endParaRPr lang="en-US"/>
        </a:p>
      </dgm:t>
    </dgm:pt>
    <dgm:pt modelId="{3771A5A2-0D8A-454B-874B-D99E46D762CD}" type="sibTrans" cxnId="{CCEA342A-EC09-4DDB-937F-E7270336AFEC}">
      <dgm:prSet/>
      <dgm:spPr/>
      <dgm:t>
        <a:bodyPr/>
        <a:lstStyle/>
        <a:p>
          <a:endParaRPr lang="en-US"/>
        </a:p>
      </dgm:t>
    </dgm:pt>
    <dgm:pt modelId="{58F0E66B-B577-48EB-952A-E3EFC4CB8EBC}">
      <dgm:prSet/>
      <dgm:spPr/>
      <dgm:t>
        <a:bodyPr/>
        <a:lstStyle/>
        <a:p>
          <a:r>
            <a:rPr lang="en-US"/>
            <a:t>1-2. Docker</a:t>
          </a:r>
          <a:r>
            <a:rPr lang="ko-KR"/>
            <a:t>의 개념</a:t>
          </a:r>
          <a:endParaRPr lang="en-US"/>
        </a:p>
      </dgm:t>
    </dgm:pt>
    <dgm:pt modelId="{BE746D06-0A36-46CD-8622-C18CDEEAECC4}" type="parTrans" cxnId="{F83EB2E0-082E-43E4-82EA-3134DFB178BA}">
      <dgm:prSet/>
      <dgm:spPr/>
      <dgm:t>
        <a:bodyPr/>
        <a:lstStyle/>
        <a:p>
          <a:endParaRPr lang="en-US"/>
        </a:p>
      </dgm:t>
    </dgm:pt>
    <dgm:pt modelId="{2D122931-0C0E-4316-8434-F817D099ED72}" type="sibTrans" cxnId="{F83EB2E0-082E-43E4-82EA-3134DFB178BA}">
      <dgm:prSet/>
      <dgm:spPr/>
      <dgm:t>
        <a:bodyPr/>
        <a:lstStyle/>
        <a:p>
          <a:endParaRPr lang="en-US"/>
        </a:p>
      </dgm:t>
    </dgm:pt>
    <dgm:pt modelId="{B6DC95D0-EDC9-4074-AD8D-1D8623A94E16}">
      <dgm:prSet/>
      <dgm:spPr/>
      <dgm:t>
        <a:bodyPr/>
        <a:lstStyle/>
        <a:p>
          <a:r>
            <a:rPr lang="en-US"/>
            <a:t>1-3. Docker</a:t>
          </a:r>
          <a:r>
            <a:rPr lang="ko-KR"/>
            <a:t>의 특징</a:t>
          </a:r>
          <a:endParaRPr lang="en-US"/>
        </a:p>
      </dgm:t>
    </dgm:pt>
    <dgm:pt modelId="{1C41C986-93C9-4FE9-81A5-AA7D35DA8E20}" type="parTrans" cxnId="{4134302B-AF40-4D7C-B390-894FFDEE9293}">
      <dgm:prSet/>
      <dgm:spPr/>
      <dgm:t>
        <a:bodyPr/>
        <a:lstStyle/>
        <a:p>
          <a:endParaRPr lang="en-US"/>
        </a:p>
      </dgm:t>
    </dgm:pt>
    <dgm:pt modelId="{7186768F-D341-4F1B-8041-29BCD8B033ED}" type="sibTrans" cxnId="{4134302B-AF40-4D7C-B390-894FFDEE9293}">
      <dgm:prSet/>
      <dgm:spPr/>
      <dgm:t>
        <a:bodyPr/>
        <a:lstStyle/>
        <a:p>
          <a:endParaRPr lang="en-US"/>
        </a:p>
      </dgm:t>
    </dgm:pt>
    <dgm:pt modelId="{DC00FB1D-376C-4BF7-9A71-9BD0FF404D0D}">
      <dgm:prSet/>
      <dgm:spPr/>
      <dgm:t>
        <a:bodyPr/>
        <a:lstStyle/>
        <a:p>
          <a:r>
            <a:rPr lang="en-US"/>
            <a:t>a. </a:t>
          </a:r>
          <a:r>
            <a:rPr lang="ko-KR"/>
            <a:t>컨테이너 </a:t>
          </a:r>
          <a:r>
            <a:rPr lang="en-US"/>
            <a:t>(container)</a:t>
          </a:r>
        </a:p>
      </dgm:t>
    </dgm:pt>
    <dgm:pt modelId="{82A874FA-35B0-461E-B207-39091871E262}" type="parTrans" cxnId="{8185D514-0C85-4C45-A987-5165B68C4683}">
      <dgm:prSet/>
      <dgm:spPr/>
      <dgm:t>
        <a:bodyPr/>
        <a:lstStyle/>
        <a:p>
          <a:endParaRPr lang="en-US"/>
        </a:p>
      </dgm:t>
    </dgm:pt>
    <dgm:pt modelId="{7A824D59-0D1C-4AF2-9422-76920412246F}" type="sibTrans" cxnId="{8185D514-0C85-4C45-A987-5165B68C4683}">
      <dgm:prSet/>
      <dgm:spPr/>
      <dgm:t>
        <a:bodyPr/>
        <a:lstStyle/>
        <a:p>
          <a:endParaRPr lang="en-US"/>
        </a:p>
      </dgm:t>
    </dgm:pt>
    <dgm:pt modelId="{FD2214BD-933A-419F-A4A1-6F370A1EEF46}">
      <dgm:prSet/>
      <dgm:spPr/>
      <dgm:t>
        <a:bodyPr/>
        <a:lstStyle/>
        <a:p>
          <a:r>
            <a:rPr lang="en-US"/>
            <a:t>a-1.  </a:t>
          </a:r>
          <a:r>
            <a:rPr lang="ko-KR"/>
            <a:t>컨테이너의 장점</a:t>
          </a:r>
          <a:endParaRPr lang="en-US"/>
        </a:p>
      </dgm:t>
    </dgm:pt>
    <dgm:pt modelId="{0A4AB946-9C4C-41FB-84AD-93795DA0207D}" type="parTrans" cxnId="{A69ADD17-5AD2-4F63-A7B3-8E7709EB050A}">
      <dgm:prSet/>
      <dgm:spPr/>
      <dgm:t>
        <a:bodyPr/>
        <a:lstStyle/>
        <a:p>
          <a:endParaRPr lang="en-US"/>
        </a:p>
      </dgm:t>
    </dgm:pt>
    <dgm:pt modelId="{D3D22513-B219-4395-AB57-BAAC991ADBD3}" type="sibTrans" cxnId="{A69ADD17-5AD2-4F63-A7B3-8E7709EB050A}">
      <dgm:prSet/>
      <dgm:spPr/>
      <dgm:t>
        <a:bodyPr/>
        <a:lstStyle/>
        <a:p>
          <a:endParaRPr lang="en-US"/>
        </a:p>
      </dgm:t>
    </dgm:pt>
    <dgm:pt modelId="{B61CEFF8-02D5-4987-AABC-74C20C58952C}">
      <dgm:prSet/>
      <dgm:spPr/>
      <dgm:t>
        <a:bodyPr/>
        <a:lstStyle/>
        <a:p>
          <a:r>
            <a:rPr lang="en-US"/>
            <a:t>b. </a:t>
          </a:r>
          <a:r>
            <a:rPr lang="ko-KR"/>
            <a:t>이미지 </a:t>
          </a:r>
          <a:r>
            <a:rPr lang="en-US"/>
            <a:t>(image)</a:t>
          </a:r>
        </a:p>
      </dgm:t>
    </dgm:pt>
    <dgm:pt modelId="{ED1D01D8-2970-4976-87D1-C0384F605E34}" type="parTrans" cxnId="{EB2DDC33-118D-4EF5-BCDE-D7E13E7B296B}">
      <dgm:prSet/>
      <dgm:spPr/>
      <dgm:t>
        <a:bodyPr/>
        <a:lstStyle/>
        <a:p>
          <a:endParaRPr lang="en-US"/>
        </a:p>
      </dgm:t>
    </dgm:pt>
    <dgm:pt modelId="{98EC6B62-FBF8-4D00-A62F-FAE66CCE467F}" type="sibTrans" cxnId="{EB2DDC33-118D-4EF5-BCDE-D7E13E7B296B}">
      <dgm:prSet/>
      <dgm:spPr/>
      <dgm:t>
        <a:bodyPr/>
        <a:lstStyle/>
        <a:p>
          <a:endParaRPr lang="en-US"/>
        </a:p>
      </dgm:t>
    </dgm:pt>
    <dgm:pt modelId="{5D750698-AE36-4E35-8EFD-98871407A90D}">
      <dgm:prSet/>
      <dgm:spPr/>
      <dgm:t>
        <a:bodyPr/>
        <a:lstStyle/>
        <a:p>
          <a:r>
            <a:rPr lang="en-US"/>
            <a:t>c. Layer </a:t>
          </a:r>
          <a:r>
            <a:rPr lang="ko-KR"/>
            <a:t>저장방식</a:t>
          </a:r>
          <a:endParaRPr lang="en-US"/>
        </a:p>
      </dgm:t>
    </dgm:pt>
    <dgm:pt modelId="{4BB227B9-5D3E-4D0D-A8D1-16F3E799987F}" type="parTrans" cxnId="{56605019-07F5-4F98-9D40-39F84AD59E9C}">
      <dgm:prSet/>
      <dgm:spPr/>
      <dgm:t>
        <a:bodyPr/>
        <a:lstStyle/>
        <a:p>
          <a:endParaRPr lang="en-US"/>
        </a:p>
      </dgm:t>
    </dgm:pt>
    <dgm:pt modelId="{6875A2A5-C24A-4B15-8CF2-63F9B878E568}" type="sibTrans" cxnId="{56605019-07F5-4F98-9D40-39F84AD59E9C}">
      <dgm:prSet/>
      <dgm:spPr/>
      <dgm:t>
        <a:bodyPr/>
        <a:lstStyle/>
        <a:p>
          <a:endParaRPr lang="en-US"/>
        </a:p>
      </dgm:t>
    </dgm:pt>
    <dgm:pt modelId="{0898CB9A-CDFA-495E-86D1-3B35C7176DDC}">
      <dgm:prSet/>
      <dgm:spPr/>
      <dgm:t>
        <a:bodyPr/>
        <a:lstStyle/>
        <a:p>
          <a:r>
            <a:rPr lang="en-US"/>
            <a:t>d. Local Repository </a:t>
          </a:r>
          <a:r>
            <a:rPr lang="ko-KR"/>
            <a:t>위치</a:t>
          </a:r>
          <a:endParaRPr lang="en-US"/>
        </a:p>
      </dgm:t>
    </dgm:pt>
    <dgm:pt modelId="{BDA102D3-3450-4AEE-AF11-DC0F508D49AA}" type="parTrans" cxnId="{9BCC2657-18A0-4968-8E4F-87EDBBECA65F}">
      <dgm:prSet/>
      <dgm:spPr/>
      <dgm:t>
        <a:bodyPr/>
        <a:lstStyle/>
        <a:p>
          <a:endParaRPr lang="en-US"/>
        </a:p>
      </dgm:t>
    </dgm:pt>
    <dgm:pt modelId="{A149A712-2BEF-4D3E-8FE4-95733E8E33EB}" type="sibTrans" cxnId="{9BCC2657-18A0-4968-8E4F-87EDBBECA65F}">
      <dgm:prSet/>
      <dgm:spPr/>
      <dgm:t>
        <a:bodyPr/>
        <a:lstStyle/>
        <a:p>
          <a:endParaRPr lang="en-US"/>
        </a:p>
      </dgm:t>
    </dgm:pt>
    <dgm:pt modelId="{ED0EC4B1-E3E8-4EFB-9B8B-4FE80A358AD9}">
      <dgm:prSet/>
      <dgm:spPr/>
      <dgm:t>
        <a:bodyPr/>
        <a:lstStyle/>
        <a:p>
          <a:r>
            <a:rPr lang="en-US"/>
            <a:t>2. Docker </a:t>
          </a:r>
          <a:r>
            <a:rPr lang="ko-KR"/>
            <a:t>설치</a:t>
          </a:r>
          <a:endParaRPr lang="en-US"/>
        </a:p>
      </dgm:t>
    </dgm:pt>
    <dgm:pt modelId="{7F64C7BD-8464-4A21-804D-6B99DBEFAB2A}" type="parTrans" cxnId="{0CAE9CB7-6544-43F1-9B36-C419B1887B1E}">
      <dgm:prSet/>
      <dgm:spPr/>
      <dgm:t>
        <a:bodyPr/>
        <a:lstStyle/>
        <a:p>
          <a:endParaRPr lang="en-US"/>
        </a:p>
      </dgm:t>
    </dgm:pt>
    <dgm:pt modelId="{CF7AB525-A8A0-488C-98F0-4D1AB7ACA7C7}" type="sibTrans" cxnId="{0CAE9CB7-6544-43F1-9B36-C419B1887B1E}">
      <dgm:prSet/>
      <dgm:spPr/>
      <dgm:t>
        <a:bodyPr/>
        <a:lstStyle/>
        <a:p>
          <a:endParaRPr lang="en-US"/>
        </a:p>
      </dgm:t>
    </dgm:pt>
    <dgm:pt modelId="{E9261714-BEE0-4109-8FA7-D00259570EFE}">
      <dgm:prSet/>
      <dgm:spPr/>
      <dgm:t>
        <a:bodyPr/>
        <a:lstStyle/>
        <a:p>
          <a:r>
            <a:rPr lang="en-US"/>
            <a:t>2-1. Window</a:t>
          </a:r>
          <a:r>
            <a:rPr lang="ko-KR"/>
            <a:t>에서의 설치</a:t>
          </a:r>
          <a:endParaRPr lang="en-US"/>
        </a:p>
      </dgm:t>
    </dgm:pt>
    <dgm:pt modelId="{1CBE320B-AABA-4EEB-8B89-FED252E0224C}" type="parTrans" cxnId="{7FEBAF0A-D253-440A-866E-9DB52BE08F47}">
      <dgm:prSet/>
      <dgm:spPr/>
      <dgm:t>
        <a:bodyPr/>
        <a:lstStyle/>
        <a:p>
          <a:endParaRPr lang="en-US"/>
        </a:p>
      </dgm:t>
    </dgm:pt>
    <dgm:pt modelId="{E40524A0-6EB7-4C84-802B-9FCFB9CEF783}" type="sibTrans" cxnId="{7FEBAF0A-D253-440A-866E-9DB52BE08F47}">
      <dgm:prSet/>
      <dgm:spPr/>
      <dgm:t>
        <a:bodyPr/>
        <a:lstStyle/>
        <a:p>
          <a:endParaRPr lang="en-US"/>
        </a:p>
      </dgm:t>
    </dgm:pt>
    <dgm:pt modelId="{397B0441-040D-4A05-B51A-FCDA6870143E}">
      <dgm:prSet/>
      <dgm:spPr/>
      <dgm:t>
        <a:bodyPr/>
        <a:lstStyle/>
        <a:p>
          <a:r>
            <a:rPr lang="en-US"/>
            <a:t>2-2. Linux</a:t>
          </a:r>
          <a:r>
            <a:rPr lang="ko-KR"/>
            <a:t>에서의 설치</a:t>
          </a:r>
          <a:endParaRPr lang="en-US"/>
        </a:p>
      </dgm:t>
    </dgm:pt>
    <dgm:pt modelId="{6958CCA9-79BE-402A-951A-7702437F3B8A}" type="parTrans" cxnId="{F19D08AD-398A-4EF9-8623-05CF3C0EA5FC}">
      <dgm:prSet/>
      <dgm:spPr/>
      <dgm:t>
        <a:bodyPr/>
        <a:lstStyle/>
        <a:p>
          <a:endParaRPr lang="en-US"/>
        </a:p>
      </dgm:t>
    </dgm:pt>
    <dgm:pt modelId="{F6617150-47BA-4448-9625-1C3B9AFE2540}" type="sibTrans" cxnId="{F19D08AD-398A-4EF9-8623-05CF3C0EA5FC}">
      <dgm:prSet/>
      <dgm:spPr/>
      <dgm:t>
        <a:bodyPr/>
        <a:lstStyle/>
        <a:p>
          <a:endParaRPr lang="en-US"/>
        </a:p>
      </dgm:t>
    </dgm:pt>
    <dgm:pt modelId="{69000D1D-4364-4551-BF64-F2604E731E4A}">
      <dgm:prSet/>
      <dgm:spPr/>
      <dgm:t>
        <a:bodyPr/>
        <a:lstStyle/>
        <a:p>
          <a:r>
            <a:rPr lang="en-US"/>
            <a:t>3. Docker </a:t>
          </a:r>
          <a:r>
            <a:rPr lang="ko-KR"/>
            <a:t>실습</a:t>
          </a:r>
          <a:endParaRPr lang="en-US"/>
        </a:p>
      </dgm:t>
    </dgm:pt>
    <dgm:pt modelId="{68503FBD-B94E-426A-86AC-00FBC5BB53BE}" type="parTrans" cxnId="{74AE215B-FFEB-460E-A82A-7278E295F0A3}">
      <dgm:prSet/>
      <dgm:spPr/>
      <dgm:t>
        <a:bodyPr/>
        <a:lstStyle/>
        <a:p>
          <a:endParaRPr lang="en-US"/>
        </a:p>
      </dgm:t>
    </dgm:pt>
    <dgm:pt modelId="{AC4CAA54-1E6B-428C-A956-67F2A985C696}" type="sibTrans" cxnId="{74AE215B-FFEB-460E-A82A-7278E295F0A3}">
      <dgm:prSet/>
      <dgm:spPr/>
      <dgm:t>
        <a:bodyPr/>
        <a:lstStyle/>
        <a:p>
          <a:endParaRPr lang="en-US"/>
        </a:p>
      </dgm:t>
    </dgm:pt>
    <dgm:pt modelId="{923B4B54-2705-4BC9-B94F-6F5C3C308F3B}" type="pres">
      <dgm:prSet presAssocID="{0106E6BC-0DB0-4AC6-8CE7-ED23EDF6AD2B}" presName="linear" presStyleCnt="0">
        <dgm:presLayoutVars>
          <dgm:animLvl val="lvl"/>
          <dgm:resizeHandles val="exact"/>
        </dgm:presLayoutVars>
      </dgm:prSet>
      <dgm:spPr/>
    </dgm:pt>
    <dgm:pt modelId="{A5C0ACE6-67BD-4EF0-B34E-F609CAA50CD1}" type="pres">
      <dgm:prSet presAssocID="{6B30CC7A-649C-4042-A245-DCEF82185C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1127EB-4832-442B-9F91-5AFA1EB2D00C}" type="pres">
      <dgm:prSet presAssocID="{6B30CC7A-649C-4042-A245-DCEF82185CFA}" presName="childText" presStyleLbl="revTx" presStyleIdx="0" presStyleCnt="2">
        <dgm:presLayoutVars>
          <dgm:bulletEnabled val="1"/>
        </dgm:presLayoutVars>
      </dgm:prSet>
      <dgm:spPr/>
    </dgm:pt>
    <dgm:pt modelId="{38316423-668E-4451-A407-C6B512BCC780}" type="pres">
      <dgm:prSet presAssocID="{ED0EC4B1-E3E8-4EFB-9B8B-4FE80A358A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7875DDE-3EB9-4DC4-8675-C2F317ECE69F}" type="pres">
      <dgm:prSet presAssocID="{ED0EC4B1-E3E8-4EFB-9B8B-4FE80A358AD9}" presName="childText" presStyleLbl="revTx" presStyleIdx="1" presStyleCnt="2">
        <dgm:presLayoutVars>
          <dgm:bulletEnabled val="1"/>
        </dgm:presLayoutVars>
      </dgm:prSet>
      <dgm:spPr/>
    </dgm:pt>
    <dgm:pt modelId="{47D157FE-EBA6-4B19-BA6B-BFC644F23FA0}" type="pres">
      <dgm:prSet presAssocID="{69000D1D-4364-4551-BF64-F2604E731E4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108C903-0FE6-464E-B45D-8FB3C5A7F156}" type="presOf" srcId="{0898CB9A-CDFA-495E-86D1-3B35C7176DDC}" destId="{1E1127EB-4832-442B-9F91-5AFA1EB2D00C}" srcOrd="0" destOrd="7" presId="urn:microsoft.com/office/officeart/2005/8/layout/vList2"/>
    <dgm:cxn modelId="{7FEBAF0A-D253-440A-866E-9DB52BE08F47}" srcId="{ED0EC4B1-E3E8-4EFB-9B8B-4FE80A358AD9}" destId="{E9261714-BEE0-4109-8FA7-D00259570EFE}" srcOrd="0" destOrd="0" parTransId="{1CBE320B-AABA-4EEB-8B89-FED252E0224C}" sibTransId="{E40524A0-6EB7-4C84-802B-9FCFB9CEF783}"/>
    <dgm:cxn modelId="{8185D514-0C85-4C45-A987-5165B68C4683}" srcId="{B6DC95D0-EDC9-4074-AD8D-1D8623A94E16}" destId="{DC00FB1D-376C-4BF7-9A71-9BD0FF404D0D}" srcOrd="0" destOrd="0" parTransId="{82A874FA-35B0-461E-B207-39091871E262}" sibTransId="{7A824D59-0D1C-4AF2-9422-76920412246F}"/>
    <dgm:cxn modelId="{A69ADD17-5AD2-4F63-A7B3-8E7709EB050A}" srcId="{DC00FB1D-376C-4BF7-9A71-9BD0FF404D0D}" destId="{FD2214BD-933A-419F-A4A1-6F370A1EEF46}" srcOrd="0" destOrd="0" parTransId="{0A4AB946-9C4C-41FB-84AD-93795DA0207D}" sibTransId="{D3D22513-B219-4395-AB57-BAAC991ADBD3}"/>
    <dgm:cxn modelId="{56605019-07F5-4F98-9D40-39F84AD59E9C}" srcId="{B6DC95D0-EDC9-4074-AD8D-1D8623A94E16}" destId="{5D750698-AE36-4E35-8EFD-98871407A90D}" srcOrd="2" destOrd="0" parTransId="{4BB227B9-5D3E-4D0D-A8D1-16F3E799987F}" sibTransId="{6875A2A5-C24A-4B15-8CF2-63F9B878E568}"/>
    <dgm:cxn modelId="{CCEA342A-EC09-4DDB-937F-E7270336AFEC}" srcId="{6B30CC7A-649C-4042-A245-DCEF82185CFA}" destId="{BEF00C0E-9AD0-4802-A0E0-D92177CF19B4}" srcOrd="0" destOrd="0" parTransId="{C9D1A19F-F83C-4FC7-AA83-9A8010D2E589}" sibTransId="{3771A5A2-0D8A-454B-874B-D99E46D762CD}"/>
    <dgm:cxn modelId="{4134302B-AF40-4D7C-B390-894FFDEE9293}" srcId="{6B30CC7A-649C-4042-A245-DCEF82185CFA}" destId="{B6DC95D0-EDC9-4074-AD8D-1D8623A94E16}" srcOrd="2" destOrd="0" parTransId="{1C41C986-93C9-4FE9-81A5-AA7D35DA8E20}" sibTransId="{7186768F-D341-4F1B-8041-29BCD8B033ED}"/>
    <dgm:cxn modelId="{EB2DDC33-118D-4EF5-BCDE-D7E13E7B296B}" srcId="{B6DC95D0-EDC9-4074-AD8D-1D8623A94E16}" destId="{B61CEFF8-02D5-4987-AABC-74C20C58952C}" srcOrd="1" destOrd="0" parTransId="{ED1D01D8-2970-4976-87D1-C0384F605E34}" sibTransId="{98EC6B62-FBF8-4D00-A62F-FAE66CCE467F}"/>
    <dgm:cxn modelId="{7563A239-CA7D-473D-A8A3-979A1401C091}" type="presOf" srcId="{58F0E66B-B577-48EB-952A-E3EFC4CB8EBC}" destId="{1E1127EB-4832-442B-9F91-5AFA1EB2D00C}" srcOrd="0" destOrd="1" presId="urn:microsoft.com/office/officeart/2005/8/layout/vList2"/>
    <dgm:cxn modelId="{74AE215B-FFEB-460E-A82A-7278E295F0A3}" srcId="{0106E6BC-0DB0-4AC6-8CE7-ED23EDF6AD2B}" destId="{69000D1D-4364-4551-BF64-F2604E731E4A}" srcOrd="2" destOrd="0" parTransId="{68503FBD-B94E-426A-86AC-00FBC5BB53BE}" sibTransId="{AC4CAA54-1E6B-428C-A956-67F2A985C696}"/>
    <dgm:cxn modelId="{AE2F3345-5733-41AD-A910-C1C375BFEDD9}" type="presOf" srcId="{FD2214BD-933A-419F-A4A1-6F370A1EEF46}" destId="{1E1127EB-4832-442B-9F91-5AFA1EB2D00C}" srcOrd="0" destOrd="4" presId="urn:microsoft.com/office/officeart/2005/8/layout/vList2"/>
    <dgm:cxn modelId="{8EC78845-1EF0-4809-86A3-958178E615AA}" type="presOf" srcId="{397B0441-040D-4A05-B51A-FCDA6870143E}" destId="{87875DDE-3EB9-4DC4-8675-C2F317ECE69F}" srcOrd="0" destOrd="1" presId="urn:microsoft.com/office/officeart/2005/8/layout/vList2"/>
    <dgm:cxn modelId="{99E5396C-8D43-4B23-82A9-F38178E4ECD5}" type="presOf" srcId="{ED0EC4B1-E3E8-4EFB-9B8B-4FE80A358AD9}" destId="{38316423-668E-4451-A407-C6B512BCC780}" srcOrd="0" destOrd="0" presId="urn:microsoft.com/office/officeart/2005/8/layout/vList2"/>
    <dgm:cxn modelId="{05B95B6E-F29D-4A26-8E48-F4FF939542CF}" type="presOf" srcId="{B6DC95D0-EDC9-4074-AD8D-1D8623A94E16}" destId="{1E1127EB-4832-442B-9F91-5AFA1EB2D00C}" srcOrd="0" destOrd="2" presId="urn:microsoft.com/office/officeart/2005/8/layout/vList2"/>
    <dgm:cxn modelId="{9BCC2657-18A0-4968-8E4F-87EDBBECA65F}" srcId="{B6DC95D0-EDC9-4074-AD8D-1D8623A94E16}" destId="{0898CB9A-CDFA-495E-86D1-3B35C7176DDC}" srcOrd="3" destOrd="0" parTransId="{BDA102D3-3450-4AEE-AF11-DC0F508D49AA}" sibTransId="{A149A712-2BEF-4D3E-8FE4-95733E8E33EB}"/>
    <dgm:cxn modelId="{BE617E78-D68E-42DB-BC9F-BFC7DBE81D06}" type="presOf" srcId="{E9261714-BEE0-4109-8FA7-D00259570EFE}" destId="{87875DDE-3EB9-4DC4-8675-C2F317ECE69F}" srcOrd="0" destOrd="0" presId="urn:microsoft.com/office/officeart/2005/8/layout/vList2"/>
    <dgm:cxn modelId="{96966079-44DC-4758-9AB8-E261CB059883}" srcId="{0106E6BC-0DB0-4AC6-8CE7-ED23EDF6AD2B}" destId="{6B30CC7A-649C-4042-A245-DCEF82185CFA}" srcOrd="0" destOrd="0" parTransId="{F413E803-E009-4794-A826-66EAA3F87943}" sibTransId="{DE9F44FB-B339-41F0-8BEA-66DA7C0841C2}"/>
    <dgm:cxn modelId="{8876978A-F1A7-4F3E-A46A-4A5F8013E1CE}" type="presOf" srcId="{0106E6BC-0DB0-4AC6-8CE7-ED23EDF6AD2B}" destId="{923B4B54-2705-4BC9-B94F-6F5C3C308F3B}" srcOrd="0" destOrd="0" presId="urn:microsoft.com/office/officeart/2005/8/layout/vList2"/>
    <dgm:cxn modelId="{02710C9F-28A7-4874-8609-F2DC99A5578A}" type="presOf" srcId="{5D750698-AE36-4E35-8EFD-98871407A90D}" destId="{1E1127EB-4832-442B-9F91-5AFA1EB2D00C}" srcOrd="0" destOrd="6" presId="urn:microsoft.com/office/officeart/2005/8/layout/vList2"/>
    <dgm:cxn modelId="{5618DAA3-EC97-4A71-9E2F-BBCB77D51ABE}" type="presOf" srcId="{DC00FB1D-376C-4BF7-9A71-9BD0FF404D0D}" destId="{1E1127EB-4832-442B-9F91-5AFA1EB2D00C}" srcOrd="0" destOrd="3" presId="urn:microsoft.com/office/officeart/2005/8/layout/vList2"/>
    <dgm:cxn modelId="{F19D08AD-398A-4EF9-8623-05CF3C0EA5FC}" srcId="{ED0EC4B1-E3E8-4EFB-9B8B-4FE80A358AD9}" destId="{397B0441-040D-4A05-B51A-FCDA6870143E}" srcOrd="1" destOrd="0" parTransId="{6958CCA9-79BE-402A-951A-7702437F3B8A}" sibTransId="{F6617150-47BA-4448-9625-1C3B9AFE2540}"/>
    <dgm:cxn modelId="{53F68AAF-E435-4A18-BB0B-FF1A68B3A681}" type="presOf" srcId="{6B30CC7A-649C-4042-A245-DCEF82185CFA}" destId="{A5C0ACE6-67BD-4EF0-B34E-F609CAA50CD1}" srcOrd="0" destOrd="0" presId="urn:microsoft.com/office/officeart/2005/8/layout/vList2"/>
    <dgm:cxn modelId="{0CAE9CB7-6544-43F1-9B36-C419B1887B1E}" srcId="{0106E6BC-0DB0-4AC6-8CE7-ED23EDF6AD2B}" destId="{ED0EC4B1-E3E8-4EFB-9B8B-4FE80A358AD9}" srcOrd="1" destOrd="0" parTransId="{7F64C7BD-8464-4A21-804D-6B99DBEFAB2A}" sibTransId="{CF7AB525-A8A0-488C-98F0-4D1AB7ACA7C7}"/>
    <dgm:cxn modelId="{B28C93D6-7A27-4B3C-A44F-FC2AA2A6860A}" type="presOf" srcId="{69000D1D-4364-4551-BF64-F2604E731E4A}" destId="{47D157FE-EBA6-4B19-BA6B-BFC644F23FA0}" srcOrd="0" destOrd="0" presId="urn:microsoft.com/office/officeart/2005/8/layout/vList2"/>
    <dgm:cxn modelId="{AB6343D9-AEA2-4835-ACEF-9EAE142CF11E}" type="presOf" srcId="{BEF00C0E-9AD0-4802-A0E0-D92177CF19B4}" destId="{1E1127EB-4832-442B-9F91-5AFA1EB2D00C}" srcOrd="0" destOrd="0" presId="urn:microsoft.com/office/officeart/2005/8/layout/vList2"/>
    <dgm:cxn modelId="{F83EB2E0-082E-43E4-82EA-3134DFB178BA}" srcId="{6B30CC7A-649C-4042-A245-DCEF82185CFA}" destId="{58F0E66B-B577-48EB-952A-E3EFC4CB8EBC}" srcOrd="1" destOrd="0" parTransId="{BE746D06-0A36-46CD-8622-C18CDEEAECC4}" sibTransId="{2D122931-0C0E-4316-8434-F817D099ED72}"/>
    <dgm:cxn modelId="{9730BEFB-524B-4A36-B234-0CE2BADD5D3F}" type="presOf" srcId="{B61CEFF8-02D5-4987-AABC-74C20C58952C}" destId="{1E1127EB-4832-442B-9F91-5AFA1EB2D00C}" srcOrd="0" destOrd="5" presId="urn:microsoft.com/office/officeart/2005/8/layout/vList2"/>
    <dgm:cxn modelId="{CD36C783-29F7-4BFB-97D7-F00F32FB6031}" type="presParOf" srcId="{923B4B54-2705-4BC9-B94F-6F5C3C308F3B}" destId="{A5C0ACE6-67BD-4EF0-B34E-F609CAA50CD1}" srcOrd="0" destOrd="0" presId="urn:microsoft.com/office/officeart/2005/8/layout/vList2"/>
    <dgm:cxn modelId="{0AE8B68D-8540-4046-B015-6E982E14D038}" type="presParOf" srcId="{923B4B54-2705-4BC9-B94F-6F5C3C308F3B}" destId="{1E1127EB-4832-442B-9F91-5AFA1EB2D00C}" srcOrd="1" destOrd="0" presId="urn:microsoft.com/office/officeart/2005/8/layout/vList2"/>
    <dgm:cxn modelId="{8B89412A-ECFE-4A0B-8BC5-C6981E4AC32F}" type="presParOf" srcId="{923B4B54-2705-4BC9-B94F-6F5C3C308F3B}" destId="{38316423-668E-4451-A407-C6B512BCC780}" srcOrd="2" destOrd="0" presId="urn:microsoft.com/office/officeart/2005/8/layout/vList2"/>
    <dgm:cxn modelId="{4931D46C-F8E1-48E3-9B70-2DA46892BA98}" type="presParOf" srcId="{923B4B54-2705-4BC9-B94F-6F5C3C308F3B}" destId="{87875DDE-3EB9-4DC4-8675-C2F317ECE69F}" srcOrd="3" destOrd="0" presId="urn:microsoft.com/office/officeart/2005/8/layout/vList2"/>
    <dgm:cxn modelId="{041C0260-1CCC-412D-BCA8-165CB143788D}" type="presParOf" srcId="{923B4B54-2705-4BC9-B94F-6F5C3C308F3B}" destId="{47D157FE-EBA6-4B19-BA6B-BFC644F23FA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0ACE6-67BD-4EF0-B34E-F609CAA50CD1}">
      <dsp:nvSpPr>
        <dsp:cNvPr id="0" name=""/>
        <dsp:cNvSpPr/>
      </dsp:nvSpPr>
      <dsp:spPr>
        <a:xfrm>
          <a:off x="0" y="92879"/>
          <a:ext cx="6496050" cy="496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Docker</a:t>
          </a:r>
          <a:r>
            <a:rPr lang="ko-KR" sz="1600" kern="1200"/>
            <a:t>란</a:t>
          </a:r>
          <a:endParaRPr lang="en-US" sz="1600" kern="1200"/>
        </a:p>
      </dsp:txBody>
      <dsp:txXfrm>
        <a:off x="24217" y="117096"/>
        <a:ext cx="6447616" cy="447646"/>
      </dsp:txXfrm>
    </dsp:sp>
    <dsp:sp modelId="{1E1127EB-4832-442B-9F91-5AFA1EB2D00C}">
      <dsp:nvSpPr>
        <dsp:cNvPr id="0" name=""/>
        <dsp:cNvSpPr/>
      </dsp:nvSpPr>
      <dsp:spPr>
        <a:xfrm>
          <a:off x="0" y="588960"/>
          <a:ext cx="6496050" cy="231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5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1-1. Docker</a:t>
          </a:r>
          <a:r>
            <a:rPr lang="ko-KR" sz="1200" kern="1200"/>
            <a:t>의 등장배경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1-2. Docker</a:t>
          </a:r>
          <a:r>
            <a:rPr lang="ko-KR" sz="1200" kern="1200"/>
            <a:t>의 개념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1-3. Docker</a:t>
          </a:r>
          <a:r>
            <a:rPr lang="ko-KR" sz="1200" kern="1200"/>
            <a:t>의 특징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a. </a:t>
          </a:r>
          <a:r>
            <a:rPr lang="ko-KR" sz="1200" kern="1200"/>
            <a:t>컨테이너 </a:t>
          </a:r>
          <a:r>
            <a:rPr lang="en-US" sz="1200" kern="1200"/>
            <a:t>(container)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a-1.  </a:t>
          </a:r>
          <a:r>
            <a:rPr lang="ko-KR" sz="1200" kern="1200"/>
            <a:t>컨테이너의 장점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b. </a:t>
          </a:r>
          <a:r>
            <a:rPr lang="ko-KR" sz="1200" kern="1200"/>
            <a:t>이미지 </a:t>
          </a:r>
          <a:r>
            <a:rPr lang="en-US" sz="1200" kern="1200"/>
            <a:t>(image)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c. Layer </a:t>
          </a:r>
          <a:r>
            <a:rPr lang="ko-KR" sz="1200" kern="1200"/>
            <a:t>저장방식</a:t>
          </a:r>
          <a:endParaRPr lang="en-US" sz="1200" kern="120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d. Local Repository </a:t>
          </a:r>
          <a:r>
            <a:rPr lang="ko-KR" sz="1200" kern="1200"/>
            <a:t>위치</a:t>
          </a:r>
          <a:endParaRPr lang="en-US" sz="1200" kern="1200"/>
        </a:p>
      </dsp:txBody>
      <dsp:txXfrm>
        <a:off x="0" y="588960"/>
        <a:ext cx="6496050" cy="2318400"/>
      </dsp:txXfrm>
    </dsp:sp>
    <dsp:sp modelId="{38316423-668E-4451-A407-C6B512BCC780}">
      <dsp:nvSpPr>
        <dsp:cNvPr id="0" name=""/>
        <dsp:cNvSpPr/>
      </dsp:nvSpPr>
      <dsp:spPr>
        <a:xfrm>
          <a:off x="0" y="2907360"/>
          <a:ext cx="6496050" cy="496080"/>
        </a:xfrm>
        <a:prstGeom prst="roundRect">
          <a:avLst/>
        </a:prstGeom>
        <a:gradFill rotWithShape="0">
          <a:gsLst>
            <a:gs pos="0">
              <a:schemeClr val="accent2">
                <a:hueOff val="-665368"/>
                <a:satOff val="4108"/>
                <a:lumOff val="-588"/>
                <a:alphaOff val="0"/>
                <a:tint val="98000"/>
                <a:lumMod val="114000"/>
              </a:schemeClr>
            </a:gs>
            <a:gs pos="100000">
              <a:schemeClr val="accent2">
                <a:hueOff val="-665368"/>
                <a:satOff val="4108"/>
                <a:lumOff val="-588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Docker </a:t>
          </a:r>
          <a:r>
            <a:rPr lang="ko-KR" sz="1600" kern="1200"/>
            <a:t>설치</a:t>
          </a:r>
          <a:endParaRPr lang="en-US" sz="1600" kern="1200"/>
        </a:p>
      </dsp:txBody>
      <dsp:txXfrm>
        <a:off x="24217" y="2931577"/>
        <a:ext cx="6447616" cy="447646"/>
      </dsp:txXfrm>
    </dsp:sp>
    <dsp:sp modelId="{87875DDE-3EB9-4DC4-8675-C2F317ECE69F}">
      <dsp:nvSpPr>
        <dsp:cNvPr id="0" name=""/>
        <dsp:cNvSpPr/>
      </dsp:nvSpPr>
      <dsp:spPr>
        <a:xfrm>
          <a:off x="0" y="3403440"/>
          <a:ext cx="649605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50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2-1. Window</a:t>
          </a:r>
          <a:r>
            <a:rPr lang="ko-KR" sz="1200" kern="1200"/>
            <a:t>에서의 설치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2-2. Linux</a:t>
          </a:r>
          <a:r>
            <a:rPr lang="ko-KR" sz="1200" kern="1200"/>
            <a:t>에서의 설치</a:t>
          </a:r>
          <a:endParaRPr lang="en-US" sz="1200" kern="1200"/>
        </a:p>
      </dsp:txBody>
      <dsp:txXfrm>
        <a:off x="0" y="3403440"/>
        <a:ext cx="6496050" cy="579600"/>
      </dsp:txXfrm>
    </dsp:sp>
    <dsp:sp modelId="{47D157FE-EBA6-4B19-BA6B-BFC644F23FA0}">
      <dsp:nvSpPr>
        <dsp:cNvPr id="0" name=""/>
        <dsp:cNvSpPr/>
      </dsp:nvSpPr>
      <dsp:spPr>
        <a:xfrm>
          <a:off x="0" y="3983040"/>
          <a:ext cx="6496050" cy="496080"/>
        </a:xfrm>
        <a:prstGeom prst="roundRect">
          <a:avLst/>
        </a:prstGeom>
        <a:gradFill rotWithShape="0">
          <a:gsLst>
            <a:gs pos="0">
              <a:schemeClr val="accent2">
                <a:hueOff val="-1330735"/>
                <a:satOff val="8216"/>
                <a:lumOff val="-1176"/>
                <a:alphaOff val="0"/>
                <a:tint val="98000"/>
                <a:lumMod val="114000"/>
              </a:schemeClr>
            </a:gs>
            <a:gs pos="100000">
              <a:schemeClr val="accent2">
                <a:hueOff val="-1330735"/>
                <a:satOff val="8216"/>
                <a:lumOff val="-117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Docker </a:t>
          </a:r>
          <a:r>
            <a:rPr lang="ko-KR" sz="1600" kern="1200"/>
            <a:t>실습</a:t>
          </a:r>
          <a:endParaRPr lang="en-US" sz="1600" kern="1200"/>
        </a:p>
      </dsp:txBody>
      <dsp:txXfrm>
        <a:off x="24217" y="4007257"/>
        <a:ext cx="6447616" cy="447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B060E-3E8D-4A24-97D2-1724DFAA7964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6D2E4-89F1-4C61-B6DE-C24E40461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9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DevOps :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데브옵스는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애플리케이션과 서비스를 빠른 속도로 제공할 수 있도록 조직의 역량을 향상시키는 문화 철학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 및 도구의 조합입니다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ko-KR" altLang="en-US" dirty="0" err="1"/>
              <a:t>마이크로서비스</a:t>
            </a:r>
            <a:r>
              <a:rPr lang="ko-KR" altLang="en-US" dirty="0"/>
              <a:t> </a:t>
            </a:r>
            <a:r>
              <a:rPr lang="ko-KR" altLang="en-US" dirty="0" err="1"/>
              <a:t>아키텍쳐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큰 애플리케이션을 여러 개의 작은 애플리케이션으로 쪼개어 변경과 조합이 가능하도록 만든 아키텍처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6D2E4-89F1-4C61-B6DE-C24E40461C6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84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전체 길이는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64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자리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명령어의 인자로 전달할 때는 전부 입력하지 않아도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d9ece...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d9ec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입력해도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앞부분이 다른 컨테이너의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겹치지 않는다면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2~3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자만 입력해도 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6D2E4-89F1-4C61-B6DE-C24E40461C6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937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--tail 5 </a:t>
            </a:r>
            <a:r>
              <a:rPr lang="ko-KR" altLang="en-US" dirty="0"/>
              <a:t>의 의미는 </a:t>
            </a:r>
            <a:r>
              <a:rPr lang="en-US" altLang="ko-KR" dirty="0"/>
              <a:t>log </a:t>
            </a:r>
            <a:r>
              <a:rPr lang="ko-KR" altLang="en-US" dirty="0"/>
              <a:t>기록 마지막 </a:t>
            </a:r>
            <a:r>
              <a:rPr lang="en-US" altLang="ko-KR" dirty="0"/>
              <a:t>5</a:t>
            </a:r>
            <a:r>
              <a:rPr lang="ko-KR" altLang="en-US" dirty="0"/>
              <a:t>줄을 출력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옵션으로 </a:t>
            </a:r>
            <a:r>
              <a:rPr lang="en-US" altLang="ko-KR" dirty="0"/>
              <a:t>-f </a:t>
            </a:r>
            <a:r>
              <a:rPr lang="ko-KR" altLang="en-US" dirty="0"/>
              <a:t>를 주면 실시간 로그 기록을 확인할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6D2E4-89F1-4C61-B6DE-C24E40461C6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295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컨테이너를 삭제한다는 건 컨테이너에서 생성된 파일이 사라진다는 뜻</a:t>
            </a:r>
            <a:r>
              <a:rPr lang="en-US" altLang="ko-KR" dirty="0"/>
              <a:t>.     </a:t>
            </a:r>
            <a:r>
              <a:rPr lang="ko-KR" altLang="ko-KR" dirty="0"/>
              <a:t>데이터베이스라면 그동안 쌓였던 데이터가 모두 사라진다는</a:t>
            </a:r>
            <a:r>
              <a:rPr lang="en-US" altLang="ko-KR" dirty="0"/>
              <a:t> </a:t>
            </a:r>
            <a:r>
              <a:rPr lang="ko-KR" altLang="en-US" dirty="0"/>
              <a:t>것임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데이터 볼륨을 이용한다면 그러한 불상사를 막을 수 있음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컨테이너에선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디렉토리에 저 디렉토리를 호스트 디렉토리인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C:/Users/82103/data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연결시켜 주었음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파일을 생성하면 앞의 호스트 경로에 자동으로 저장됨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6D2E4-89F1-4C61-B6DE-C24E40461C6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0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Hypervisor</a:t>
            </a:r>
            <a:r>
              <a:rPr lang="ko-KR" altLang="en-US" dirty="0"/>
              <a:t>처럼 시스템의 전반적인 것을 </a:t>
            </a:r>
            <a:r>
              <a:rPr lang="ko-KR" altLang="en-US" dirty="0" err="1"/>
              <a:t>가상화하는</a:t>
            </a:r>
            <a:r>
              <a:rPr lang="ko-KR" altLang="en-US" dirty="0"/>
              <a:t> 것이 아닌</a:t>
            </a:r>
            <a:r>
              <a:rPr lang="en-US" altLang="ko-KR" dirty="0"/>
              <a:t>, Application</a:t>
            </a:r>
            <a:r>
              <a:rPr lang="ko-KR" altLang="en-US" dirty="0"/>
              <a:t>을 구동할 수 있는 환경 즉</a:t>
            </a:r>
            <a:r>
              <a:rPr lang="en-US" altLang="ko-KR" dirty="0"/>
              <a:t>, CPU</a:t>
            </a:r>
            <a:r>
              <a:rPr lang="ko-KR" altLang="en-US" dirty="0"/>
              <a:t>와 </a:t>
            </a:r>
            <a:r>
              <a:rPr lang="en-US" altLang="ko-KR" dirty="0"/>
              <a:t>Memory </a:t>
            </a:r>
            <a:r>
              <a:rPr lang="ko-KR" altLang="en-US" dirty="0"/>
              <a:t>영역 등을 가상화하고 구동하는데 필요한 운영체제나 라이브러리는 호스트 시스템과 공용으로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6D2E4-89F1-4C61-B6DE-C24E40461C6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64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이미 시스템이 동작되고 있는 상태에서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부분만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가상화되어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실행되기 때문에 속도가 훨씬 빠릅니다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거의 즉시 시작됩니다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가상화된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시스템이 운영체제 등을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동작시키기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위해 사용하는 자원을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사용하고 있지 않기 때문에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자원의 </a:t>
            </a:r>
            <a:r>
              <a:rPr lang="ko-KR" alt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소비율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역시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VM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비해서 적습니다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6D2E4-89F1-4C61-B6DE-C24E40461C6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7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ko-K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6D2E4-89F1-4C61-B6DE-C24E40461C6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32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오로지 읽기만 가능한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Image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최상단에 읽기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쓰기가 가능한 얇은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추가되어 실행할 수 있는데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이것이 바로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 추가된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Container Layer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기동 중 발생하는 모든 변경 사항들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파일 생성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삭제 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작성되고 저장됩니다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6D2E4-89F1-4C61-B6DE-C24E40461C6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1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윈도우나 </a:t>
            </a:r>
            <a:r>
              <a:rPr lang="en-US" altLang="ko-K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MacOs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가상머신에 직접 접속을 해야 확인할 수 있습니다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6D2E4-89F1-4C61-B6DE-C24E40461C6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01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우분투와 마찬가지로 실행하기위해 </a:t>
            </a:r>
            <a:r>
              <a:rPr lang="en-US" altLang="ko-KR" dirty="0"/>
              <a:t>docker run </a:t>
            </a:r>
            <a:r>
              <a:rPr lang="ko-KR" altLang="en-US" dirty="0"/>
              <a:t>으로 컨테이너를 생성시켜 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-p : </a:t>
            </a:r>
            <a:r>
              <a:rPr lang="ko-KR" altLang="en-US" dirty="0" err="1"/>
              <a:t>도커</a:t>
            </a:r>
            <a:r>
              <a:rPr lang="ko-KR" altLang="en-US" dirty="0"/>
              <a:t> 호스트에 </a:t>
            </a:r>
            <a:r>
              <a:rPr lang="en-US" altLang="ko-KR" dirty="0"/>
              <a:t>3306</a:t>
            </a:r>
            <a:r>
              <a:rPr lang="ko-KR" altLang="en-US" dirty="0"/>
              <a:t>으로 요청이 들어오면 </a:t>
            </a:r>
            <a:r>
              <a:rPr lang="en-US" altLang="ko-KR" dirty="0"/>
              <a:t>3306</a:t>
            </a:r>
            <a:r>
              <a:rPr lang="ko-KR" altLang="en-US" dirty="0"/>
              <a:t> 포트로 해당 요청을 </a:t>
            </a:r>
            <a:r>
              <a:rPr lang="en-US" altLang="ko-KR" dirty="0" err="1"/>
              <a:t>forwading</a:t>
            </a:r>
            <a:r>
              <a:rPr lang="en-US" altLang="ko-KR" dirty="0"/>
              <a:t> </a:t>
            </a:r>
            <a:r>
              <a:rPr lang="ko-KR" altLang="en-US" dirty="0"/>
              <a:t>하겠다는 뜻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-e : </a:t>
            </a:r>
            <a:r>
              <a:rPr lang="ko-KR" altLang="en-US" dirty="0" err="1"/>
              <a:t>여기선</a:t>
            </a:r>
            <a:r>
              <a:rPr lang="ko-KR" altLang="en-US" dirty="0"/>
              <a:t> </a:t>
            </a:r>
            <a:r>
              <a:rPr lang="ko-KR" altLang="en-US" dirty="0" err="1"/>
              <a:t>패스워드랑</a:t>
            </a:r>
            <a:r>
              <a:rPr lang="ko-KR" altLang="en-US" dirty="0"/>
              <a:t> 유저이름 설정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--name : </a:t>
            </a:r>
            <a:r>
              <a:rPr lang="ko-KR" altLang="en-US" dirty="0"/>
              <a:t>설정을 </a:t>
            </a:r>
            <a:r>
              <a:rPr lang="ko-KR" altLang="en-US" dirty="0" err="1"/>
              <a:t>안하면</a:t>
            </a:r>
            <a:r>
              <a:rPr lang="ko-KR" altLang="en-US" dirty="0"/>
              <a:t> 랜덤으로 조합된 단어들로 이름이 구성됨</a:t>
            </a:r>
            <a:r>
              <a:rPr lang="en-US" altLang="ko-KR" dirty="0"/>
              <a:t>. ex)</a:t>
            </a:r>
            <a:r>
              <a:rPr lang="ko-KR" altLang="en-US" dirty="0"/>
              <a:t>감정표현</a:t>
            </a:r>
            <a:r>
              <a:rPr lang="en-US" altLang="ko-KR" dirty="0"/>
              <a:t>_</a:t>
            </a:r>
            <a:r>
              <a:rPr lang="ko-KR" altLang="en-US" dirty="0"/>
              <a:t>위인</a:t>
            </a:r>
            <a:endParaRPr lang="en-US" altLang="ko-KR" dirty="0"/>
          </a:p>
          <a:p>
            <a:r>
              <a:rPr lang="ko-KR" altLang="en-US" dirty="0"/>
              <a:t>마지막 </a:t>
            </a:r>
            <a:r>
              <a:rPr lang="en-US" altLang="ko-KR" dirty="0" err="1"/>
              <a:t>mysql</a:t>
            </a:r>
            <a:r>
              <a:rPr lang="ko-KR" altLang="en-US" dirty="0"/>
              <a:t>은 이미지임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6D2E4-89F1-4C61-B6DE-C24E40461C6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339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password</a:t>
            </a:r>
            <a:r>
              <a:rPr lang="ko-KR" altLang="en-US" dirty="0"/>
              <a:t>는 위에서 설정한 </a:t>
            </a:r>
            <a:r>
              <a:rPr lang="en-US" altLang="ko-KR" dirty="0" err="1"/>
              <a:t>wordpress</a:t>
            </a:r>
            <a:r>
              <a:rPr lang="ko-KR" altLang="en-US" dirty="0"/>
              <a:t>를 입력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쉘 </a:t>
            </a:r>
            <a:r>
              <a:rPr lang="en-US" altLang="ko-KR" dirty="0"/>
              <a:t>: </a:t>
            </a:r>
            <a:r>
              <a:rPr lang="ko-KR" altLang="en-US" dirty="0"/>
              <a:t>명령어 처리기 </a:t>
            </a:r>
            <a:r>
              <a:rPr lang="en-US" altLang="ko-KR" dirty="0"/>
              <a:t>(</a:t>
            </a:r>
            <a:r>
              <a:rPr lang="ko-KR" altLang="en-US" dirty="0" err="1"/>
              <a:t>검은창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6D2E4-89F1-4C61-B6DE-C24E40461C6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42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wordpress</a:t>
            </a:r>
            <a:r>
              <a:rPr lang="en-US" altLang="ko-KR" dirty="0"/>
              <a:t> : </a:t>
            </a:r>
            <a:r>
              <a:rPr lang="ko-KR" altLang="en-US" dirty="0"/>
              <a:t>웹 페이지 엔진 </a:t>
            </a:r>
            <a:endParaRPr lang="en-US" altLang="ko-KR" dirty="0"/>
          </a:p>
          <a:p>
            <a:r>
              <a:rPr lang="ko-KR" altLang="en-US" dirty="0"/>
              <a:t>데이터베이스가 필요한데</a:t>
            </a:r>
            <a:endParaRPr lang="en-US" altLang="ko-KR" dirty="0"/>
          </a:p>
          <a:p>
            <a:r>
              <a:rPr lang="en-US" altLang="ko-KR" dirty="0" err="1"/>
              <a:t>mysql</a:t>
            </a:r>
            <a:r>
              <a:rPr lang="en-US" altLang="ko-KR" dirty="0"/>
              <a:t> container</a:t>
            </a:r>
            <a:r>
              <a:rPr lang="ko-KR" altLang="en-US" dirty="0"/>
              <a:t>에서 데이터베이스를 만들고 </a:t>
            </a:r>
            <a:r>
              <a:rPr lang="en-US" altLang="ko-KR" dirty="0" err="1"/>
              <a:t>wordpress</a:t>
            </a:r>
            <a:r>
              <a:rPr lang="en-US" altLang="ko-KR" dirty="0"/>
              <a:t> container</a:t>
            </a:r>
            <a:r>
              <a:rPr lang="ko-KR" altLang="en-US" dirty="0"/>
              <a:t>와 </a:t>
            </a:r>
            <a:r>
              <a:rPr lang="en-US" altLang="ko-KR" dirty="0"/>
              <a:t>link </a:t>
            </a:r>
            <a:r>
              <a:rPr lang="ko-KR" altLang="en-US" dirty="0"/>
              <a:t>시켜서 </a:t>
            </a:r>
            <a:r>
              <a:rPr lang="en-US" altLang="ko-KR" dirty="0" err="1"/>
              <a:t>wordpress</a:t>
            </a:r>
            <a:r>
              <a:rPr lang="en-US" altLang="ko-KR" dirty="0"/>
              <a:t> container</a:t>
            </a:r>
            <a:r>
              <a:rPr lang="ko-KR" altLang="en-US" dirty="0"/>
              <a:t>가 데이터베이스를 볼 수 있게끔 해보겠습니다</a:t>
            </a:r>
            <a:r>
              <a:rPr lang="en-US" altLang="ko-KR" dirty="0"/>
              <a:t>.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이미지를 생성할 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이미지에 웹 서버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데이터베이스 등 필요한 프로그램을 모두 설치하는 것도 가능하지만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보통은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방식으로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프로그램별로 이미지를 따로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생성하는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경우가 많습니다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이미지를 따로 생성하면 나중에 웹 서버를 교체하거나 데이터베이스를 교체하는 일이 있을 때 각 서버간 충격을 완화시키고</a:t>
            </a:r>
          </a:p>
          <a:p>
            <a:pPr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훨씬 더 유연하게 대처할 수 있기 때문입니다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6D2E4-89F1-4C61-B6DE-C24E40461C6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80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editions/community/docker-ce-desktop-window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blog.cosmosfarm.com/archives/248/%EC%9A%B0%EB%B6%84%ED%88%AC-18-04-%EB%8F%84%EC%BB%A4-docker-%EC%84%A4%EC%B9%98-%EB%B0%A9%EB%B2%95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4F06A0-E3D2-4937-8BDF-9EB0BC55A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/>
              <a:t>Docker</a:t>
            </a:r>
            <a:endParaRPr lang="ko-KR" altLang="en-US" sz="80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3F180D-3555-49E2-80F6-9736C866F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>
                <a:solidFill>
                  <a:schemeClr val="bg2"/>
                </a:solidFill>
              </a:rPr>
              <a:t>국민대학교 소프트웨어학부 </a:t>
            </a:r>
            <a:r>
              <a:rPr lang="en-US" altLang="ko-KR" sz="2400">
                <a:solidFill>
                  <a:schemeClr val="bg2"/>
                </a:solidFill>
              </a:rPr>
              <a:t>20133191 </a:t>
            </a:r>
            <a:r>
              <a:rPr lang="ko-KR" altLang="en-US" sz="2400">
                <a:solidFill>
                  <a:schemeClr val="bg2"/>
                </a:solidFill>
              </a:rPr>
              <a:t>고준규</a:t>
            </a:r>
            <a:endParaRPr lang="en-US" altLang="ko-KR" sz="2400">
              <a:solidFill>
                <a:schemeClr val="bg2"/>
              </a:solidFill>
            </a:endParaRPr>
          </a:p>
          <a:p>
            <a:pPr algn="ctr"/>
            <a:r>
              <a:rPr lang="ko-KR" altLang="en-US" sz="2400">
                <a:solidFill>
                  <a:schemeClr val="bg2"/>
                </a:solidFill>
              </a:rPr>
              <a:t>국민대학교 소프트웨어학부 </a:t>
            </a:r>
            <a:r>
              <a:rPr lang="en-US" altLang="ko-KR" sz="2400">
                <a:solidFill>
                  <a:schemeClr val="bg2"/>
                </a:solidFill>
              </a:rPr>
              <a:t>20133210 </a:t>
            </a:r>
            <a:r>
              <a:rPr lang="ko-KR" altLang="en-US" sz="2400">
                <a:solidFill>
                  <a:schemeClr val="bg2"/>
                </a:solidFill>
              </a:rPr>
              <a:t>김윤성</a:t>
            </a:r>
          </a:p>
        </p:txBody>
      </p:sp>
    </p:spTree>
    <p:extLst>
      <p:ext uri="{BB962C8B-B14F-4D97-AF65-F5344CB8AC3E}">
        <p14:creationId xmlns:p14="http://schemas.microsoft.com/office/powerpoint/2010/main" val="18510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D0526-7D70-4913-A2BF-0E323655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d. Local Repository </a:t>
            </a:r>
            <a:r>
              <a:rPr lang="ko-KR" altLang="en-US" dirty="0"/>
              <a:t>위치</a:t>
            </a:r>
            <a:endParaRPr lang="en-US" altLang="ko-KR" dirty="0"/>
          </a:p>
          <a:p>
            <a:pPr lvl="1"/>
            <a:r>
              <a:rPr lang="ko-KR" altLang="en-US" dirty="0"/>
              <a:t>이미지와 컨테이너가 저장되는 위치는 </a:t>
            </a:r>
            <a:r>
              <a:rPr lang="sv-SE" altLang="ko-KR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/var/lib/docker/&lt;storage_driver&gt;/</a:t>
            </a:r>
            <a:r>
              <a:rPr lang="sv-SE" altLang="ko-KR" dirty="0"/>
              <a:t>  </a:t>
            </a:r>
            <a:r>
              <a:rPr lang="ko-KR" altLang="en-US" dirty="0"/>
              <a:t>경로에서 확인할 수 있습니다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DA6158-992C-4B10-8084-901952EC8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812" y="3429000"/>
            <a:ext cx="8102895" cy="17716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D3BC93F-A91D-4E23-BB10-7FA35BE5D931}"/>
              </a:ext>
            </a:extLst>
          </p:cNvPr>
          <p:cNvSpPr/>
          <p:nvPr/>
        </p:nvSpPr>
        <p:spPr>
          <a:xfrm>
            <a:off x="3206338" y="3429000"/>
            <a:ext cx="4144488" cy="2523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83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94D06-3FA3-4A60-9CA7-BC652368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Docker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DB9E1-368B-4C82-B398-3110CE30D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altLang="ko-KR" dirty="0"/>
              <a:t>2-1. Window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B601CA-3960-416A-952A-EB0948C69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725722"/>
            <a:ext cx="4819024" cy="2849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455310-3D73-4E43-B7F2-33EC75B0C2A7}"/>
              </a:ext>
            </a:extLst>
          </p:cNvPr>
          <p:cNvSpPr txBox="1"/>
          <p:nvPr/>
        </p:nvSpPr>
        <p:spPr>
          <a:xfrm>
            <a:off x="1563997" y="5926389"/>
            <a:ext cx="84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https://hub.docker.com/editions/community/docker-ce-desktop-windows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C69076-710C-4158-9FFE-96C0AF98F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666" y="2204044"/>
            <a:ext cx="4607465" cy="3393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DFC46E-4FD3-4BD0-BA87-A0F7BE18F9EA}"/>
              </a:ext>
            </a:extLst>
          </p:cNvPr>
          <p:cNvSpPr txBox="1"/>
          <p:nvPr/>
        </p:nvSpPr>
        <p:spPr>
          <a:xfrm>
            <a:off x="4444409" y="6295721"/>
            <a:ext cx="546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↑ 여기서 회원가입 후 다운로드  </a:t>
            </a:r>
          </a:p>
        </p:txBody>
      </p:sp>
    </p:spTree>
    <p:extLst>
      <p:ext uri="{BB962C8B-B14F-4D97-AF65-F5344CB8AC3E}">
        <p14:creationId xmlns:p14="http://schemas.microsoft.com/office/powerpoint/2010/main" val="18310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83B5F33C-1016-4695-8B82-D05C688D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7" y="3664562"/>
            <a:ext cx="5122606" cy="3658689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설치 후 실행할 때 이러한 에러가 발생하면 </a:t>
            </a:r>
            <a:r>
              <a:rPr lang="en-US" altLang="ko-KR" dirty="0">
                <a:solidFill>
                  <a:schemeClr val="bg1"/>
                </a:solidFill>
              </a:rPr>
              <a:t>CPU </a:t>
            </a:r>
            <a:r>
              <a:rPr lang="ko-KR" altLang="en-US" dirty="0">
                <a:solidFill>
                  <a:schemeClr val="bg1"/>
                </a:solidFill>
              </a:rPr>
              <a:t>가상화 기술이 </a:t>
            </a:r>
            <a:r>
              <a:rPr lang="en-US" altLang="ko-KR" dirty="0">
                <a:solidFill>
                  <a:schemeClr val="bg1"/>
                </a:solidFill>
              </a:rPr>
              <a:t>disable </a:t>
            </a:r>
            <a:r>
              <a:rPr lang="ko-KR" altLang="en-US" dirty="0">
                <a:solidFill>
                  <a:schemeClr val="bg1"/>
                </a:solidFill>
              </a:rPr>
              <a:t>되어있는 경우이다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" name="내용 개체 틀 4">
            <a:extLst>
              <a:ext uri="{FF2B5EF4-FFF2-40B4-BE49-F238E27FC236}">
                <a16:creationId xmlns:a16="http://schemas.microsoft.com/office/drawing/2014/main" id="{5F7729E7-A346-4F85-AC71-AEC0782EC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3091343"/>
            <a:ext cx="5451627" cy="2575893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ADC9D9-642C-4B65-BA9A-C69AB3F64D98}"/>
              </a:ext>
            </a:extLst>
          </p:cNvPr>
          <p:cNvSpPr txBox="1"/>
          <p:nvPr/>
        </p:nvSpPr>
        <p:spPr>
          <a:xfrm>
            <a:off x="806906" y="713532"/>
            <a:ext cx="3927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3200"/>
              <a:t>실행 오류 해결 방법</a:t>
            </a:r>
          </a:p>
        </p:txBody>
      </p:sp>
    </p:spTree>
    <p:extLst>
      <p:ext uri="{BB962C8B-B14F-4D97-AF65-F5344CB8AC3E}">
        <p14:creationId xmlns:p14="http://schemas.microsoft.com/office/powerpoint/2010/main" val="107423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D7429A-201B-4332-90ED-0FDDE5D75F21}"/>
              </a:ext>
            </a:extLst>
          </p:cNvPr>
          <p:cNvSpPr txBox="1"/>
          <p:nvPr/>
        </p:nvSpPr>
        <p:spPr>
          <a:xfrm>
            <a:off x="2406502" y="5691041"/>
            <a:ext cx="830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BIOS </a:t>
            </a:r>
            <a:r>
              <a:rPr lang="ko-KR" altLang="en-US"/>
              <a:t>설정으로 들어가 </a:t>
            </a:r>
            <a:r>
              <a:rPr lang="en-US" altLang="ko-KR"/>
              <a:t>virtualization technology</a:t>
            </a:r>
            <a:r>
              <a:rPr lang="ko-KR" altLang="en-US"/>
              <a:t>를 </a:t>
            </a:r>
            <a:r>
              <a:rPr lang="en-US" altLang="ko-KR"/>
              <a:t>enabled </a:t>
            </a:r>
            <a:r>
              <a:rPr lang="ko-KR" altLang="en-US"/>
              <a:t>시켜줍니다</a:t>
            </a:r>
            <a:r>
              <a:rPr lang="en-US" altLang="ko-KR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25B75B-938D-46CD-A7E7-92A09B834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298" y="982293"/>
            <a:ext cx="7809524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1A1C16-09F4-4CEE-867F-3E1AA5A9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626" y="915575"/>
            <a:ext cx="5317000" cy="47716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317B206-1C4F-4AF9-AAE5-27725FA133D3}"/>
              </a:ext>
            </a:extLst>
          </p:cNvPr>
          <p:cNvSpPr/>
          <p:nvPr/>
        </p:nvSpPr>
        <p:spPr>
          <a:xfrm>
            <a:off x="6542928" y="4517700"/>
            <a:ext cx="1020726" cy="128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46ACF-E084-4664-940D-C9D9CE532B89}"/>
              </a:ext>
            </a:extLst>
          </p:cNvPr>
          <p:cNvSpPr txBox="1"/>
          <p:nvPr/>
        </p:nvSpPr>
        <p:spPr>
          <a:xfrm>
            <a:off x="1850064" y="5838317"/>
            <a:ext cx="878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작업관리자를 실행해 성능</a:t>
            </a:r>
            <a:r>
              <a:rPr lang="en-US" altLang="ko-KR" dirty="0"/>
              <a:t>-CPU-</a:t>
            </a:r>
            <a:r>
              <a:rPr lang="ko-KR" altLang="en-US" dirty="0"/>
              <a:t>가상화 가 사용으로 표시되어 있는지 확인합니다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336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58F31-4D57-4F84-B49D-E5A9C21A9D7A}"/>
              </a:ext>
            </a:extLst>
          </p:cNvPr>
          <p:cNvSpPr txBox="1"/>
          <p:nvPr/>
        </p:nvSpPr>
        <p:spPr>
          <a:xfrm>
            <a:off x="636916" y="4854346"/>
            <a:ext cx="10791496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메모리가 부족한 경우입니다</a:t>
            </a:r>
            <a:r>
              <a:rPr lang="en-US" altLang="ko-KR" sz="2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RAM </a:t>
            </a:r>
            <a:r>
              <a:rPr lang="ko-KR" altLang="en-US" sz="2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사양이 </a:t>
            </a:r>
            <a:r>
              <a:rPr lang="en-US" altLang="ko-KR" sz="2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4GB</a:t>
            </a:r>
            <a:r>
              <a:rPr lang="ko-KR" altLang="en-US" sz="2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인 경우 종종 발생합니다</a:t>
            </a:r>
            <a:r>
              <a:rPr lang="en-US" altLang="ko-KR" sz="2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C409D3-C4A5-430B-9920-F2D5F1A72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640081"/>
            <a:ext cx="9144014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86355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9B33CC-58FD-4136-A55A-1277D04F7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2284" y="1152983"/>
            <a:ext cx="6091570" cy="419576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D86C5D-6C15-434B-BF2A-60CFE564A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11" y="1671392"/>
            <a:ext cx="2915057" cy="3515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72CF8F-91E7-4C80-95DD-A965E268D186}"/>
              </a:ext>
            </a:extLst>
          </p:cNvPr>
          <p:cNvSpPr txBox="1"/>
          <p:nvPr/>
        </p:nvSpPr>
        <p:spPr>
          <a:xfrm>
            <a:off x="1998921" y="5816009"/>
            <a:ext cx="852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Settings-&gt;Advanced </a:t>
            </a:r>
            <a:r>
              <a:rPr lang="ko-KR" altLang="en-US" dirty="0"/>
              <a:t>메모리 슬라이더를 </a:t>
            </a:r>
            <a:r>
              <a:rPr lang="en-US" altLang="ko-KR" dirty="0"/>
              <a:t>2048MB -&gt; 1024MB</a:t>
            </a:r>
            <a:r>
              <a:rPr lang="ko-KR" altLang="en-US" dirty="0"/>
              <a:t>로 바꿔줍니다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E4905A-D90E-4753-BC1C-02882AD3A8B5}"/>
              </a:ext>
            </a:extLst>
          </p:cNvPr>
          <p:cNvSpPr/>
          <p:nvPr/>
        </p:nvSpPr>
        <p:spPr>
          <a:xfrm>
            <a:off x="6645349" y="2892056"/>
            <a:ext cx="4359349" cy="5369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26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F398A-FD3D-44D8-B074-382A0F437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1259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/>
              <a:t>2-2. linux </a:t>
            </a:r>
            <a:r>
              <a:rPr lang="ko-KR" altLang="en-US"/>
              <a:t>설치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02. https</a:t>
            </a:r>
            <a:r>
              <a:rPr lang="ko-KR" altLang="en-US"/>
              <a:t>에서 저장소 사용을 위한 패키지 설치</a:t>
            </a:r>
          </a:p>
          <a:p>
            <a:r>
              <a:rPr lang="en-US" altLang="ko-KR"/>
              <a:t>03. docker </a:t>
            </a:r>
            <a:r>
              <a:rPr lang="ko-KR" altLang="en-US"/>
              <a:t>공식 </a:t>
            </a:r>
            <a:r>
              <a:rPr lang="en-US" altLang="ko-KR"/>
              <a:t>gpg</a:t>
            </a:r>
            <a:r>
              <a:rPr lang="ko-KR" altLang="en-US"/>
              <a:t>키 등록</a:t>
            </a:r>
            <a:endParaRPr lang="en-US" altLang="ko-KR"/>
          </a:p>
          <a:p>
            <a:r>
              <a:rPr lang="en-US" altLang="ko-KR"/>
              <a:t>04. </a:t>
            </a:r>
            <a:r>
              <a:rPr lang="ko-KR" altLang="en-US"/>
              <a:t>저장소 설정</a:t>
            </a:r>
            <a:endParaRPr lang="en-US" altLang="ko-KR"/>
          </a:p>
          <a:p>
            <a:r>
              <a:rPr lang="en-US" altLang="ko-KR">
                <a:hlinkClick r:id="rId2"/>
              </a:rPr>
              <a:t>https://blog.cosmosfarm.com/archives/248/%EC%9A%B0%EB%B6%84%ED%88%AC-18-04-%EB%8F%84%EC%BB%A4-docker-%EC%84%A4%EC%B9%98-%EB%B0%A9%EB%B2%95/</a:t>
            </a:r>
            <a:r>
              <a:rPr lang="en-US" altLang="ko-KR"/>
              <a:t> </a:t>
            </a:r>
            <a:r>
              <a:rPr lang="ko-KR" altLang="en-US"/>
              <a:t>참고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D21A62-CECE-4956-911A-7F2086FE6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1647309"/>
            <a:ext cx="9040958" cy="155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12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49BB8-D8BC-482E-AB89-AFC11F3F4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마지막 줄 실행 창 </a:t>
            </a:r>
            <a:r>
              <a:rPr lang="en-US" altLang="ko-KR" dirty="0"/>
              <a:t>(docker</a:t>
            </a:r>
            <a:r>
              <a:rPr lang="ko-KR" altLang="en-US" dirty="0"/>
              <a:t>가 설치 되어 있지 않음을 알 수 있음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854D5306-BA46-4C01-9A81-17C522DC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73" y="2447924"/>
            <a:ext cx="6962775" cy="38004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FF73DF4-3BAE-4DFD-975E-A7338B545E49}"/>
              </a:ext>
            </a:extLst>
          </p:cNvPr>
          <p:cNvSpPr/>
          <p:nvPr/>
        </p:nvSpPr>
        <p:spPr>
          <a:xfrm>
            <a:off x="1785273" y="2604977"/>
            <a:ext cx="1298169" cy="4040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75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BF97BC-98A8-4B49-AFA0-53C44D2B4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ko-KR" altLang="en-US" dirty="0" err="1"/>
              <a:t>도커를</a:t>
            </a:r>
            <a:r>
              <a:rPr lang="ko-KR" altLang="en-US" dirty="0"/>
              <a:t> 설치하는 명령어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도커가</a:t>
            </a:r>
            <a:r>
              <a:rPr lang="ko-KR" altLang="en-US" dirty="0"/>
              <a:t> 정상적으로 실행되는 지 확인 하는 명령어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1FB109-FA1E-43F8-BA5F-473260775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93" y="2552478"/>
            <a:ext cx="3850042" cy="4246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C9DBBC-B09B-4339-BE0F-183F2F5B1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693" y="3782284"/>
            <a:ext cx="3898833" cy="50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7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C1F93C-2E12-4A60-A2FC-61D13BB1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ko-KR" altLang="en-US" sz="3600">
                <a:solidFill>
                  <a:srgbClr val="EBEBEB"/>
                </a:solidFill>
              </a:rPr>
              <a:t>목차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8A313F4-69A5-46E9-82E9-86631B5FA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02643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917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250D6-DF1C-42F0-96C2-0E2A8705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874" y="1373152"/>
            <a:ext cx="1895662" cy="408519"/>
          </a:xfrm>
        </p:spPr>
        <p:txBody>
          <a:bodyPr/>
          <a:lstStyle/>
          <a:p>
            <a:r>
              <a:rPr lang="ko-KR" altLang="en-US" sz="2000" dirty="0" err="1"/>
              <a:t>도커실행</a:t>
            </a:r>
            <a:r>
              <a:rPr lang="ko-KR" altLang="en-US" sz="2000" dirty="0"/>
              <a:t> 확인</a:t>
            </a:r>
          </a:p>
        </p:txBody>
      </p:sp>
      <p:pic>
        <p:nvPicPr>
          <p:cNvPr id="6" name="내용 개체 틀 5" descr="테이블이(가) 표시된 사진&#10;&#10;높은 신뢰도로 생성된 설명">
            <a:extLst>
              <a:ext uri="{FF2B5EF4-FFF2-40B4-BE49-F238E27FC236}">
                <a16:creationId xmlns:a16="http://schemas.microsoft.com/office/drawing/2014/main" id="{9F15919B-68A9-4DEE-BFCA-A0C958AE4D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5113" y="2056092"/>
            <a:ext cx="7962839" cy="3744993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B03A53-CD2F-4CC9-8CD0-0EAE572D3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275113" y="5801085"/>
            <a:ext cx="3200092" cy="436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Active </a:t>
            </a:r>
            <a:r>
              <a:rPr lang="ko-KR" altLang="en-US" dirty="0"/>
              <a:t>되어있음 확인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D3C0DA6-2392-415E-BB40-03D8C27AFC4D}"/>
              </a:ext>
            </a:extLst>
          </p:cNvPr>
          <p:cNvSpPr/>
          <p:nvPr/>
        </p:nvSpPr>
        <p:spPr>
          <a:xfrm>
            <a:off x="185351" y="2508422"/>
            <a:ext cx="1272746" cy="27184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EF55B2-E6A5-4BE2-B253-750640404DFA}"/>
              </a:ext>
            </a:extLst>
          </p:cNvPr>
          <p:cNvSpPr/>
          <p:nvPr/>
        </p:nvSpPr>
        <p:spPr>
          <a:xfrm>
            <a:off x="2224216" y="2508422"/>
            <a:ext cx="1470454" cy="1853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53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E73500-D457-47FE-B3B6-E30A552EC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설치 전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FCD744-D512-473B-9CFA-8B49668C3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설치 후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F34FF71-AC22-4A62-812C-C25D558971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4675" y="3185798"/>
            <a:ext cx="4395788" cy="2399342"/>
          </a:xfrm>
        </p:spPr>
      </p:pic>
      <p:pic>
        <p:nvPicPr>
          <p:cNvPr id="7" name="내용 개체 틀 6" descr="텍스트이(가) 표시된 사진&#10;&#10;높은 신뢰도로 생성된 설명">
            <a:extLst>
              <a:ext uri="{FF2B5EF4-FFF2-40B4-BE49-F238E27FC236}">
                <a16:creationId xmlns:a16="http://schemas.microsoft.com/office/drawing/2014/main" id="{D91E4BE3-A87D-4BDB-A4BF-5AB21589A8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03313" y="3185798"/>
            <a:ext cx="4395787" cy="2399342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E82F48-1002-44CA-9FAD-D42E43441A64}"/>
              </a:ext>
            </a:extLst>
          </p:cNvPr>
          <p:cNvSpPr/>
          <p:nvPr/>
        </p:nvSpPr>
        <p:spPr>
          <a:xfrm>
            <a:off x="1103313" y="3311611"/>
            <a:ext cx="762557" cy="2471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4224D1-62AB-4A49-B176-15C2F9E25700}"/>
              </a:ext>
            </a:extLst>
          </p:cNvPr>
          <p:cNvSpPr/>
          <p:nvPr/>
        </p:nvSpPr>
        <p:spPr>
          <a:xfrm>
            <a:off x="5654495" y="3311611"/>
            <a:ext cx="1969624" cy="3583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66BD59B-ACEF-4B0F-AE90-45EAA5CC28E5}"/>
              </a:ext>
            </a:extLst>
          </p:cNvPr>
          <p:cNvSpPr/>
          <p:nvPr/>
        </p:nvSpPr>
        <p:spPr>
          <a:xfrm>
            <a:off x="0" y="3311611"/>
            <a:ext cx="947738" cy="35834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C5FDE915-71A2-4988-870B-EB36CB172F7A}"/>
              </a:ext>
            </a:extLst>
          </p:cNvPr>
          <p:cNvSpPr/>
          <p:nvPr/>
        </p:nvSpPr>
        <p:spPr>
          <a:xfrm>
            <a:off x="7772400" y="3311611"/>
            <a:ext cx="1309816" cy="358346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33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26E40-3C90-40B8-906E-3B9BCFFF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없이 </a:t>
            </a:r>
            <a:r>
              <a:rPr lang="en-US" altLang="ko-KR" dirty="0"/>
              <a:t>docker </a:t>
            </a:r>
            <a:r>
              <a:rPr lang="ko-KR" altLang="en-US" dirty="0"/>
              <a:t>실행하기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801C76-C254-44C5-8CEF-AD1DA5918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447259"/>
            <a:ext cx="4518009" cy="434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127E96-6FD1-49AA-9C68-C39E49D5D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1" y="3162191"/>
            <a:ext cx="8991241" cy="177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37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F85D4-538F-4BC6-8C30-8472CFA2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없이 </a:t>
            </a:r>
            <a:r>
              <a:rPr lang="en-US" altLang="ko-KR" dirty="0"/>
              <a:t>docker </a:t>
            </a:r>
            <a:r>
              <a:rPr lang="ko-KR" altLang="en-US" dirty="0"/>
              <a:t>실행하기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F0FA05-C657-4066-955D-9F199D9CA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527336"/>
            <a:ext cx="3037690" cy="7900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881AF2-9CF3-4F08-9804-6FCFBF6DC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3579126"/>
            <a:ext cx="82200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19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02C1E3-BD84-4442-9302-EAA6B2EB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3.Docker </a:t>
            </a:r>
            <a:r>
              <a:rPr lang="ko-KR" altLang="en-US">
                <a:solidFill>
                  <a:srgbClr val="FFFFFF"/>
                </a:solidFill>
              </a:rPr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50BE9-C38C-470F-A8BF-7D068C355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/>
              <a:t>Docker</a:t>
            </a:r>
            <a:r>
              <a:rPr lang="ko-KR" altLang="en-US"/>
              <a:t>의 기본 명령어</a:t>
            </a:r>
            <a:endParaRPr lang="en-US" altLang="ko-KR"/>
          </a:p>
          <a:p>
            <a:pPr marL="0" indent="0">
              <a:lnSpc>
                <a:spcPct val="90000"/>
              </a:lnSpc>
              <a:buNone/>
            </a:pPr>
            <a:endParaRPr lang="en-US" altLang="ko-KR"/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en-US" altLang="ko-KR"/>
              <a:t>docker </a:t>
            </a:r>
            <a:r>
              <a:rPr lang="en-US" altLang="ko-KR" err="1"/>
              <a:t>ps</a:t>
            </a:r>
            <a:r>
              <a:rPr lang="en-US" altLang="ko-KR"/>
              <a:t> : </a:t>
            </a:r>
            <a:r>
              <a:rPr lang="ko-KR" altLang="en-US"/>
              <a:t>동작중인 컨테이너 확인</a:t>
            </a:r>
            <a:endParaRPr lang="en-US" altLang="ko-KR"/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en-US" altLang="ko-KR"/>
              <a:t>docker </a:t>
            </a:r>
            <a:r>
              <a:rPr lang="en-US" altLang="ko-KR" err="1"/>
              <a:t>ps</a:t>
            </a:r>
            <a:r>
              <a:rPr lang="en-US" altLang="ko-KR"/>
              <a:t> –a : </a:t>
            </a:r>
            <a:r>
              <a:rPr lang="ko-KR" altLang="en-US"/>
              <a:t>동작</a:t>
            </a:r>
            <a:r>
              <a:rPr lang="en-US" altLang="ko-KR"/>
              <a:t>, </a:t>
            </a:r>
            <a:r>
              <a:rPr lang="ko-KR" altLang="en-US"/>
              <a:t>정지된 컨테이너 확인</a:t>
            </a:r>
            <a:endParaRPr lang="en-US" altLang="ko-KR"/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en-US" altLang="ko-KR"/>
              <a:t>docker rm [</a:t>
            </a:r>
            <a:r>
              <a:rPr lang="ko-KR" altLang="en-US"/>
              <a:t>컨테이너</a:t>
            </a:r>
            <a:r>
              <a:rPr lang="en-US" altLang="ko-KR"/>
              <a:t>ID] OR [</a:t>
            </a:r>
            <a:r>
              <a:rPr lang="ko-KR" altLang="en-US"/>
              <a:t>이름</a:t>
            </a:r>
            <a:r>
              <a:rPr lang="en-US" altLang="ko-KR"/>
              <a:t>] : </a:t>
            </a:r>
            <a:r>
              <a:rPr lang="ko-KR" altLang="en-US"/>
              <a:t>컨테이너 삭제</a:t>
            </a:r>
            <a:endParaRPr lang="en-US" altLang="ko-KR"/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en-US" altLang="ko-KR"/>
              <a:t>docker stop [</a:t>
            </a:r>
            <a:r>
              <a:rPr lang="ko-KR" altLang="en-US"/>
              <a:t>컨테이너</a:t>
            </a:r>
            <a:r>
              <a:rPr lang="en-US" altLang="ko-KR"/>
              <a:t>ID] OR [</a:t>
            </a:r>
            <a:r>
              <a:rPr lang="ko-KR" altLang="en-US"/>
              <a:t>이름</a:t>
            </a:r>
            <a:r>
              <a:rPr lang="en-US" altLang="ko-KR"/>
              <a:t>] : </a:t>
            </a:r>
            <a:r>
              <a:rPr lang="ko-KR" altLang="en-US"/>
              <a:t>실행 컨테이너 정지</a:t>
            </a:r>
            <a:endParaRPr lang="en-US" altLang="ko-KR"/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en-US" altLang="ko-KR"/>
              <a:t>docker run [OPTIONS] IMAGE[:TAG|@DIGEST] [COMMAND] : </a:t>
            </a:r>
            <a:r>
              <a:rPr lang="ko-KR" altLang="en-US"/>
              <a:t>컨테이너 실행</a:t>
            </a:r>
            <a:endParaRPr lang="en-US" altLang="ko-KR"/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"/>
            </a:pPr>
            <a:r>
              <a:rPr lang="en-US" altLang="ko-KR"/>
              <a:t>docker exec [OPTIONS] IMAGE : </a:t>
            </a:r>
            <a:r>
              <a:rPr lang="ko-KR" altLang="en-US"/>
              <a:t>컨테이너의 쉘 환경에 접속</a:t>
            </a:r>
            <a:endParaRPr lang="en-US" altLang="ko-KR"/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"/>
            </a:pPr>
            <a:endParaRPr lang="en-US" altLang="ko-KR"/>
          </a:p>
          <a:p>
            <a:pPr>
              <a:lnSpc>
                <a:spcPct val="90000"/>
              </a:lnSpc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296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ECE41-BBC9-4B08-AB2A-AF3D97802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en-US" altLang="ko-KR" sz="1600" dirty="0"/>
              <a:t>-d : detached mode, </a:t>
            </a:r>
            <a:r>
              <a:rPr lang="ko-KR" altLang="en-US" sz="1600" dirty="0"/>
              <a:t>백그라운드 모드</a:t>
            </a: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en-US" altLang="ko-KR" sz="1600" dirty="0"/>
              <a:t>-p : </a:t>
            </a:r>
            <a:r>
              <a:rPr lang="ko-KR" altLang="en-US" sz="1600" dirty="0"/>
              <a:t>호스트와 컨테이너의 포트를 연결 </a:t>
            </a:r>
            <a:r>
              <a:rPr lang="en-US" altLang="ko-KR" sz="1600" dirty="0"/>
              <a:t>(</a:t>
            </a:r>
            <a:r>
              <a:rPr lang="ko-KR" altLang="en-US" sz="1600" dirty="0"/>
              <a:t>포워딩</a:t>
            </a:r>
            <a:r>
              <a:rPr lang="en-US" altLang="ko-KR" sz="16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-v : </a:t>
            </a:r>
            <a:r>
              <a:rPr lang="ko-KR" altLang="en-US" sz="1600" dirty="0"/>
              <a:t>호스트와 컨테이너의 디렉토리를 연결</a:t>
            </a:r>
            <a:r>
              <a:rPr lang="en-US" altLang="ko-KR" sz="1600" dirty="0"/>
              <a:t> (</a:t>
            </a:r>
            <a:r>
              <a:rPr lang="ko-KR" altLang="en-US" sz="1600" dirty="0"/>
              <a:t>마운트</a:t>
            </a:r>
            <a:r>
              <a:rPr lang="en-US" altLang="ko-KR" sz="16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-e : </a:t>
            </a:r>
            <a:r>
              <a:rPr lang="ko-KR" altLang="en-US" sz="1600" dirty="0"/>
              <a:t>컨테이너 내에서 사용할 환경변수 설정</a:t>
            </a: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en-US" altLang="ko-KR" sz="1600" dirty="0"/>
              <a:t>--name : </a:t>
            </a:r>
            <a:r>
              <a:rPr lang="ko-KR" altLang="en-US" sz="1600" dirty="0"/>
              <a:t>컨테이너 이름 설정</a:t>
            </a: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en-US" altLang="ko-KR" sz="1600" dirty="0"/>
              <a:t>--rm : </a:t>
            </a:r>
            <a:r>
              <a:rPr lang="ko-KR" altLang="en-US" sz="1600" dirty="0"/>
              <a:t>프로세스 </a:t>
            </a:r>
            <a:r>
              <a:rPr lang="ko-KR" altLang="en-US" sz="1600" dirty="0" err="1"/>
              <a:t>종료시</a:t>
            </a:r>
            <a:r>
              <a:rPr lang="ko-KR" altLang="en-US" sz="1600" dirty="0"/>
              <a:t> 컨테이너 자동 제거</a:t>
            </a: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en-US" altLang="ko-KR" sz="1600" dirty="0"/>
              <a:t>-it : </a:t>
            </a:r>
            <a:r>
              <a:rPr lang="ko-KR" altLang="en-US" sz="1600" dirty="0"/>
              <a:t>터미널 입력을 위한 옵션</a:t>
            </a:r>
            <a:endParaRPr lang="en-US" altLang="ko-KR" sz="1600" dirty="0"/>
          </a:p>
          <a:p>
            <a:pPr>
              <a:lnSpc>
                <a:spcPct val="90000"/>
              </a:lnSpc>
            </a:pPr>
            <a:r>
              <a:rPr lang="en-US" altLang="ko-KR" sz="1600" dirty="0"/>
              <a:t>--link : </a:t>
            </a:r>
            <a:r>
              <a:rPr lang="ko-KR" altLang="en-US" sz="1600" dirty="0"/>
              <a:t>컨테이너 연결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B1B4D-1BC6-4EEE-987C-3D34DA2FC1CD}"/>
              </a:ext>
            </a:extLst>
          </p:cNvPr>
          <p:cNvSpPr txBox="1"/>
          <p:nvPr/>
        </p:nvSpPr>
        <p:spPr>
          <a:xfrm>
            <a:off x="1068388" y="740741"/>
            <a:ext cx="6805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자주 사용하는 옵션</a:t>
            </a:r>
          </a:p>
        </p:txBody>
      </p:sp>
    </p:spTree>
    <p:extLst>
      <p:ext uri="{BB962C8B-B14F-4D97-AF65-F5344CB8AC3E}">
        <p14:creationId xmlns:p14="http://schemas.microsoft.com/office/powerpoint/2010/main" val="1110812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FBEFC-BEA9-4175-84EB-E19FE469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MYSQL 5.7 container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5D238-B30E-4BB3-A8A8-806B8D598110}"/>
              </a:ext>
            </a:extLst>
          </p:cNvPr>
          <p:cNvSpPr txBox="1"/>
          <p:nvPr/>
        </p:nvSpPr>
        <p:spPr>
          <a:xfrm>
            <a:off x="3299653" y="3872454"/>
            <a:ext cx="5381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25000"/>
                  </a:schemeClr>
                </a:solidFill>
              </a:rPr>
              <a:t>-d </a:t>
            </a:r>
            <a:r>
              <a:rPr lang="en-US" altLang="ko-KR" dirty="0"/>
              <a:t>: </a:t>
            </a:r>
            <a:r>
              <a:rPr lang="ko-KR" altLang="en-US" dirty="0"/>
              <a:t>컨테이너를 백그라운드 프로세스로 실행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chemeClr val="tx2">
                    <a:lumMod val="25000"/>
                  </a:schemeClr>
                </a:solidFill>
              </a:rPr>
              <a:t>--name </a:t>
            </a:r>
            <a:r>
              <a:rPr lang="en-US" altLang="ko-KR" dirty="0"/>
              <a:t>: </a:t>
            </a:r>
            <a:r>
              <a:rPr lang="ko-KR" altLang="en-US" dirty="0"/>
              <a:t>컨테이너 이름 설정</a:t>
            </a:r>
            <a:endParaRPr lang="en-US" altLang="ko-KR" dirty="0"/>
          </a:p>
          <a:p>
            <a:r>
              <a:rPr lang="en-US" altLang="ko-KR" dirty="0">
                <a:solidFill>
                  <a:schemeClr val="tx2">
                    <a:lumMod val="25000"/>
                  </a:schemeClr>
                </a:solidFill>
              </a:rPr>
              <a:t>-e</a:t>
            </a:r>
            <a:r>
              <a:rPr lang="en-US" altLang="ko-KR" dirty="0"/>
              <a:t> : </a:t>
            </a:r>
            <a:r>
              <a:rPr lang="ko-KR" altLang="en-US" dirty="0"/>
              <a:t>환경 변수 설정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9A2034-2046-48AE-82C4-0F08FD641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13" y="2557332"/>
            <a:ext cx="10484173" cy="67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A58230-8406-4ACF-88BC-77F74A634C99}"/>
              </a:ext>
            </a:extLst>
          </p:cNvPr>
          <p:cNvSpPr txBox="1"/>
          <p:nvPr/>
        </p:nvSpPr>
        <p:spPr>
          <a:xfrm>
            <a:off x="1569155" y="4539317"/>
            <a:ext cx="9053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FF00"/>
                </a:solidFill>
              </a:rPr>
              <a:t>docker exec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2">
                    <a:lumMod val="25000"/>
                  </a:schemeClr>
                </a:solidFill>
              </a:rPr>
              <a:t>-it </a:t>
            </a:r>
            <a:r>
              <a:rPr lang="en-US" altLang="ko-KR" dirty="0" err="1"/>
              <a:t>mysql_test</a:t>
            </a:r>
            <a:r>
              <a:rPr lang="en-US" altLang="ko-KR" dirty="0"/>
              <a:t> bash</a:t>
            </a:r>
          </a:p>
          <a:p>
            <a:pPr algn="ctr"/>
            <a:r>
              <a:rPr lang="ko-KR" altLang="en-US" dirty="0"/>
              <a:t>컨테이너 쉘을 사용하기 위해선 </a:t>
            </a:r>
            <a:r>
              <a:rPr lang="en-US" altLang="ko-KR" dirty="0"/>
              <a:t>exec </a:t>
            </a:r>
            <a:r>
              <a:rPr lang="ko-KR" altLang="en-US" dirty="0"/>
              <a:t>명령어를 입력해야 합니다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/>
              <a:t>bash</a:t>
            </a:r>
            <a:r>
              <a:rPr lang="ko-KR" altLang="en-US" dirty="0"/>
              <a:t>쉘에 접속해 </a:t>
            </a:r>
            <a:r>
              <a:rPr lang="en-US" altLang="ko-KR" dirty="0"/>
              <a:t>root </a:t>
            </a:r>
            <a:r>
              <a:rPr lang="ko-KR" altLang="en-US" dirty="0"/>
              <a:t>계정에 들어갑니다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14BD35-40B9-44FE-A953-4EE596C1B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59" y="1201678"/>
            <a:ext cx="7131257" cy="26693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A03543-7AE6-4DAA-9BF2-12B2B339D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385" y="1201678"/>
            <a:ext cx="2539459" cy="298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06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73F3F-3745-468F-8C20-60E9A527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WordPress container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18D75C-05A3-4EC0-A9DC-C64FD0888734}"/>
              </a:ext>
            </a:extLst>
          </p:cNvPr>
          <p:cNvSpPr txBox="1"/>
          <p:nvPr/>
        </p:nvSpPr>
        <p:spPr>
          <a:xfrm>
            <a:off x="1819171" y="4801189"/>
            <a:ext cx="8146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2">
                    <a:lumMod val="25000"/>
                  </a:schemeClr>
                </a:solidFill>
              </a:rPr>
              <a:t>-p </a:t>
            </a:r>
            <a:r>
              <a:rPr lang="en-US" altLang="ko-KR" dirty="0"/>
              <a:t>: </a:t>
            </a:r>
            <a:r>
              <a:rPr lang="ko-KR" altLang="en-US" dirty="0"/>
              <a:t>호스트와 컨테이너 간 포트 연결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Wordpress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en-US" altLang="ko-KR" dirty="0"/>
              <a:t> </a:t>
            </a:r>
            <a:r>
              <a:rPr lang="ko-KR" altLang="en-US" dirty="0"/>
              <a:t>데이터베이스를 필요로 합니다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MySQL</a:t>
            </a:r>
            <a:r>
              <a:rPr lang="en-US" altLang="ko-KR" dirty="0"/>
              <a:t> </a:t>
            </a:r>
            <a:r>
              <a:rPr lang="ko-KR" altLang="en-US" dirty="0"/>
              <a:t>이미지도 필요하며</a:t>
            </a:r>
            <a:r>
              <a:rPr lang="en-US" altLang="ko-KR" dirty="0"/>
              <a:t>, </a:t>
            </a:r>
            <a:r>
              <a:rPr lang="ko-KR" altLang="en-US" dirty="0"/>
              <a:t>두 이미지로 생성한 컨테이너간 링크</a:t>
            </a:r>
            <a:r>
              <a:rPr lang="en-US" altLang="ko-KR" dirty="0"/>
              <a:t>(Link) </a:t>
            </a:r>
            <a:r>
              <a:rPr lang="ko-KR" altLang="en-US" dirty="0"/>
              <a:t>설정을 해주어야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CE2CC0-1F9D-4140-BDF0-3657F0D60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05" y="2204462"/>
            <a:ext cx="9514989" cy="569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AB4B1F-03C6-4296-9C69-35DB55AED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12" y="3394919"/>
            <a:ext cx="11332576" cy="78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28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425E9F-BB89-4381-9F81-BDED17F411D2}"/>
              </a:ext>
            </a:extLst>
          </p:cNvPr>
          <p:cNvSpPr txBox="1"/>
          <p:nvPr/>
        </p:nvSpPr>
        <p:spPr>
          <a:xfrm>
            <a:off x="3075709" y="5484616"/>
            <a:ext cx="571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위에서 확인한 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localhost:[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포트번호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]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/>
              <a:t>를 </a:t>
            </a:r>
            <a:r>
              <a:rPr lang="ko-KR" altLang="en-US" dirty="0" err="1"/>
              <a:t>웹브라우져의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주소창에 입력해 생성된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Wordpress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/>
              <a:t>를 확인합니다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ED63CF-DEC5-4E65-94B3-AF7E6F274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99" y="866811"/>
            <a:ext cx="7818851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1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F9518B-7465-46B3-BE7A-CB92BA3C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1. Docker</a:t>
            </a:r>
            <a:r>
              <a:rPr lang="ko-KR" altLang="en-US">
                <a:solidFill>
                  <a:srgbClr val="FFFFFF"/>
                </a:solidFill>
              </a:rPr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7BFF4-2867-47CB-945D-BB93A8152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altLang="ko-KR" dirty="0"/>
              <a:t>1-1. Docker</a:t>
            </a:r>
            <a:r>
              <a:rPr lang="ko-KR" altLang="en-US" dirty="0"/>
              <a:t>의 등장배경</a:t>
            </a:r>
            <a:endParaRPr lang="en-US" altLang="ko-KR" dirty="0"/>
          </a:p>
          <a:p>
            <a:pPr lvl="1"/>
            <a:r>
              <a:rPr lang="ko-KR" altLang="en-US" dirty="0"/>
              <a:t>서버환경의 계속되는 변화</a:t>
            </a:r>
            <a:endParaRPr lang="en-US" altLang="ko-KR" dirty="0"/>
          </a:p>
          <a:p>
            <a:pPr lvl="1"/>
            <a:r>
              <a:rPr lang="en-US" altLang="ko-KR" dirty="0"/>
              <a:t>DevOps</a:t>
            </a:r>
            <a:r>
              <a:rPr lang="ko-KR" altLang="en-US" dirty="0"/>
              <a:t>의 등장으로 개발주기가 짧아지면서 배포는 더 자주 이루어지고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마이크로서비스</a:t>
            </a:r>
            <a:r>
              <a:rPr lang="ko-KR" altLang="en-US" dirty="0"/>
              <a:t> </a:t>
            </a:r>
            <a:r>
              <a:rPr lang="ko-KR" altLang="en-US" dirty="0" err="1"/>
              <a:t>아키텍쳐가</a:t>
            </a:r>
            <a:r>
              <a:rPr lang="ko-KR" altLang="en-US" dirty="0"/>
              <a:t> 유행</a:t>
            </a:r>
            <a:endParaRPr lang="en-US" altLang="ko-KR" dirty="0"/>
          </a:p>
          <a:p>
            <a:pPr lvl="1"/>
            <a:r>
              <a:rPr lang="ko-KR" altLang="en-US" dirty="0"/>
              <a:t>클라우드의 발전으로 설치해야 할 서버의 수가 수백</a:t>
            </a:r>
            <a:r>
              <a:rPr lang="en-US" altLang="ko-KR" dirty="0"/>
              <a:t>, </a:t>
            </a:r>
            <a:r>
              <a:rPr lang="ko-KR" altLang="en-US" dirty="0"/>
              <a:t>수천대에 이르게 됨</a:t>
            </a:r>
            <a:endParaRPr lang="en-US" altLang="ko-KR" dirty="0"/>
          </a:p>
          <a:p>
            <a:pPr lvl="1"/>
            <a:r>
              <a:rPr lang="en-US" altLang="ko-KR" dirty="0"/>
              <a:t>Docker</a:t>
            </a:r>
            <a:r>
              <a:rPr lang="ko-KR" altLang="en-US" dirty="0"/>
              <a:t>의 등장으로 인해 서버관리 방식이 달라짐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0559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6D7CB-FA34-4ED8-BF48-C9FA0980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dirty="0"/>
              <a:t>컨테이너</a:t>
            </a:r>
            <a:r>
              <a:rPr lang="en-US" altLang="ko-KR" b="1" dirty="0"/>
              <a:t>, </a:t>
            </a:r>
            <a:r>
              <a:rPr lang="ko-KR" altLang="en-US" b="1" dirty="0"/>
              <a:t>이미지 관리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64111-C320-4347-B508-2F7C8CB7A176}"/>
              </a:ext>
            </a:extLst>
          </p:cNvPr>
          <p:cNvSpPr txBox="1"/>
          <p:nvPr/>
        </p:nvSpPr>
        <p:spPr>
          <a:xfrm>
            <a:off x="1109248" y="1483916"/>
            <a:ext cx="817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docker </a:t>
            </a:r>
            <a:r>
              <a:rPr lang="en-US" altLang="ko-KR" dirty="0">
                <a:solidFill>
                  <a:srgbClr val="FFFF00"/>
                </a:solidFill>
              </a:rPr>
              <a:t>stop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컨테이너</a:t>
            </a:r>
            <a:r>
              <a:rPr lang="en-US" altLang="ko-KR" dirty="0">
                <a:solidFill>
                  <a:schemeClr val="bg1"/>
                </a:solidFill>
              </a:rPr>
              <a:t>ID] </a:t>
            </a:r>
            <a:r>
              <a:rPr lang="en-US" altLang="ko-KR" dirty="0"/>
              <a:t>: </a:t>
            </a:r>
            <a:r>
              <a:rPr lang="ko-KR" altLang="en-US" dirty="0"/>
              <a:t>실행 중인 컨테이너 중지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2C5B76-7D57-4647-B38E-E5E6B3F57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248" y="1941339"/>
            <a:ext cx="7640116" cy="18862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64D392F-02C5-4419-9FD4-9948E06E3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248" y="4414788"/>
            <a:ext cx="8519094" cy="11799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1DFDD5-1694-42A9-9E15-89656F076079}"/>
              </a:ext>
            </a:extLst>
          </p:cNvPr>
          <p:cNvSpPr txBox="1"/>
          <p:nvPr/>
        </p:nvSpPr>
        <p:spPr>
          <a:xfrm>
            <a:off x="1109248" y="4013860"/>
            <a:ext cx="56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docker </a:t>
            </a:r>
            <a:r>
              <a:rPr lang="en-US" altLang="ko-KR" dirty="0">
                <a:solidFill>
                  <a:srgbClr val="FFFF00"/>
                </a:solidFill>
              </a:rPr>
              <a:t>rm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/>
                </a:solidFill>
              </a:rPr>
              <a:t>[</a:t>
            </a:r>
            <a:r>
              <a:rPr lang="ko-KR" altLang="en-US" dirty="0">
                <a:solidFill>
                  <a:schemeClr val="bg1"/>
                </a:solidFill>
              </a:rPr>
              <a:t>컨테이너</a:t>
            </a:r>
            <a:r>
              <a:rPr lang="en-US" altLang="ko-KR" dirty="0">
                <a:solidFill>
                  <a:schemeClr val="bg1"/>
                </a:solidFill>
              </a:rPr>
              <a:t>ID] </a:t>
            </a:r>
            <a:r>
              <a:rPr lang="en-US" altLang="ko-KR" dirty="0"/>
              <a:t>: </a:t>
            </a:r>
            <a:r>
              <a:rPr lang="ko-KR" altLang="en-US" dirty="0"/>
              <a:t>정지된 컨테이너 삭제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078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AB366-E3F6-4C3F-90B6-56E540EB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ko-KR" altLang="ko-KR" b="1"/>
              <a:t>컨테이너 로그 보기</a:t>
            </a:r>
            <a:r>
              <a:rPr lang="en-US" altLang="ko-KR" b="1"/>
              <a:t> (logs)</a:t>
            </a:r>
            <a:br>
              <a:rPr lang="ko-KR" altLang="ko-KR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47E78-5E1E-4487-AF80-B134A02DB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ko-KR" altLang="ko-KR"/>
              <a:t>컨테이너가 정상적으로 동작하는지 확인하는 좋은</a:t>
            </a:r>
            <a:r>
              <a:rPr lang="en-US" altLang="ko-KR"/>
              <a:t> </a:t>
            </a:r>
            <a:r>
              <a:rPr lang="ko-KR" altLang="en-US"/>
              <a:t>방법</a:t>
            </a:r>
            <a:r>
              <a:rPr lang="en-US" altLang="ko-KR"/>
              <a:t>.</a:t>
            </a:r>
          </a:p>
          <a:p>
            <a:r>
              <a:rPr lang="en-US" altLang="ko-KR"/>
              <a:t>docker </a:t>
            </a:r>
            <a:r>
              <a:rPr lang="en-US" altLang="ko-KR">
                <a:solidFill>
                  <a:srgbClr val="FFFF00"/>
                </a:solidFill>
              </a:rPr>
              <a:t>logs</a:t>
            </a:r>
            <a:r>
              <a:rPr lang="en-US" altLang="ko-KR"/>
              <a:t> </a:t>
            </a:r>
            <a:r>
              <a:rPr lang="en-US" altLang="ko-KR">
                <a:solidFill>
                  <a:schemeClr val="tx2">
                    <a:lumMod val="25000"/>
                  </a:schemeClr>
                </a:solidFill>
              </a:rPr>
              <a:t>[OPTIONS] </a:t>
            </a:r>
            <a:r>
              <a:rPr lang="ko-KR" altLang="en-US">
                <a:solidFill>
                  <a:schemeClr val="bg1"/>
                </a:solidFill>
              </a:rPr>
              <a:t>컨테이너</a:t>
            </a:r>
            <a:r>
              <a:rPr lang="en-US" altLang="ko-KR">
                <a:solidFill>
                  <a:schemeClr val="bg1"/>
                </a:solidFill>
              </a:rPr>
              <a:t> </a:t>
            </a:r>
            <a:r>
              <a:rPr lang="en-US" altLang="ko-KR"/>
              <a:t>: </a:t>
            </a:r>
            <a:r>
              <a:rPr lang="ko-KR" altLang="en-US"/>
              <a:t>해당 컨테이너의 로그 기록 출력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  <a:p>
            <a:endParaRPr lang="ko-KR" altLang="ko-KR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E7818A-5017-4284-A14B-9A4E1920B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09" y="3398078"/>
            <a:ext cx="936438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82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F5C09-610E-4289-9141-B218E2E2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altLang="ko-KR" b="1"/>
              <a:t>Docker </a:t>
            </a:r>
            <a:r>
              <a:rPr lang="ko-KR" altLang="ko-KR" b="1"/>
              <a:t>데이터 볼</a:t>
            </a:r>
            <a:r>
              <a:rPr lang="ko-KR" altLang="en-US" b="1"/>
              <a:t>륨</a:t>
            </a:r>
            <a:br>
              <a:rPr lang="ko-KR" altLang="ko-KR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BA039-CF10-4268-8A94-8A327A09A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altLang="ko-KR"/>
              <a:t>Docker </a:t>
            </a:r>
            <a:r>
              <a:rPr lang="ko-KR" altLang="ko-KR"/>
              <a:t>데이터 볼륨은 데이터를 컨테이너가 아닌 호스트에 저장하는 방식</a:t>
            </a:r>
            <a:endParaRPr lang="en-US" altLang="ko-KR"/>
          </a:p>
          <a:p>
            <a:r>
              <a:rPr lang="ko-KR" altLang="ko-KR"/>
              <a:t>데이터 볼륨을 이용하면 컨테이너가 삭제되어도 호스트에 저장된 데이터가 사라지지 </a:t>
            </a:r>
            <a:r>
              <a:rPr lang="ko-KR" altLang="en-US"/>
              <a:t>않음</a:t>
            </a:r>
            <a:r>
              <a:rPr lang="en-US" altLang="ko-KR"/>
              <a:t>.</a:t>
            </a:r>
          </a:p>
          <a:p>
            <a:r>
              <a:rPr lang="en-US" altLang="ko-KR">
                <a:solidFill>
                  <a:schemeClr val="tx2">
                    <a:lumMod val="25000"/>
                  </a:schemeClr>
                </a:solidFill>
              </a:rPr>
              <a:t>-v</a:t>
            </a:r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ko-KR">
                <a:solidFill>
                  <a:schemeClr val="bg1"/>
                </a:solidFill>
              </a:rPr>
              <a:t>&lt;</a:t>
            </a:r>
            <a:r>
              <a:rPr lang="ko-KR" altLang="en-US">
                <a:solidFill>
                  <a:schemeClr val="bg1"/>
                </a:solidFill>
              </a:rPr>
              <a:t>호스트 디렉터리</a:t>
            </a:r>
            <a:r>
              <a:rPr lang="en-US" altLang="ko-KR">
                <a:solidFill>
                  <a:schemeClr val="bg1"/>
                </a:solidFill>
              </a:rPr>
              <a:t>&gt;:&lt;</a:t>
            </a:r>
            <a:r>
              <a:rPr lang="ko-KR" altLang="en-US">
                <a:solidFill>
                  <a:schemeClr val="bg1"/>
                </a:solidFill>
              </a:rPr>
              <a:t>컨테이너 디렉터리</a:t>
            </a:r>
            <a:r>
              <a:rPr lang="en-US" altLang="ko-KR">
                <a:solidFill>
                  <a:schemeClr val="bg1"/>
                </a:solidFill>
              </a:rPr>
              <a:t>&gt;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B21A31-7E77-4A4E-B241-657D21E9E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94" y="3722048"/>
            <a:ext cx="6657975" cy="1123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F87B97-2FDE-4DBE-848F-1AB862943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218" y="5372099"/>
            <a:ext cx="42767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48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38102-F3CB-422A-9A91-3287B49E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328832"/>
          </a:xfrm>
        </p:spPr>
        <p:txBody>
          <a:bodyPr/>
          <a:lstStyle/>
          <a:p>
            <a:r>
              <a:rPr lang="en-US" altLang="ko-KR" sz="9600" b="1" dirty="0" err="1"/>
              <a:t>Dockerfile</a:t>
            </a:r>
            <a:endParaRPr lang="ko-KR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950523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41EAF9-A2B4-4C1B-AC1A-52FD234BF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1. dockerfile</a:t>
            </a:r>
            <a:r>
              <a:rPr lang="ko-KR" altLang="en-US">
                <a:solidFill>
                  <a:srgbClr val="FFFFFF"/>
                </a:solidFill>
              </a:rPr>
              <a:t>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16FA7-7545-466B-994D-F73DA0DC2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ko-KR" altLang="en-US" dirty="0"/>
              <a:t>이미지를 생성하기 위한 스크립트이며</a:t>
            </a:r>
            <a:r>
              <a:rPr lang="en-US" altLang="ko-KR" dirty="0"/>
              <a:t> </a:t>
            </a:r>
            <a:r>
              <a:rPr lang="en-US" altLang="ko-KR" dirty="0" err="1"/>
              <a:t>dockerfile</a:t>
            </a:r>
            <a:r>
              <a:rPr lang="ko-KR" altLang="en-US" dirty="0"/>
              <a:t>을 빌드하면 완성된 이미지를 얻게 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Dockerfile</a:t>
            </a:r>
            <a:r>
              <a:rPr lang="ko-KR" altLang="en-US" dirty="0"/>
              <a:t>이 필요한 이유</a:t>
            </a:r>
            <a:endParaRPr lang="en-US" altLang="ko-KR" dirty="0"/>
          </a:p>
          <a:p>
            <a:pPr lvl="1"/>
            <a:r>
              <a:rPr lang="ko-KR" altLang="en-US" dirty="0"/>
              <a:t>이미지가 어떻게 만들어 졌는지를 기록한다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개발자의 경우 수정을 하게 될 때 용이하다</a:t>
            </a:r>
          </a:p>
          <a:p>
            <a:pPr lvl="1"/>
            <a:r>
              <a:rPr lang="ko-KR" altLang="en-US" dirty="0"/>
              <a:t>한번에 모아서 배포를 할 수 있는 장점이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    (</a:t>
            </a:r>
            <a:r>
              <a:rPr lang="en-US" altLang="ko-KR" dirty="0" err="1"/>
              <a:t>dockerfile</a:t>
            </a:r>
            <a:r>
              <a:rPr lang="ko-KR" altLang="en-US" dirty="0"/>
              <a:t>을 쓰지 않는다면 하나하나 배포를 해야 하는 수고가 발생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4819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EE27F-8229-4F25-9BB1-5320C4B2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Docker </a:t>
            </a:r>
            <a:r>
              <a:rPr lang="ko-KR" altLang="en-US" dirty="0"/>
              <a:t>명령어 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F2B35C5-7794-4F44-8B7D-371FD0F4E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490053"/>
            <a:ext cx="6905625" cy="2428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F2CA8F-11F9-48AA-BF5B-E676F75CE150}"/>
              </a:ext>
            </a:extLst>
          </p:cNvPr>
          <p:cNvSpPr txBox="1"/>
          <p:nvPr/>
        </p:nvSpPr>
        <p:spPr>
          <a:xfrm>
            <a:off x="646111" y="4171949"/>
            <a:ext cx="96599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FROM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782E53-979E-46A4-9008-763A0457D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571" y="4171949"/>
            <a:ext cx="3541901" cy="1281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73E1C2-7CC0-4600-9A49-3A4A7E7E5D95}"/>
              </a:ext>
            </a:extLst>
          </p:cNvPr>
          <p:cNvSpPr txBox="1"/>
          <p:nvPr/>
        </p:nvSpPr>
        <p:spPr>
          <a:xfrm>
            <a:off x="5348471" y="4171949"/>
            <a:ext cx="6405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태그명을 생략하면 베이스 이미지의 최신 버전 적용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작성자가 이미지명과 태그명에 임의의 값을 넣을 수 있음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Dockerfile</a:t>
            </a:r>
            <a:r>
              <a:rPr lang="ko-KR" altLang="en-US" dirty="0"/>
              <a:t>을 수정하여 같은 이름의 다른 이미지 생성 가능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특정 이미지를 사용할 때 </a:t>
            </a:r>
            <a:r>
              <a:rPr lang="en-US" altLang="ko-KR" dirty="0"/>
              <a:t>digest</a:t>
            </a:r>
            <a:r>
              <a:rPr lang="ko-KR" altLang="en-US" dirty="0"/>
              <a:t>를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(digest</a:t>
            </a:r>
            <a:r>
              <a:rPr lang="ko-KR" altLang="en-US" dirty="0"/>
              <a:t>란 </a:t>
            </a:r>
            <a:r>
              <a:rPr lang="en-US" altLang="ko-KR" dirty="0"/>
              <a:t>docker hub</a:t>
            </a:r>
            <a:r>
              <a:rPr lang="ko-KR" altLang="en-US" dirty="0"/>
              <a:t>에 업로드 할 때 자동으로 </a:t>
            </a:r>
            <a:r>
              <a:rPr lang="ko-KR" altLang="en-US" dirty="0" err="1"/>
              <a:t>부여받는</a:t>
            </a:r>
            <a:r>
              <a:rPr lang="ko-KR" altLang="en-US" dirty="0"/>
              <a:t> 식별자를 말함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E07914-DF28-444D-B3F2-F50CA147E107}"/>
              </a:ext>
            </a:extLst>
          </p:cNvPr>
          <p:cNvSpPr/>
          <p:nvPr/>
        </p:nvSpPr>
        <p:spPr>
          <a:xfrm>
            <a:off x="646111" y="1775637"/>
            <a:ext cx="1257117" cy="12333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A9F5A6-55CC-476A-8BD1-18830E891860}"/>
              </a:ext>
            </a:extLst>
          </p:cNvPr>
          <p:cNvSpPr/>
          <p:nvPr/>
        </p:nvSpPr>
        <p:spPr>
          <a:xfrm>
            <a:off x="3848986" y="2711302"/>
            <a:ext cx="1257117" cy="297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71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7E54F-CC17-4E9A-8C68-E3809F68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dockerfile</a:t>
            </a:r>
            <a:r>
              <a:rPr lang="ko-KR" altLang="en-US" dirty="0"/>
              <a:t>로 </a:t>
            </a:r>
            <a:r>
              <a:rPr lang="en-US" altLang="ko-KR" dirty="0"/>
              <a:t>docker </a:t>
            </a:r>
            <a:r>
              <a:rPr lang="ko-KR" altLang="en-US" dirty="0"/>
              <a:t>이미지 생성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81340C8-8E83-4FB8-939F-E02E34372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853248"/>
            <a:ext cx="2810141" cy="718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DA5C46-F2BC-4041-8CFA-8B5A6EFDE415}"/>
              </a:ext>
            </a:extLst>
          </p:cNvPr>
          <p:cNvSpPr txBox="1"/>
          <p:nvPr/>
        </p:nvSpPr>
        <p:spPr>
          <a:xfrm>
            <a:off x="3676650" y="1861066"/>
            <a:ext cx="704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Dockerfile</a:t>
            </a:r>
            <a:r>
              <a:rPr lang="ko-KR" altLang="en-US" dirty="0"/>
              <a:t>을 생성 </a:t>
            </a:r>
            <a:r>
              <a:rPr lang="en-US" altLang="ko-KR" dirty="0"/>
              <a:t>(</a:t>
            </a:r>
            <a:r>
              <a:rPr lang="ko-KR" altLang="en-US" dirty="0"/>
              <a:t>스크립트를 아톰에 작성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명령어 입력을 하게 되면 </a:t>
            </a:r>
            <a:r>
              <a:rPr lang="en-US" altLang="ko-KR" dirty="0"/>
              <a:t>atom editor</a:t>
            </a:r>
            <a:r>
              <a:rPr lang="ko-KR" altLang="en-US" dirty="0"/>
              <a:t>실행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DFF291-C41D-49B2-A9B0-A9F4E94D0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0" y="2807553"/>
            <a:ext cx="6943725" cy="21971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4A45F2-C160-4C5B-A620-CC178EA7DD71}"/>
              </a:ext>
            </a:extLst>
          </p:cNvPr>
          <p:cNvSpPr txBox="1"/>
          <p:nvPr/>
        </p:nvSpPr>
        <p:spPr>
          <a:xfrm>
            <a:off x="646110" y="5004752"/>
            <a:ext cx="788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Atom editor</a:t>
            </a:r>
            <a:r>
              <a:rPr lang="ko-KR" altLang="en-US" dirty="0"/>
              <a:t>에 위의 명령어를 입력</a:t>
            </a:r>
          </a:p>
        </p:txBody>
      </p:sp>
    </p:spTree>
    <p:extLst>
      <p:ext uri="{BB962C8B-B14F-4D97-AF65-F5344CB8AC3E}">
        <p14:creationId xmlns:p14="http://schemas.microsoft.com/office/powerpoint/2010/main" val="3484203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65F4A-DFBE-4F4C-9903-F27FE93D0665}"/>
              </a:ext>
            </a:extLst>
          </p:cNvPr>
          <p:cNvSpPr txBox="1"/>
          <p:nvPr/>
        </p:nvSpPr>
        <p:spPr>
          <a:xfrm>
            <a:off x="552450" y="112395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Docker</a:t>
            </a:r>
            <a:r>
              <a:rPr lang="ko-KR" altLang="en-US" sz="4000" b="1" dirty="0"/>
              <a:t> </a:t>
            </a:r>
            <a:r>
              <a:rPr lang="en-US" altLang="ko-KR" sz="4000" b="1" dirty="0"/>
              <a:t>build </a:t>
            </a:r>
            <a:r>
              <a:rPr lang="ko-KR" altLang="en-US" sz="4000" b="1" dirty="0"/>
              <a:t>커맨드 실행</a:t>
            </a:r>
            <a:r>
              <a:rPr lang="en-US" altLang="ko-KR" sz="4000" b="1" dirty="0"/>
              <a:t>(-t </a:t>
            </a:r>
            <a:r>
              <a:rPr lang="ko-KR" altLang="en-US" sz="4000" b="1" dirty="0"/>
              <a:t>옵션</a:t>
            </a:r>
            <a:r>
              <a:rPr lang="en-US" altLang="ko-KR" sz="4000" b="1" dirty="0"/>
              <a:t>)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46A901-5F3F-4B87-BF80-9CDC7D29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062162"/>
            <a:ext cx="6008146" cy="1138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810205-4730-4DB2-AA91-F27A0E848EB5}"/>
              </a:ext>
            </a:extLst>
          </p:cNvPr>
          <p:cNvSpPr txBox="1"/>
          <p:nvPr/>
        </p:nvSpPr>
        <p:spPr>
          <a:xfrm>
            <a:off x="6762750" y="2062162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Docker</a:t>
            </a:r>
            <a:r>
              <a:rPr lang="ko-KR" altLang="en-US" dirty="0"/>
              <a:t> </a:t>
            </a:r>
            <a:r>
              <a:rPr lang="en-US" altLang="ko-KR" dirty="0"/>
              <a:t>build </a:t>
            </a:r>
            <a:r>
              <a:rPr lang="ko-KR" altLang="en-US" dirty="0"/>
              <a:t>명령어</a:t>
            </a:r>
          </a:p>
        </p:txBody>
      </p:sp>
      <p:pic>
        <p:nvPicPr>
          <p:cNvPr id="6" name="그림 5" descr="스크린샷, 모니터, 검은색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B680E1B8-88E9-4301-82F7-818AD3E87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3390900"/>
            <a:ext cx="7124700" cy="3314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38F01E-6DC6-438C-8643-C5E76AA45EDE}"/>
              </a:ext>
            </a:extLst>
          </p:cNvPr>
          <p:cNvSpPr txBox="1"/>
          <p:nvPr/>
        </p:nvSpPr>
        <p:spPr>
          <a:xfrm>
            <a:off x="7677150" y="33909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최초 실행 이후에는</a:t>
            </a:r>
            <a:endParaRPr lang="en-US" altLang="ko-KR" dirty="0"/>
          </a:p>
          <a:p>
            <a:r>
              <a:rPr lang="en-US" altLang="ko-KR" dirty="0"/>
              <a:t>Docker repository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베이스 이미지를 다운로드하지 않고 바로 생성이 가능</a:t>
            </a:r>
          </a:p>
        </p:txBody>
      </p:sp>
    </p:spTree>
    <p:extLst>
      <p:ext uri="{BB962C8B-B14F-4D97-AF65-F5344CB8AC3E}">
        <p14:creationId xmlns:p14="http://schemas.microsoft.com/office/powerpoint/2010/main" val="4237139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8D2650-75EE-476E-8874-3BA232FD4DD9}"/>
              </a:ext>
            </a:extLst>
          </p:cNvPr>
          <p:cNvSpPr txBox="1"/>
          <p:nvPr/>
        </p:nvSpPr>
        <p:spPr>
          <a:xfrm>
            <a:off x="704850" y="1314450"/>
            <a:ext cx="819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Docker  build </a:t>
            </a:r>
            <a:r>
              <a:rPr lang="ko-KR" altLang="en-US" sz="4000" b="1" dirty="0"/>
              <a:t>커맨드 실행</a:t>
            </a:r>
            <a:r>
              <a:rPr lang="en-US" altLang="ko-KR" sz="4000" b="1" dirty="0"/>
              <a:t>(-f </a:t>
            </a:r>
            <a:r>
              <a:rPr lang="ko-KR" altLang="en-US" sz="4000" b="1" dirty="0"/>
              <a:t>옵션</a:t>
            </a:r>
            <a:r>
              <a:rPr lang="en-US" altLang="ko-KR" sz="4000" b="1" dirty="0"/>
              <a:t>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E2148F-F9F5-4A90-9391-13193492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586722"/>
            <a:ext cx="7760033" cy="1025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C7FCEE-43B5-4AC0-989D-C94B80CD11DD}"/>
              </a:ext>
            </a:extLst>
          </p:cNvPr>
          <p:cNvSpPr txBox="1"/>
          <p:nvPr/>
        </p:nvSpPr>
        <p:spPr>
          <a:xfrm>
            <a:off x="603416" y="2022336"/>
            <a:ext cx="796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-f </a:t>
            </a:r>
            <a:r>
              <a:rPr lang="ko-KR" altLang="en-US" dirty="0"/>
              <a:t>옵션의</a:t>
            </a:r>
            <a:r>
              <a:rPr lang="en-US" altLang="ko-KR" dirty="0"/>
              <a:t> </a:t>
            </a:r>
            <a:r>
              <a:rPr lang="ko-KR" altLang="en-US" dirty="0"/>
              <a:t>경우는 </a:t>
            </a:r>
            <a:r>
              <a:rPr lang="en-US" altLang="ko-KR" dirty="0" err="1"/>
              <a:t>dockerfile</a:t>
            </a:r>
            <a:r>
              <a:rPr lang="ko-KR" altLang="en-US" dirty="0"/>
              <a:t>의 파일명을 임의로 지정할 때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00D327-03F0-4600-BD2D-AC3DCB4AB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16" y="3807440"/>
            <a:ext cx="67056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17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0CD53-F7AE-4D8F-B83C-F7E3A0E1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커맨드 및 데몬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7EB95-C568-444A-AE8D-4D875CD85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RUN(</a:t>
            </a:r>
            <a:r>
              <a:rPr lang="ko-KR" altLang="en-US" dirty="0"/>
              <a:t>커맨드 실행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RUN </a:t>
            </a:r>
            <a:r>
              <a:rPr lang="ko-KR" altLang="en-US" dirty="0"/>
              <a:t>명령어로 여러 커맨드를 실행</a:t>
            </a:r>
            <a:endParaRPr lang="en-US" altLang="ko-KR" dirty="0"/>
          </a:p>
          <a:p>
            <a:pPr lvl="1"/>
            <a:r>
              <a:rPr lang="en-US" altLang="ko-KR" dirty="0" err="1"/>
              <a:t>Dockerfile</a:t>
            </a:r>
            <a:r>
              <a:rPr lang="en-US" altLang="ko-KR" dirty="0"/>
              <a:t> </a:t>
            </a:r>
            <a:r>
              <a:rPr lang="ko-KR" altLang="en-US" dirty="0"/>
              <a:t>생성 시</a:t>
            </a:r>
            <a:r>
              <a:rPr lang="en-US" altLang="ko-KR" dirty="0"/>
              <a:t>, RUN</a:t>
            </a:r>
            <a:r>
              <a:rPr lang="ko-KR" altLang="en-US" dirty="0"/>
              <a:t>명령어가 많이 사용</a:t>
            </a:r>
            <a:endParaRPr lang="en-US" altLang="ko-KR" dirty="0"/>
          </a:p>
          <a:p>
            <a:pPr lvl="1"/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yum</a:t>
            </a:r>
            <a:r>
              <a:rPr lang="ko-KR" altLang="en-US" dirty="0"/>
              <a:t> 커맨드로 </a:t>
            </a:r>
            <a:r>
              <a:rPr lang="en-US" altLang="ko-KR" dirty="0" err="1"/>
              <a:t>httpd</a:t>
            </a:r>
            <a:r>
              <a:rPr lang="ko-KR" altLang="en-US" dirty="0"/>
              <a:t>를 설치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CC4A9B-A64E-45AC-A32A-7748BD36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271" y="2000811"/>
            <a:ext cx="3092401" cy="4616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64AC8D-6253-4DD6-AFA9-D7E4453B8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3333750"/>
            <a:ext cx="281247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402DE-719E-4145-8832-B38BA144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1700">
                <a:solidFill>
                  <a:schemeClr val="bg1"/>
                </a:solidFill>
              </a:rPr>
              <a:t>1-2. Docker</a:t>
            </a:r>
            <a:r>
              <a:rPr lang="ko-KR" altLang="en-US" sz="1700">
                <a:solidFill>
                  <a:schemeClr val="bg1"/>
                </a:solidFill>
              </a:rPr>
              <a:t>의 개념</a:t>
            </a:r>
            <a:endParaRPr lang="en-US" altLang="ko-KR" sz="170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ko-KR" sz="1700">
                <a:solidFill>
                  <a:schemeClr val="bg1"/>
                </a:solidFill>
              </a:rPr>
              <a:t>Docker</a:t>
            </a:r>
            <a:r>
              <a:rPr lang="ko-KR" altLang="en-US" sz="1700">
                <a:solidFill>
                  <a:schemeClr val="bg1"/>
                </a:solidFill>
              </a:rPr>
              <a:t>는 컨테이너 기반의 오픈소스 가상화 플랫폼</a:t>
            </a:r>
            <a:endParaRPr lang="en-US" altLang="ko-KR" sz="170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ko-KR" altLang="en-US" sz="1700">
                <a:solidFill>
                  <a:schemeClr val="bg1"/>
                </a:solidFill>
              </a:rPr>
              <a:t>다양한 프로그램</a:t>
            </a:r>
            <a:r>
              <a:rPr lang="en-US" altLang="ko-KR" sz="1700">
                <a:solidFill>
                  <a:schemeClr val="bg1"/>
                </a:solidFill>
              </a:rPr>
              <a:t>, </a:t>
            </a:r>
            <a:r>
              <a:rPr lang="ko-KR" altLang="en-US" sz="1700">
                <a:solidFill>
                  <a:schemeClr val="bg1"/>
                </a:solidFill>
              </a:rPr>
              <a:t>실행환경을 컨테이너로 추상화하고 동일한 인터페이스를 제공하여 프로그램의 배포 및 관리를 단순하게 함</a:t>
            </a:r>
            <a:r>
              <a:rPr lang="en-US" altLang="ko-KR" sz="1700">
                <a:solidFill>
                  <a:schemeClr val="bg1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sz="1700">
                <a:solidFill>
                  <a:schemeClr val="bg1"/>
                </a:solidFill>
              </a:rPr>
              <a:t>backend, database</a:t>
            </a:r>
            <a:r>
              <a:rPr lang="ko-KR" altLang="en-US" sz="1700">
                <a:solidFill>
                  <a:schemeClr val="bg1"/>
                </a:solidFill>
              </a:rPr>
              <a:t> </a:t>
            </a:r>
            <a:r>
              <a:rPr lang="en-US" altLang="ko-KR" sz="1700">
                <a:solidFill>
                  <a:schemeClr val="bg1"/>
                </a:solidFill>
              </a:rPr>
              <a:t>server, </a:t>
            </a:r>
            <a:r>
              <a:rPr lang="ko-KR" altLang="en-US" sz="1700">
                <a:solidFill>
                  <a:schemeClr val="bg1"/>
                </a:solidFill>
              </a:rPr>
              <a:t>등 어떤 프로그램도 컨테이너로 추상화 할 수 있고 </a:t>
            </a:r>
            <a:r>
              <a:rPr lang="en-US" altLang="ko-KR" sz="1700">
                <a:solidFill>
                  <a:schemeClr val="bg1"/>
                </a:solidFill>
              </a:rPr>
              <a:t>AWS, Google cloud</a:t>
            </a:r>
            <a:r>
              <a:rPr lang="ko-KR" altLang="en-US" sz="1700">
                <a:solidFill>
                  <a:schemeClr val="bg1"/>
                </a:solidFill>
              </a:rPr>
              <a:t>등 어디서든 실행할 수 있음</a:t>
            </a:r>
            <a:endParaRPr lang="en-US" altLang="ko-KR" sz="170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ko-KR" altLang="en-US" sz="1700">
                <a:solidFill>
                  <a:schemeClr val="bg1"/>
                </a:solidFill>
              </a:rPr>
              <a:t>도커 커맨드를 입력하면 클라이언트가 도커 서버로 명령을 전송하고 결과를 받아 터미널에 출력함</a:t>
            </a:r>
            <a:r>
              <a:rPr lang="en-US" altLang="ko-KR" sz="1700">
                <a:solidFill>
                  <a:schemeClr val="bg1"/>
                </a:solidFill>
              </a:rPr>
              <a:t>.</a:t>
            </a:r>
            <a:r>
              <a:rPr lang="ko-KR" altLang="en-US" sz="170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C9DE26-0D92-4545-AD7B-9A7287035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3275336"/>
            <a:ext cx="5451627" cy="22079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99187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B66E0-0D18-41E2-AE19-93376861B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183688" cy="4195481"/>
          </a:xfrm>
        </p:spPr>
        <p:txBody>
          <a:bodyPr/>
          <a:lstStyle/>
          <a:p>
            <a:r>
              <a:rPr lang="en-US" altLang="ko-KR" dirty="0"/>
              <a:t>CMD (</a:t>
            </a:r>
            <a:r>
              <a:rPr lang="ko-KR" altLang="en-US" dirty="0"/>
              <a:t>데몬 실행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컨테이너에서 실행되는 커맨드는 </a:t>
            </a:r>
            <a:r>
              <a:rPr lang="en-US" altLang="ko-KR" dirty="0"/>
              <a:t>CMD</a:t>
            </a:r>
            <a:r>
              <a:rPr lang="ko-KR" altLang="en-US" dirty="0"/>
              <a:t>명령어를 사용</a:t>
            </a:r>
            <a:endParaRPr lang="en-US" altLang="ko-KR" dirty="0"/>
          </a:p>
          <a:p>
            <a:pPr lvl="1"/>
            <a:r>
              <a:rPr lang="en-US" altLang="ko-KR" dirty="0" err="1"/>
              <a:t>Dockerfile</a:t>
            </a:r>
            <a:r>
              <a:rPr lang="ko-KR" altLang="en-US" dirty="0"/>
              <a:t>에는 한 개의 </a:t>
            </a:r>
            <a:r>
              <a:rPr lang="en-US" altLang="ko-KR" dirty="0"/>
              <a:t>CMD </a:t>
            </a:r>
            <a:r>
              <a:rPr lang="ko-KR" altLang="en-US" dirty="0"/>
              <a:t>명령어만 입력할 수 있음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(</a:t>
            </a:r>
            <a:r>
              <a:rPr lang="ko-KR" altLang="en-US" dirty="0"/>
              <a:t>여러 개를 입력할 경우 마지막 커맨드만 적용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ENTRYPOINT</a:t>
            </a:r>
            <a:r>
              <a:rPr lang="ko-KR" altLang="en-US" dirty="0"/>
              <a:t>명령어의 값에 </a:t>
            </a:r>
            <a:r>
              <a:rPr lang="en-US" altLang="ko-KR" dirty="0"/>
              <a:t>CMD </a:t>
            </a:r>
            <a:r>
              <a:rPr lang="ko-KR" altLang="en-US" dirty="0"/>
              <a:t>명령어를 입력하여 실행 할 수 있음 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DF1A57-3B50-4113-8905-8DDC9A8C8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49" y="4150658"/>
            <a:ext cx="3757103" cy="6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09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8B0636-0F73-43EF-BDC3-199C61D02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ENTRYPOINT (</a:t>
            </a:r>
            <a:r>
              <a:rPr lang="ko-KR" altLang="en-US" dirty="0"/>
              <a:t>데몬 실행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ENTRYPOINT </a:t>
            </a:r>
            <a:r>
              <a:rPr lang="ko-KR" altLang="en-US" dirty="0"/>
              <a:t>명령어에 입력한 커맨드는 </a:t>
            </a:r>
            <a:r>
              <a:rPr lang="en-US" altLang="ko-KR" dirty="0"/>
              <a:t>docker run </a:t>
            </a:r>
            <a:r>
              <a:rPr lang="ko-KR" altLang="en-US" dirty="0"/>
              <a:t>커맨드가 동작할 때 실행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AA710F-31EB-482D-A5F4-E9FA584B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2990850"/>
            <a:ext cx="4449832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42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52B0F-64AB-4161-A7DF-9E3EBB30C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462" y="833718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CMD</a:t>
            </a:r>
            <a:r>
              <a:rPr lang="ko-KR" altLang="en-US" sz="2800" b="1" dirty="0"/>
              <a:t>와 </a:t>
            </a:r>
            <a:r>
              <a:rPr lang="en-US" altLang="ko-KR" sz="2800" b="1" dirty="0"/>
              <a:t>ENTRYPOINT</a:t>
            </a:r>
            <a:r>
              <a:rPr lang="ko-KR" altLang="en-US" sz="2800" b="1" dirty="0"/>
              <a:t>의 차이</a:t>
            </a:r>
            <a:endParaRPr lang="en-US" altLang="ko-KR" sz="3200" b="1" dirty="0"/>
          </a:p>
          <a:p>
            <a:pPr lvl="1"/>
            <a:r>
              <a:rPr lang="en-US" altLang="ko-KR" sz="2600" dirty="0"/>
              <a:t>CMD</a:t>
            </a:r>
            <a:r>
              <a:rPr lang="ko-KR" altLang="en-US" sz="2600" dirty="0"/>
              <a:t>의 경우</a:t>
            </a:r>
            <a:endParaRPr lang="en-US" altLang="ko-KR" sz="2600" dirty="0"/>
          </a:p>
          <a:p>
            <a:pPr lvl="2"/>
            <a:r>
              <a:rPr lang="en-US" altLang="ko-KR" sz="2200" dirty="0"/>
              <a:t>Container</a:t>
            </a:r>
            <a:r>
              <a:rPr lang="ko-KR" altLang="en-US" sz="2200" dirty="0"/>
              <a:t> 실행 시 </a:t>
            </a:r>
            <a:r>
              <a:rPr lang="en-US" altLang="ko-KR" sz="2200" dirty="0"/>
              <a:t>docker run</a:t>
            </a:r>
            <a:r>
              <a:rPr lang="ko-KR" altLang="en-US" sz="2200" dirty="0"/>
              <a:t> 명령어에 인자 값을 전달하여 실행하면 </a:t>
            </a:r>
            <a:r>
              <a:rPr lang="en-US" altLang="ko-KR" sz="2200" dirty="0"/>
              <a:t>CMD</a:t>
            </a:r>
            <a:r>
              <a:rPr lang="ko-KR" altLang="en-US" sz="2200" dirty="0"/>
              <a:t>에 명시된 명령어와 인자 값을 무시</a:t>
            </a:r>
            <a:endParaRPr lang="en-US" altLang="ko-KR" sz="2200" dirty="0"/>
          </a:p>
          <a:p>
            <a:pPr lvl="2"/>
            <a:endParaRPr lang="en-US" altLang="ko-KR" sz="2200" dirty="0"/>
          </a:p>
          <a:p>
            <a:pPr lvl="2"/>
            <a:endParaRPr lang="en-US" altLang="ko-KR" sz="2200" dirty="0"/>
          </a:p>
          <a:p>
            <a:pPr lvl="1"/>
            <a:r>
              <a:rPr lang="en-US" altLang="ko-KR" sz="2400" dirty="0"/>
              <a:t>ENTRYPOINT</a:t>
            </a:r>
            <a:r>
              <a:rPr lang="ko-KR" altLang="en-US" sz="2400" dirty="0"/>
              <a:t>의 경우</a:t>
            </a:r>
            <a:endParaRPr lang="en-US" altLang="ko-KR" sz="2400" dirty="0"/>
          </a:p>
          <a:p>
            <a:pPr lvl="2"/>
            <a:r>
              <a:rPr lang="en-US" altLang="ko-KR" sz="2200" dirty="0"/>
              <a:t>Container </a:t>
            </a:r>
            <a:r>
              <a:rPr lang="ko-KR" altLang="en-US" sz="2200" dirty="0"/>
              <a:t>실행 시 </a:t>
            </a:r>
            <a:r>
              <a:rPr lang="en-US" altLang="ko-KR" sz="2200" dirty="0"/>
              <a:t>run</a:t>
            </a:r>
            <a:r>
              <a:rPr lang="ko-KR" altLang="en-US" sz="2200" dirty="0"/>
              <a:t>을 통해 명령어 및 인자 값을 전달해도 기존의 명령이 실행</a:t>
            </a:r>
            <a:endParaRPr lang="en-US" altLang="ko-KR" sz="2200" dirty="0"/>
          </a:p>
          <a:p>
            <a:pPr lvl="2"/>
            <a:endParaRPr lang="en-US" altLang="ko-KR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EFF1EE-D100-4929-81A4-967B344CC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997" y="2609850"/>
            <a:ext cx="4716380" cy="1066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4774CD-FF9E-4C87-AE67-F0730A238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997" y="4900332"/>
            <a:ext cx="4805712" cy="71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58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428FCC7-A582-4D0E-AB12-840DAC5E8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5" y="149402"/>
            <a:ext cx="6550800" cy="23590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850140-BB93-42F6-A68C-39965C1DC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95" y="2563782"/>
            <a:ext cx="1819275" cy="219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931FF-EDC0-49C1-9A75-B4903A8CDC96}"/>
              </a:ext>
            </a:extLst>
          </p:cNvPr>
          <p:cNvSpPr txBox="1"/>
          <p:nvPr/>
        </p:nvSpPr>
        <p:spPr>
          <a:xfrm>
            <a:off x="7495955" y="2838223"/>
            <a:ext cx="380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docker run –d –p 80:80 sample</a:t>
            </a:r>
            <a:endParaRPr lang="ko-KR" altLang="en-US" dirty="0"/>
          </a:p>
        </p:txBody>
      </p:sp>
      <p:pic>
        <p:nvPicPr>
          <p:cNvPr id="11" name="그림 10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0938E74-7C1D-47FF-A5EC-554E19A99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95" y="2838223"/>
            <a:ext cx="6985446" cy="39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29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F3B2F-5711-4A02-8C98-9CBE1E47AC5E}"/>
              </a:ext>
            </a:extLst>
          </p:cNvPr>
          <p:cNvSpPr txBox="1"/>
          <p:nvPr/>
        </p:nvSpPr>
        <p:spPr>
          <a:xfrm>
            <a:off x="382772" y="148856"/>
            <a:ext cx="942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</a:t>
            </a:r>
            <a:r>
              <a:rPr lang="ko-KR" altLang="en-US" dirty="0"/>
              <a:t> 이미지를 기반으로 </a:t>
            </a:r>
            <a:r>
              <a:rPr lang="en-US" altLang="ko-KR" dirty="0"/>
              <a:t>docker run</a:t>
            </a:r>
            <a:r>
              <a:rPr lang="ko-KR" altLang="en-US" dirty="0"/>
              <a:t>을 실행시켜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앞서 설치한 </a:t>
            </a:r>
            <a:r>
              <a:rPr lang="en-US" altLang="ko-KR" dirty="0" err="1"/>
              <a:t>nginx</a:t>
            </a:r>
            <a:r>
              <a:rPr lang="ko-KR" altLang="en-US" dirty="0"/>
              <a:t>로 기동하는 커맨드를 통해 컨테이너를 구동</a:t>
            </a:r>
          </a:p>
        </p:txBody>
      </p:sp>
      <p:pic>
        <p:nvPicPr>
          <p:cNvPr id="4" name="그림 3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A7A59B8-2C97-41D7-BAD8-E80B72DD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36" y="1567496"/>
            <a:ext cx="8549917" cy="48697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485475-DA36-4976-8269-0C2E6F8A676F}"/>
              </a:ext>
            </a:extLst>
          </p:cNvPr>
          <p:cNvSpPr txBox="1"/>
          <p:nvPr/>
        </p:nvSpPr>
        <p:spPr>
          <a:xfrm>
            <a:off x="351736" y="869936"/>
            <a:ext cx="889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docker</a:t>
            </a:r>
            <a:r>
              <a:rPr lang="ko-KR" altLang="en-US" dirty="0"/>
              <a:t> </a:t>
            </a:r>
            <a:r>
              <a:rPr lang="en-US" altLang="ko-KR" dirty="0"/>
              <a:t>run</a:t>
            </a:r>
            <a:r>
              <a:rPr lang="ko-KR" altLang="en-US" dirty="0"/>
              <a:t> </a:t>
            </a:r>
            <a:r>
              <a:rPr lang="en-US" altLang="ko-KR" dirty="0"/>
              <a:t>–d</a:t>
            </a:r>
            <a:r>
              <a:rPr lang="ko-KR" altLang="en-US" dirty="0"/>
              <a:t> </a:t>
            </a:r>
            <a:r>
              <a:rPr lang="en-US" altLang="ko-KR" dirty="0"/>
              <a:t>–p</a:t>
            </a:r>
            <a:r>
              <a:rPr lang="ko-KR" altLang="en-US" dirty="0"/>
              <a:t> </a:t>
            </a:r>
            <a:r>
              <a:rPr lang="en-US" altLang="ko-KR" dirty="0"/>
              <a:t>81:80</a:t>
            </a:r>
            <a:r>
              <a:rPr lang="ko-KR" altLang="en-US" dirty="0"/>
              <a:t> </a:t>
            </a:r>
            <a:r>
              <a:rPr lang="en-US" altLang="ko-KR" dirty="0"/>
              <a:t>sample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r>
              <a:rPr lang="en-US" altLang="ko-KR" dirty="0"/>
              <a:t> –g “daemon off;”</a:t>
            </a:r>
          </a:p>
          <a:p>
            <a:r>
              <a:rPr lang="ko-KR" altLang="en-US" dirty="0"/>
              <a:t>웹사이트 주소창에 </a:t>
            </a:r>
            <a:r>
              <a:rPr lang="en-US" altLang="ko-KR" dirty="0"/>
              <a:t>localhost:81</a:t>
            </a:r>
            <a:r>
              <a:rPr lang="ko-KR" altLang="en-US" dirty="0"/>
              <a:t>을 입력</a:t>
            </a:r>
          </a:p>
        </p:txBody>
      </p:sp>
    </p:spTree>
    <p:extLst>
      <p:ext uri="{BB962C8B-B14F-4D97-AF65-F5344CB8AC3E}">
        <p14:creationId xmlns:p14="http://schemas.microsoft.com/office/powerpoint/2010/main" val="1034254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C0EFDD3-722E-40D1-B39F-CF920B058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80330"/>
            <a:ext cx="8006316" cy="45064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494851-BBCB-442A-8428-DEAAB7183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761"/>
            <a:ext cx="4391686" cy="4374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F10BC2-6B9B-47E4-A3B1-B1BA2C97885B}"/>
              </a:ext>
            </a:extLst>
          </p:cNvPr>
          <p:cNvSpPr txBox="1"/>
          <p:nvPr/>
        </p:nvSpPr>
        <p:spPr>
          <a:xfrm>
            <a:off x="4382168" y="233915"/>
            <a:ext cx="662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ENTRYPOINT [“/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/>
              <a:t>/</a:t>
            </a:r>
            <a:r>
              <a:rPr lang="en-US" altLang="ko-KR" dirty="0" err="1"/>
              <a:t>httpd</a:t>
            </a:r>
            <a:r>
              <a:rPr lang="en-US" altLang="ko-KR" dirty="0"/>
              <a:t>”, “-D”, “FOREGROUND”]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6C2F23-F5E8-44DB-B585-5CDFA9CF4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7333"/>
            <a:ext cx="2590800" cy="257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115A04-9F97-422C-AB77-444D27DFE280}"/>
              </a:ext>
            </a:extLst>
          </p:cNvPr>
          <p:cNvSpPr txBox="1"/>
          <p:nvPr/>
        </p:nvSpPr>
        <p:spPr>
          <a:xfrm>
            <a:off x="0" y="6138895"/>
            <a:ext cx="623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82</a:t>
            </a:r>
            <a:r>
              <a:rPr lang="ko-KR" altLang="en-US" dirty="0"/>
              <a:t>번 포트로 접속하였으나 실행 되지 않음을 확인</a:t>
            </a:r>
          </a:p>
        </p:txBody>
      </p:sp>
    </p:spTree>
    <p:extLst>
      <p:ext uri="{BB962C8B-B14F-4D97-AF65-F5344CB8AC3E}">
        <p14:creationId xmlns:p14="http://schemas.microsoft.com/office/powerpoint/2010/main" val="10968674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33EB3BD-6FAA-4239-9A79-8E0D04A64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7" y="2101766"/>
            <a:ext cx="5267325" cy="2190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E0B6878-57C7-4E9C-ACBB-4228CB988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1" y="3062287"/>
            <a:ext cx="75342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78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5C629-0DB9-4D4B-9033-2816F46F3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dockerfile</a:t>
            </a:r>
            <a:r>
              <a:rPr lang="ko-KR" altLang="en-US" dirty="0"/>
              <a:t>을 빌드합니다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 image 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B5E2EE-6E31-4EC6-86DF-C4FAC2BF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99" y="3298010"/>
            <a:ext cx="7629116" cy="3173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FE6CF2-B2E5-4A01-96E0-AF67927B0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99" y="4610000"/>
            <a:ext cx="8484574" cy="8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59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CA0A358-2499-4292-B476-A93D47CBA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83" y="2309177"/>
            <a:ext cx="5381625" cy="2190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C9D58B-D962-426D-854B-7970FC99A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183" y="1005665"/>
            <a:ext cx="4258185" cy="484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5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72089-0260-413B-A895-596FD262A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3148" y="1647751"/>
            <a:ext cx="4537750" cy="41957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/>
              <a:t>1-3. Docker</a:t>
            </a:r>
            <a:r>
              <a:rPr lang="ko-KR" altLang="en-US" sz="2000" dirty="0"/>
              <a:t>의 특징</a:t>
            </a:r>
            <a:endParaRPr lang="en-US" altLang="ko-KR" sz="2000" dirty="0"/>
          </a:p>
          <a:p>
            <a:pPr lvl="1"/>
            <a:r>
              <a:rPr lang="en-US" altLang="ko-KR" sz="1800" dirty="0"/>
              <a:t>a. </a:t>
            </a:r>
            <a:r>
              <a:rPr lang="ko-KR" altLang="en-US" sz="1800" dirty="0"/>
              <a:t>컨테이너</a:t>
            </a:r>
            <a:r>
              <a:rPr lang="en-US" altLang="ko-KR" sz="1800" dirty="0"/>
              <a:t>(container)</a:t>
            </a:r>
          </a:p>
          <a:p>
            <a:pPr lvl="2"/>
            <a:r>
              <a:rPr lang="ko-KR" altLang="en-US" sz="1600" dirty="0"/>
              <a:t>컨테이너는 격리된 공간에서 프로세스가 동작하는 기술</a:t>
            </a:r>
            <a:endParaRPr lang="en-US" altLang="ko-KR" sz="1600" dirty="0"/>
          </a:p>
          <a:p>
            <a:pPr lvl="2"/>
            <a:r>
              <a:rPr lang="ko-KR" altLang="en-US" sz="1600" dirty="0"/>
              <a:t>기존의 가상화 방식은 주로 </a:t>
            </a:r>
            <a:r>
              <a:rPr lang="en-US" altLang="ko-KR" sz="1600" dirty="0"/>
              <a:t>OS</a:t>
            </a:r>
            <a:r>
              <a:rPr lang="ko-KR" altLang="en-US" sz="1600" dirty="0"/>
              <a:t>를 가상화</a:t>
            </a:r>
            <a:r>
              <a:rPr lang="en-US" altLang="ko-KR" sz="1600" dirty="0"/>
              <a:t> </a:t>
            </a:r>
          </a:p>
          <a:p>
            <a:pPr lvl="3"/>
            <a:r>
              <a:rPr lang="en-US" altLang="ko-KR" sz="1400" dirty="0"/>
              <a:t>Ex) VM (</a:t>
            </a:r>
            <a:r>
              <a:rPr lang="ko-KR" altLang="en-US" sz="1400" dirty="0"/>
              <a:t>가상머신</a:t>
            </a:r>
            <a:r>
              <a:rPr lang="en-US" altLang="ko-KR" sz="1400" dirty="0"/>
              <a:t>)</a:t>
            </a:r>
          </a:p>
          <a:p>
            <a:pPr lvl="3"/>
            <a:r>
              <a:rPr lang="ko-KR" altLang="en-US" sz="1400" dirty="0"/>
              <a:t>가상머신은 호스트 </a:t>
            </a:r>
            <a:r>
              <a:rPr lang="en-US" altLang="ko-KR" sz="1400" dirty="0"/>
              <a:t>OS</a:t>
            </a:r>
            <a:r>
              <a:rPr lang="ko-KR" altLang="en-US" sz="1400" dirty="0"/>
              <a:t>위에 게스트 </a:t>
            </a:r>
            <a:r>
              <a:rPr lang="en-US" altLang="ko-KR" sz="1400" dirty="0"/>
              <a:t>OS </a:t>
            </a:r>
            <a:r>
              <a:rPr lang="ko-KR" altLang="en-US" sz="1400" dirty="0"/>
              <a:t>전체를 </a:t>
            </a:r>
            <a:r>
              <a:rPr lang="ko-KR" altLang="en-US" sz="1400" dirty="0" err="1"/>
              <a:t>가상화하여</a:t>
            </a:r>
            <a:r>
              <a:rPr lang="ko-KR" altLang="en-US" sz="1400" dirty="0"/>
              <a:t> 사용하는 방식</a:t>
            </a:r>
            <a:endParaRPr lang="en-US" altLang="ko-KR" sz="1400" dirty="0"/>
          </a:p>
          <a:p>
            <a:pPr lvl="3"/>
            <a:r>
              <a:rPr lang="ko-KR" altLang="en-US" sz="1400" dirty="0"/>
              <a:t>이 방식은 여러가지 </a:t>
            </a:r>
            <a:r>
              <a:rPr lang="en-US" altLang="ko-KR" sz="1400" dirty="0"/>
              <a:t>OS</a:t>
            </a:r>
            <a:r>
              <a:rPr lang="ko-KR" altLang="en-US" sz="1400" dirty="0"/>
              <a:t>를 가상화</a:t>
            </a:r>
            <a:r>
              <a:rPr lang="en-US" altLang="ko-KR" sz="1400" dirty="0"/>
              <a:t> </a:t>
            </a:r>
            <a:r>
              <a:rPr lang="ko-KR" altLang="en-US" sz="1400" dirty="0"/>
              <a:t>할 수 있고 비교적 사용법이 간단하지만 무겁고 느려서 운영환경에선 사용할 수 없음</a:t>
            </a:r>
            <a:endParaRPr lang="en-US" altLang="ko-KR" sz="1400" dirty="0"/>
          </a:p>
          <a:p>
            <a:pPr lvl="3"/>
            <a:r>
              <a:rPr lang="ko-KR" altLang="en-US" sz="1400" dirty="0"/>
              <a:t>이 문제를 개선하기 위해 컨테이너가 등장</a:t>
            </a:r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53A069-D614-4019-AE39-0FEE10A485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647751"/>
            <a:ext cx="4395788" cy="3989351"/>
          </a:xfrm>
        </p:spPr>
      </p:pic>
    </p:spTree>
    <p:extLst>
      <p:ext uri="{BB962C8B-B14F-4D97-AF65-F5344CB8AC3E}">
        <p14:creationId xmlns:p14="http://schemas.microsoft.com/office/powerpoint/2010/main" val="159899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1CD7E-1F77-42BB-9BE2-CDA73B29E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altLang="ko-KR" dirty="0"/>
              <a:t>a-1. </a:t>
            </a:r>
            <a:r>
              <a:rPr lang="ko-KR" altLang="en-US" dirty="0"/>
              <a:t>컨테이너의 장점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나 메모리를 딱 프로세스가 필요한 만큼만 추가로 사용하고 성능적으로도 거의 손실이 없음</a:t>
            </a:r>
            <a:endParaRPr lang="en-US" altLang="ko-KR" dirty="0"/>
          </a:p>
          <a:p>
            <a:pPr lvl="1"/>
            <a:r>
              <a:rPr lang="ko-KR" altLang="en-US" dirty="0"/>
              <a:t>하나의 서버에 여러 개의 컨테이너를 실행해도 서로 독립적으로 실행</a:t>
            </a:r>
            <a:endParaRPr lang="en-US" altLang="ko-KR" dirty="0"/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나 메모리 사용량을 제한할 수 있고 호스트의 특정 포트와 연결하거나 호스트의 특정 디렉토리를 내부 디렉토리인 것처럼 사용할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7640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4EF79-4099-4503-A743-31F5E17551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b. </a:t>
            </a:r>
            <a:r>
              <a:rPr lang="ko-KR" altLang="en-US" dirty="0"/>
              <a:t>이미지</a:t>
            </a:r>
            <a:r>
              <a:rPr lang="en-US" altLang="ko-KR" dirty="0"/>
              <a:t> (image)</a:t>
            </a:r>
          </a:p>
          <a:p>
            <a:pPr lvl="1"/>
            <a:r>
              <a:rPr lang="ko-KR" altLang="en-US" dirty="0"/>
              <a:t>컨테이너 실행에 필요한 파일과 설정 값 등을 포함하고 있는 것</a:t>
            </a:r>
            <a:endParaRPr lang="en-US" altLang="ko-KR" dirty="0"/>
          </a:p>
          <a:p>
            <a:pPr lvl="1"/>
            <a:r>
              <a:rPr lang="ko-KR" altLang="en-US" dirty="0"/>
              <a:t>새로운 서버가 추가되면 미리 만들어 놓은 이미지를 다운받고 컨테이너를 생성</a:t>
            </a:r>
            <a:endParaRPr lang="en-US" altLang="ko-KR" dirty="0"/>
          </a:p>
          <a:p>
            <a:pPr lvl="1"/>
            <a:r>
              <a:rPr lang="ko-KR" altLang="en-US" dirty="0"/>
              <a:t>한 서버에 여러 개의 컨테이너를 실행할 수 있고</a:t>
            </a:r>
            <a:r>
              <a:rPr lang="en-US" altLang="ko-KR" dirty="0"/>
              <a:t>, </a:t>
            </a:r>
            <a:r>
              <a:rPr lang="ko-KR" altLang="en-US" dirty="0"/>
              <a:t>수십</a:t>
            </a:r>
            <a:r>
              <a:rPr lang="en-US" altLang="ko-KR" dirty="0"/>
              <a:t>, </a:t>
            </a:r>
            <a:r>
              <a:rPr lang="ko-KR" altLang="en-US" dirty="0"/>
              <a:t>수백</a:t>
            </a:r>
            <a:r>
              <a:rPr lang="en-US" altLang="ko-KR" dirty="0"/>
              <a:t>, </a:t>
            </a:r>
            <a:r>
              <a:rPr lang="ko-KR" altLang="en-US" dirty="0"/>
              <a:t>수천대의 서버도 문제가 없음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15B722E-3BA5-43F4-9D82-08857A34BD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2060575"/>
            <a:ext cx="4395788" cy="4010616"/>
          </a:xfrm>
        </p:spPr>
      </p:pic>
    </p:spTree>
    <p:extLst>
      <p:ext uri="{BB962C8B-B14F-4D97-AF65-F5344CB8AC3E}">
        <p14:creationId xmlns:p14="http://schemas.microsoft.com/office/powerpoint/2010/main" val="317479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F704D-9815-4D39-8A62-4B4E54817A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c.</a:t>
            </a:r>
            <a:r>
              <a:rPr lang="ko-KR" altLang="en-US" dirty="0"/>
              <a:t> </a:t>
            </a:r>
            <a:r>
              <a:rPr lang="en-US" altLang="ko-KR" dirty="0"/>
              <a:t>Layer </a:t>
            </a:r>
            <a:r>
              <a:rPr lang="ko-KR" altLang="en-US" dirty="0"/>
              <a:t>저장방식</a:t>
            </a:r>
            <a:endParaRPr lang="en-US" altLang="ko-KR" dirty="0"/>
          </a:p>
          <a:p>
            <a:pPr lvl="1"/>
            <a:r>
              <a:rPr lang="ko-KR" altLang="en-US" dirty="0"/>
              <a:t>이미지는 보통 용량이 수백</a:t>
            </a:r>
            <a:r>
              <a:rPr lang="en-US" altLang="ko-KR" dirty="0"/>
              <a:t>MB</a:t>
            </a:r>
          </a:p>
          <a:p>
            <a:pPr lvl="1"/>
            <a:r>
              <a:rPr lang="ko-KR" altLang="en-US" dirty="0"/>
              <a:t>기존 이미지에 파일 하나 추가했다고 수백</a:t>
            </a:r>
            <a:r>
              <a:rPr lang="en-US" altLang="ko-KR" dirty="0"/>
              <a:t>MB</a:t>
            </a:r>
            <a:r>
              <a:rPr lang="ko-KR" altLang="en-US" dirty="0"/>
              <a:t>를 다시 다운받는다면 매우 비효율</a:t>
            </a:r>
            <a:endParaRPr lang="en-US" altLang="ko-KR" dirty="0"/>
          </a:p>
          <a:p>
            <a:pPr lvl="1"/>
            <a:r>
              <a:rPr lang="ko-KR" altLang="en-US" dirty="0"/>
              <a:t>유니온 파일 시스템을 이용하여 여러 개의 </a:t>
            </a:r>
            <a:r>
              <a:rPr lang="en-US" altLang="ko-KR" dirty="0"/>
              <a:t>layer</a:t>
            </a:r>
            <a:r>
              <a:rPr lang="ko-KR" altLang="en-US" dirty="0"/>
              <a:t>를 하나의 파일시스템으로 사용할 수 있게 해줍니다</a:t>
            </a:r>
            <a:r>
              <a:rPr lang="en-US" altLang="ko-KR" dirty="0"/>
              <a:t>. </a:t>
            </a:r>
            <a:r>
              <a:rPr lang="ko-KR" altLang="en-US" dirty="0"/>
              <a:t>이미지는 여러 개의 읽기 전용 </a:t>
            </a:r>
            <a:r>
              <a:rPr lang="en-US" altLang="ko-KR" dirty="0"/>
              <a:t>layer</a:t>
            </a:r>
            <a:r>
              <a:rPr lang="ko-KR" altLang="en-US" dirty="0"/>
              <a:t>로 구성되고 파일이 추가되거나 수정되면 새로운 </a:t>
            </a:r>
            <a:r>
              <a:rPr lang="en-US" altLang="ko-KR" dirty="0"/>
              <a:t>layer</a:t>
            </a:r>
            <a:r>
              <a:rPr lang="ko-KR" altLang="en-US" dirty="0"/>
              <a:t>가 생성됩니다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CBFA3AD-EA52-4BC8-BEDB-0826094C25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4675" y="2060575"/>
            <a:ext cx="4395788" cy="3893658"/>
          </a:xfrm>
        </p:spPr>
      </p:pic>
    </p:spTree>
    <p:extLst>
      <p:ext uri="{BB962C8B-B14F-4D97-AF65-F5344CB8AC3E}">
        <p14:creationId xmlns:p14="http://schemas.microsoft.com/office/powerpoint/2010/main" val="108068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FDF406D-5693-4AEB-B340-FBB2093E0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6648" y="910626"/>
            <a:ext cx="5890213" cy="36382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C5AC11-FBB0-48C0-8019-459663838A4F}"/>
              </a:ext>
            </a:extLst>
          </p:cNvPr>
          <p:cNvSpPr txBox="1"/>
          <p:nvPr/>
        </p:nvSpPr>
        <p:spPr>
          <a:xfrm>
            <a:off x="2049293" y="5087187"/>
            <a:ext cx="8093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동일한 </a:t>
            </a:r>
            <a:r>
              <a:rPr lang="en-US" altLang="ko-KR" dirty="0">
                <a:solidFill>
                  <a:srgbClr val="92D050"/>
                </a:solidFill>
              </a:rPr>
              <a:t>Image</a:t>
            </a:r>
            <a:r>
              <a:rPr lang="ko-KR" altLang="en-US" dirty="0"/>
              <a:t>를 바탕으로 </a:t>
            </a:r>
            <a:r>
              <a:rPr lang="ko-KR" altLang="en-US" dirty="0" err="1"/>
              <a:t>기동된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C000"/>
                </a:solidFill>
              </a:rPr>
              <a:t>Container</a:t>
            </a:r>
            <a:r>
              <a:rPr lang="ko-KR" altLang="en-US" dirty="0"/>
              <a:t>들은 각각 </a:t>
            </a:r>
            <a:r>
              <a:rPr lang="en-US" altLang="ko-KR" dirty="0">
                <a:solidFill>
                  <a:schemeClr val="tx2">
                    <a:lumMod val="25000"/>
                  </a:schemeClr>
                </a:solidFill>
              </a:rPr>
              <a:t>Container</a:t>
            </a:r>
            <a:r>
              <a:rPr lang="ko-KR" altLang="en-US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25000"/>
                  </a:schemeClr>
                </a:solidFill>
              </a:rPr>
              <a:t>layer</a:t>
            </a:r>
            <a:r>
              <a:rPr lang="ko-KR" altLang="en-US" dirty="0"/>
              <a:t>만 추가됩니다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>
                <a:solidFill>
                  <a:srgbClr val="FFC000"/>
                </a:solidFill>
              </a:rPr>
              <a:t>Container</a:t>
            </a:r>
            <a:r>
              <a:rPr lang="ko-KR" altLang="en-US" dirty="0"/>
              <a:t>들은 </a:t>
            </a:r>
            <a:r>
              <a:rPr lang="en-US" altLang="ko-KR" dirty="0">
                <a:solidFill>
                  <a:srgbClr val="92D050"/>
                </a:solidFill>
              </a:rPr>
              <a:t>Image</a:t>
            </a:r>
            <a:r>
              <a:rPr lang="ko-KR" altLang="en-US" dirty="0">
                <a:solidFill>
                  <a:srgbClr val="92D050"/>
                </a:solidFill>
              </a:rPr>
              <a:t> </a:t>
            </a:r>
            <a:r>
              <a:rPr lang="en-US" altLang="ko-KR" dirty="0">
                <a:solidFill>
                  <a:srgbClr val="92D050"/>
                </a:solidFill>
              </a:rPr>
              <a:t>layer</a:t>
            </a:r>
            <a:r>
              <a:rPr lang="ko-KR" altLang="en-US" dirty="0"/>
              <a:t>를 </a:t>
            </a:r>
            <a:r>
              <a:rPr lang="en-US" altLang="ko-KR" dirty="0"/>
              <a:t>100%</a:t>
            </a:r>
            <a:r>
              <a:rPr lang="ko-KR" altLang="en-US" dirty="0"/>
              <a:t>공유하여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75CF6C-F9A1-4B62-BD83-FDBA11D66AA7}"/>
              </a:ext>
            </a:extLst>
          </p:cNvPr>
          <p:cNvSpPr/>
          <p:nvPr/>
        </p:nvSpPr>
        <p:spPr>
          <a:xfrm>
            <a:off x="4227617" y="2291938"/>
            <a:ext cx="3455719" cy="21613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E37B68-3CCC-4DF0-BCBF-7F1AD09B7F56}"/>
              </a:ext>
            </a:extLst>
          </p:cNvPr>
          <p:cNvSpPr/>
          <p:nvPr/>
        </p:nvSpPr>
        <p:spPr>
          <a:xfrm>
            <a:off x="3028208" y="961903"/>
            <a:ext cx="5676405" cy="97377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888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1827</Words>
  <Application>Microsoft Office PowerPoint</Application>
  <PresentationFormat>와이드스크린</PresentationFormat>
  <Paragraphs>233</Paragraphs>
  <Slides>48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3" baseType="lpstr">
      <vt:lpstr>맑은 고딕</vt:lpstr>
      <vt:lpstr>Arial</vt:lpstr>
      <vt:lpstr>Century Gothic</vt:lpstr>
      <vt:lpstr>Wingdings 3</vt:lpstr>
      <vt:lpstr>이온</vt:lpstr>
      <vt:lpstr>Docker</vt:lpstr>
      <vt:lpstr>목차</vt:lpstr>
      <vt:lpstr>1. Docker란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Docker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도커실행 확인</vt:lpstr>
      <vt:lpstr>PowerPoint 프레젠테이션</vt:lpstr>
      <vt:lpstr>PowerPoint 프레젠테이션</vt:lpstr>
      <vt:lpstr>PowerPoint 프레젠테이션</vt:lpstr>
      <vt:lpstr>3.Docker 실습</vt:lpstr>
      <vt:lpstr>PowerPoint 프레젠테이션</vt:lpstr>
      <vt:lpstr>MYSQL 5.7 container</vt:lpstr>
      <vt:lpstr>PowerPoint 프레젠테이션</vt:lpstr>
      <vt:lpstr>WordPress container </vt:lpstr>
      <vt:lpstr>PowerPoint 프레젠테이션</vt:lpstr>
      <vt:lpstr>컨테이너, 이미지 관리 </vt:lpstr>
      <vt:lpstr>컨테이너 로그 보기 (logs) </vt:lpstr>
      <vt:lpstr>Docker 데이터 볼륨 </vt:lpstr>
      <vt:lpstr>Dockerfile</vt:lpstr>
      <vt:lpstr>1. dockerfile이란</vt:lpstr>
      <vt:lpstr>2. Docker 명령어 </vt:lpstr>
      <vt:lpstr>3. dockerfile로 docker 이미지 생성</vt:lpstr>
      <vt:lpstr>PowerPoint 프레젠테이션</vt:lpstr>
      <vt:lpstr>PowerPoint 프레젠테이션</vt:lpstr>
      <vt:lpstr>4. 커맨드 및 데몬 실행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82103</dc:creator>
  <cp:lastModifiedBy>82103</cp:lastModifiedBy>
  <cp:revision>1</cp:revision>
  <dcterms:created xsi:type="dcterms:W3CDTF">2019-04-03T13:37:59Z</dcterms:created>
  <dcterms:modified xsi:type="dcterms:W3CDTF">2019-04-03T13:42:45Z</dcterms:modified>
</cp:coreProperties>
</file>