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4" r:id="rId8"/>
    <p:sldId id="259" r:id="rId9"/>
    <p:sldId id="265" r:id="rId10"/>
    <p:sldId id="262" r:id="rId11"/>
    <p:sldId id="266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D05"/>
    <a:srgbClr val="388030"/>
    <a:srgbClr val="F2CC0E"/>
    <a:srgbClr val="D34817"/>
    <a:srgbClr val="E5B609"/>
    <a:srgbClr val="DEA810"/>
    <a:srgbClr val="DF9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9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8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D0BD6D-448E-48E0-8D61-EB1A43A4B39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B163CCA-3701-46C6-99B4-7D98486F6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millan7/BeerChallen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   </a:t>
            </a:r>
            <a:r>
              <a:rPr lang="es-ES" dirty="0" err="1" smtClean="0"/>
              <a:t>Beer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Marina Sanchez</a:t>
            </a:r>
          </a:p>
          <a:p>
            <a:r>
              <a:rPr lang="es-ES" dirty="0" smtClean="0"/>
              <a:t>10/21/2022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6" y="1736421"/>
            <a:ext cx="1661762" cy="16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41280" cy="1609344"/>
          </a:xfrm>
        </p:spPr>
        <p:txBody>
          <a:bodyPr>
            <a:normAutofit/>
          </a:bodyPr>
          <a:lstStyle/>
          <a:p>
            <a:r>
              <a:rPr lang="es-ES" sz="4800" dirty="0"/>
              <a:t>Sentiment </a:t>
            </a:r>
            <a:r>
              <a:rPr lang="es-ES" sz="4800" dirty="0" smtClean="0"/>
              <a:t>vs. </a:t>
            </a:r>
            <a:r>
              <a:rPr lang="es-ES" sz="4800" dirty="0" err="1"/>
              <a:t>overall</a:t>
            </a:r>
            <a:r>
              <a:rPr lang="es-ES" sz="4800" dirty="0"/>
              <a:t> score in BEER </a:t>
            </a:r>
            <a:r>
              <a:rPr lang="es-ES" sz="4800" dirty="0" err="1"/>
              <a:t>Styles</a:t>
            </a:r>
            <a:endParaRPr lang="en-U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9408" y="3771898"/>
            <a:ext cx="10058400" cy="3329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>
              <a:solidFill>
                <a:srgbClr val="E99D05"/>
              </a:solidFill>
            </a:endParaRPr>
          </a:p>
          <a:p>
            <a:pPr marL="0" indent="0">
              <a:buNone/>
            </a:pPr>
            <a:r>
              <a:rPr lang="es-ES" dirty="0" smtClean="0"/>
              <a:t>PROCESS</a:t>
            </a:r>
          </a:p>
          <a:p>
            <a:r>
              <a:rPr lang="es-ES" dirty="0" smtClean="0">
                <a:solidFill>
                  <a:srgbClr val="E99D05"/>
                </a:solidFill>
              </a:rPr>
              <a:t>Sentiment </a:t>
            </a:r>
            <a:r>
              <a:rPr lang="es-ES" dirty="0" err="1" smtClean="0">
                <a:solidFill>
                  <a:srgbClr val="E99D05"/>
                </a:solidFill>
              </a:rPr>
              <a:t>Analysis</a:t>
            </a:r>
            <a:r>
              <a:rPr lang="es-ES" dirty="0" smtClean="0">
                <a:solidFill>
                  <a:srgbClr val="E99D05"/>
                </a:solidFill>
              </a:rPr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: tag </a:t>
            </a:r>
            <a:r>
              <a:rPr lang="es-ES" dirty="0" err="1" smtClean="0"/>
              <a:t>the</a:t>
            </a:r>
            <a:r>
              <a:rPr lang="es-ES" dirty="0" smtClean="0"/>
              <a:t> reviews as </a:t>
            </a:r>
            <a:r>
              <a:rPr lang="es-ES" dirty="0" smtClean="0">
                <a:solidFill>
                  <a:srgbClr val="E99D05"/>
                </a:solidFill>
              </a:rPr>
              <a:t>Positive, Neutral </a:t>
            </a:r>
            <a:r>
              <a:rPr lang="es-ES" dirty="0" err="1" smtClean="0"/>
              <a:t>or</a:t>
            </a:r>
            <a:r>
              <a:rPr lang="es-ES" dirty="0" smtClean="0">
                <a:solidFill>
                  <a:srgbClr val="E99D05"/>
                </a:solidFill>
              </a:rPr>
              <a:t> </a:t>
            </a:r>
            <a:r>
              <a:rPr lang="es-ES" dirty="0" err="1" smtClean="0">
                <a:solidFill>
                  <a:srgbClr val="E99D05"/>
                </a:solidFill>
              </a:rPr>
              <a:t>Negative</a:t>
            </a:r>
            <a:endParaRPr lang="es-ES" dirty="0" smtClean="0">
              <a:solidFill>
                <a:srgbClr val="E99D05"/>
              </a:solidFill>
            </a:endParaRPr>
          </a:p>
          <a:p>
            <a:r>
              <a:rPr lang="es-ES" dirty="0" err="1" smtClean="0">
                <a:solidFill>
                  <a:srgbClr val="E99D05"/>
                </a:solidFill>
              </a:rPr>
              <a:t>Crosschek</a:t>
            </a:r>
            <a:r>
              <a:rPr lang="es-ES" dirty="0" smtClean="0">
                <a:solidFill>
                  <a:srgbClr val="E99D05"/>
                </a:solidFill>
              </a:rPr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predominant</a:t>
            </a:r>
            <a:r>
              <a:rPr lang="es-ES" dirty="0" smtClean="0"/>
              <a:t> sentiment and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numerical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E99D05"/>
                </a:solidFill>
              </a:rPr>
              <a:t>scores</a:t>
            </a:r>
          </a:p>
          <a:p>
            <a:endParaRPr lang="es-ES" dirty="0">
              <a:solidFill>
                <a:srgbClr val="E99D05"/>
              </a:solidFill>
            </a:endParaRPr>
          </a:p>
          <a:p>
            <a:pPr marL="0" indent="0" algn="r">
              <a:buNone/>
            </a:pPr>
            <a:r>
              <a:rPr lang="es-ES" sz="1600" dirty="0" err="1" smtClean="0"/>
              <a:t>Con’t</a:t>
            </a:r>
            <a:r>
              <a:rPr lang="es-ES" sz="1600" dirty="0" smtClean="0"/>
              <a:t> in </a:t>
            </a:r>
            <a:r>
              <a:rPr lang="es-ES" sz="1600" dirty="0" err="1" smtClean="0"/>
              <a:t>next</a:t>
            </a:r>
            <a:r>
              <a:rPr lang="es-ES" sz="1600" dirty="0" smtClean="0"/>
              <a:t> </a:t>
            </a:r>
            <a:r>
              <a:rPr lang="es-ES" sz="1600" dirty="0" err="1" smtClean="0"/>
              <a:t>slide</a:t>
            </a:r>
            <a:endParaRPr lang="es-ES" sz="16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359408" y="2170176"/>
            <a:ext cx="10058400" cy="332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s-ES" b="1" dirty="0" smtClean="0">
                <a:solidFill>
                  <a:srgbClr val="E99D05"/>
                </a:solidFill>
              </a:rPr>
              <a:t>Do </a:t>
            </a:r>
            <a:r>
              <a:rPr lang="es-ES" b="1" dirty="0" err="1" smtClean="0">
                <a:solidFill>
                  <a:srgbClr val="E99D05"/>
                </a:solidFill>
              </a:rPr>
              <a:t>the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emotions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expressed</a:t>
            </a:r>
            <a:r>
              <a:rPr lang="es-ES" b="1" dirty="0" smtClean="0">
                <a:solidFill>
                  <a:srgbClr val="E99D05"/>
                </a:solidFill>
              </a:rPr>
              <a:t> in </a:t>
            </a:r>
            <a:r>
              <a:rPr lang="es-ES" b="1" dirty="0" err="1" smtClean="0">
                <a:solidFill>
                  <a:srgbClr val="E99D05"/>
                </a:solidFill>
              </a:rPr>
              <a:t>the</a:t>
            </a:r>
            <a:r>
              <a:rPr lang="es-ES" b="1" dirty="0" smtClean="0">
                <a:solidFill>
                  <a:srgbClr val="E99D05"/>
                </a:solidFill>
              </a:rPr>
              <a:t> reviews match </a:t>
            </a:r>
            <a:r>
              <a:rPr lang="es-ES" b="1" dirty="0" err="1" smtClean="0">
                <a:solidFill>
                  <a:srgbClr val="E99D05"/>
                </a:solidFill>
              </a:rPr>
              <a:t>the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average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numerical</a:t>
            </a:r>
            <a:r>
              <a:rPr lang="es-ES" b="1" dirty="0" smtClean="0">
                <a:solidFill>
                  <a:srgbClr val="E99D05"/>
                </a:solidFill>
              </a:rPr>
              <a:t> score </a:t>
            </a:r>
            <a:r>
              <a:rPr lang="es-ES" b="1" dirty="0" err="1" smtClean="0">
                <a:solidFill>
                  <a:srgbClr val="E99D05"/>
                </a:solidFill>
              </a:rPr>
              <a:t>for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each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beer</a:t>
            </a:r>
            <a:r>
              <a:rPr lang="es-ES" b="1" dirty="0" smtClean="0">
                <a:solidFill>
                  <a:srgbClr val="E99D05"/>
                </a:solidFill>
              </a:rPr>
              <a:t> </a:t>
            </a:r>
            <a:r>
              <a:rPr lang="es-ES" b="1" dirty="0" err="1" smtClean="0">
                <a:solidFill>
                  <a:srgbClr val="E99D05"/>
                </a:solidFill>
              </a:rPr>
              <a:t>style</a:t>
            </a:r>
            <a:r>
              <a:rPr lang="es-ES" b="1" dirty="0" smtClean="0">
                <a:solidFill>
                  <a:srgbClr val="E99D05"/>
                </a:solidFill>
              </a:rPr>
              <a:t>? </a:t>
            </a:r>
          </a:p>
          <a:p>
            <a:pPr marL="0" indent="0" algn="ctr">
              <a:buFont typeface="Wingdings" pitchFamily="2" charset="2"/>
              <a:buNone/>
            </a:pPr>
            <a:endParaRPr lang="es-ES" b="1" dirty="0" smtClean="0"/>
          </a:p>
          <a:p>
            <a:pPr marL="0" indent="0" algn="ctr">
              <a:buFont typeface="Wingdings" pitchFamily="2" charset="2"/>
              <a:buNone/>
            </a:pPr>
            <a:r>
              <a:rPr lang="es-ES" sz="2800" b="1" dirty="0" smtClean="0"/>
              <a:t>Spoiler… </a:t>
            </a:r>
            <a:r>
              <a:rPr lang="es-ES" sz="2800" b="1" dirty="0" smtClean="0">
                <a:solidFill>
                  <a:srgbClr val="FF0000"/>
                </a:solidFill>
              </a:rPr>
              <a:t>No!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Medio marco 9"/>
          <p:cNvSpPr/>
          <p:nvPr/>
        </p:nvSpPr>
        <p:spPr>
          <a:xfrm rot="8077844">
            <a:off x="9428948" y="6003717"/>
            <a:ext cx="121040" cy="116000"/>
          </a:xfrm>
          <a:prstGeom prst="halfFrame">
            <a:avLst/>
          </a:prstGeom>
          <a:solidFill>
            <a:srgbClr val="E99D05"/>
          </a:solidFill>
          <a:ln>
            <a:solidFill>
              <a:srgbClr val="E99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33660" cy="1609344"/>
          </a:xfrm>
        </p:spPr>
        <p:txBody>
          <a:bodyPr>
            <a:normAutofit/>
          </a:bodyPr>
          <a:lstStyle/>
          <a:p>
            <a:r>
              <a:rPr lang="es-ES" sz="4800" dirty="0" smtClean="0"/>
              <a:t>Sentiment vs </a:t>
            </a:r>
            <a:r>
              <a:rPr lang="es-ES" sz="4800" dirty="0" err="1" smtClean="0"/>
              <a:t>overall</a:t>
            </a:r>
            <a:r>
              <a:rPr lang="es-ES" sz="4800" dirty="0" smtClean="0"/>
              <a:t> score in BEER </a:t>
            </a:r>
            <a:r>
              <a:rPr lang="es-ES" sz="4800" dirty="0" err="1" smtClean="0"/>
              <a:t>Styles</a:t>
            </a:r>
            <a:endParaRPr lang="en-U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6968" y="1800152"/>
            <a:ext cx="10416540" cy="332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 </a:t>
            </a:r>
            <a:r>
              <a:rPr lang="es-ES" sz="1600" dirty="0" err="1" smtClean="0"/>
              <a:t>the</a:t>
            </a:r>
            <a:r>
              <a:rPr lang="es-ES" sz="1600" dirty="0" smtClean="0"/>
              <a:t> sentiment </a:t>
            </a:r>
            <a:r>
              <a:rPr lang="es-ES" sz="1600" dirty="0" err="1" smtClean="0"/>
              <a:t>plot</a:t>
            </a:r>
            <a:r>
              <a:rPr lang="es-ES" sz="1600" dirty="0" smtClean="0"/>
              <a:t> </a:t>
            </a:r>
            <a:r>
              <a:rPr lang="es-ES" sz="1600" dirty="0" err="1" smtClean="0"/>
              <a:t>predominate</a:t>
            </a:r>
            <a:r>
              <a:rPr lang="es-ES" sz="1600" dirty="0" smtClean="0"/>
              <a:t> </a:t>
            </a:r>
            <a:r>
              <a:rPr lang="es-ES" sz="1600" dirty="0" err="1" smtClean="0">
                <a:solidFill>
                  <a:schemeClr val="accent1"/>
                </a:solidFill>
              </a:rPr>
              <a:t>negative</a:t>
            </a:r>
            <a:r>
              <a:rPr lang="es-ES" sz="1600" dirty="0" smtClean="0">
                <a:solidFill>
                  <a:schemeClr val="accent1"/>
                </a:solidFill>
              </a:rPr>
              <a:t> </a:t>
            </a:r>
            <a:r>
              <a:rPr lang="es-ES" sz="1600" dirty="0" err="1" smtClean="0">
                <a:solidFill>
                  <a:srgbClr val="C00000"/>
                </a:solidFill>
              </a:rPr>
              <a:t>emotions</a:t>
            </a:r>
            <a:r>
              <a:rPr lang="es-ES" sz="1600" dirty="0" smtClean="0"/>
              <a:t>  |   </a:t>
            </a:r>
            <a:r>
              <a:rPr lang="es-ES" sz="1600" dirty="0" err="1" smtClean="0"/>
              <a:t>but</a:t>
            </a:r>
            <a:r>
              <a:rPr lang="es-ES" sz="1600" dirty="0" smtClean="0"/>
              <a:t> in </a:t>
            </a:r>
            <a:r>
              <a:rPr lang="es-ES" sz="1600" dirty="0" err="1" smtClean="0"/>
              <a:t>the</a:t>
            </a:r>
            <a:r>
              <a:rPr lang="es-ES" sz="1600" dirty="0" smtClean="0"/>
              <a:t> scores </a:t>
            </a:r>
            <a:r>
              <a:rPr lang="es-ES" sz="1600" dirty="0" err="1" smtClean="0"/>
              <a:t>plot</a:t>
            </a:r>
            <a:r>
              <a:rPr lang="es-ES" sz="1600" dirty="0" smtClean="0"/>
              <a:t> </a:t>
            </a:r>
            <a:r>
              <a:rPr lang="es-ES" sz="1600" dirty="0" err="1" smtClean="0"/>
              <a:t>predomnate</a:t>
            </a:r>
            <a:r>
              <a:rPr lang="es-ES" sz="1600" dirty="0" smtClean="0"/>
              <a:t> </a:t>
            </a:r>
            <a:r>
              <a:rPr lang="es-ES" sz="1600" dirty="0" err="1" smtClean="0">
                <a:solidFill>
                  <a:srgbClr val="388030"/>
                </a:solidFill>
              </a:rPr>
              <a:t>good</a:t>
            </a:r>
            <a:r>
              <a:rPr lang="es-ES" sz="1600" dirty="0" smtClean="0">
                <a:solidFill>
                  <a:srgbClr val="388030"/>
                </a:solidFill>
              </a:rPr>
              <a:t> ratings</a:t>
            </a:r>
            <a:r>
              <a:rPr lang="es-ES" sz="1600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08" y="2324100"/>
            <a:ext cx="4392705" cy="2667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08" y="2324100"/>
            <a:ext cx="4441087" cy="25979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518441" y="2193295"/>
            <a:ext cx="2530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rgbClr val="E99D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reviews by sentiment tag</a:t>
            </a:r>
            <a:endParaRPr lang="en-US" sz="1050" b="1" dirty="0">
              <a:solidFill>
                <a:srgbClr val="E99D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563960" y="2193295"/>
            <a:ext cx="2530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rgbClr val="E99D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reviews by score</a:t>
            </a:r>
            <a:endParaRPr lang="en-US" sz="1050" b="1" dirty="0">
              <a:solidFill>
                <a:srgbClr val="E99D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245108" y="5152211"/>
            <a:ext cx="10383012" cy="332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 smtClean="0"/>
              <a:t>Considering</a:t>
            </a:r>
            <a:r>
              <a:rPr lang="es-ES" sz="1600" dirty="0" smtClean="0"/>
              <a:t> </a:t>
            </a:r>
            <a:r>
              <a:rPr lang="es-ES" sz="1600" dirty="0" err="1" smtClean="0"/>
              <a:t>Negative</a:t>
            </a:r>
            <a:r>
              <a:rPr lang="es-ES" sz="1600" dirty="0" smtClean="0"/>
              <a:t> (       </a:t>
            </a:r>
            <a:r>
              <a:rPr lang="es-ES" sz="1600" dirty="0" err="1" smtClean="0"/>
              <a:t>or</a:t>
            </a:r>
            <a:r>
              <a:rPr lang="es-ES" sz="1600" dirty="0" smtClean="0"/>
              <a:t>            ), Neutral (                 ) and Positive(                       and                            )          </a:t>
            </a:r>
          </a:p>
          <a:p>
            <a:pPr marL="0" indent="0" algn="ctr">
              <a:buNone/>
            </a:pPr>
            <a:r>
              <a:rPr lang="es-ES" sz="1600" dirty="0" err="1" smtClean="0"/>
              <a:t>We</a:t>
            </a:r>
            <a:r>
              <a:rPr lang="es-ES" sz="1600" dirty="0" smtClean="0"/>
              <a:t> </a:t>
            </a:r>
            <a:r>
              <a:rPr lang="es-ES" sz="1600" dirty="0" err="1" smtClean="0"/>
              <a:t>find</a:t>
            </a:r>
            <a:r>
              <a:rPr lang="es-ES" sz="1600" dirty="0" smtClean="0"/>
              <a:t> a </a:t>
            </a:r>
            <a:r>
              <a:rPr lang="es-ES" sz="1600" dirty="0" err="1" smtClean="0">
                <a:solidFill>
                  <a:srgbClr val="FF0000"/>
                </a:solidFill>
              </a:rPr>
              <a:t>missmatch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smtClean="0"/>
              <a:t>in </a:t>
            </a:r>
            <a:r>
              <a:rPr lang="es-ES" sz="1600" dirty="0" smtClean="0">
                <a:solidFill>
                  <a:srgbClr val="FF0000"/>
                </a:solidFill>
              </a:rPr>
              <a:t>86% </a:t>
            </a:r>
            <a:r>
              <a:rPr lang="es-ES" sz="1600" dirty="0" smtClean="0"/>
              <a:t>of </a:t>
            </a:r>
            <a:r>
              <a:rPr lang="es-ES" sz="1600" dirty="0" err="1" smtClean="0"/>
              <a:t>the</a:t>
            </a:r>
            <a:r>
              <a:rPr lang="es-ES" sz="1600" dirty="0" smtClean="0"/>
              <a:t> reviews!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03" y="5192475"/>
            <a:ext cx="267989" cy="2370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844" y="5192475"/>
            <a:ext cx="267989" cy="2370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485" y="5191802"/>
            <a:ext cx="267989" cy="2370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102" y="5191802"/>
            <a:ext cx="267989" cy="2370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743" y="5191129"/>
            <a:ext cx="267989" cy="23706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84" y="5183505"/>
            <a:ext cx="267989" cy="23706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760" y="5196449"/>
            <a:ext cx="267989" cy="23706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01" y="5195776"/>
            <a:ext cx="267989" cy="23706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042" y="5188152"/>
            <a:ext cx="267989" cy="23706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476" y="5195776"/>
            <a:ext cx="267989" cy="23706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114" y="5183505"/>
            <a:ext cx="267989" cy="23706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608" y="5179357"/>
            <a:ext cx="267989" cy="23706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249" y="5178684"/>
            <a:ext cx="267989" cy="23706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890" y="5171060"/>
            <a:ext cx="267989" cy="23706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324" y="5178684"/>
            <a:ext cx="267989" cy="237067"/>
          </a:xfrm>
          <a:prstGeom prst="rect">
            <a:avLst/>
          </a:prstGeom>
        </p:spPr>
      </p:pic>
      <p:sp>
        <p:nvSpPr>
          <p:cNvPr id="30" name="Marcador de contenido 2"/>
          <p:cNvSpPr txBox="1">
            <a:spLocks/>
          </p:cNvSpPr>
          <p:nvPr/>
        </p:nvSpPr>
        <p:spPr>
          <a:xfrm>
            <a:off x="1245108" y="5761097"/>
            <a:ext cx="10383012" cy="332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 smtClean="0"/>
              <a:t>Why</a:t>
            </a:r>
            <a:r>
              <a:rPr lang="es-ES" sz="1600" dirty="0" smtClean="0"/>
              <a:t>? </a:t>
            </a:r>
          </a:p>
          <a:p>
            <a:pPr lvl="1"/>
            <a:r>
              <a:rPr lang="en-US" sz="1600" dirty="0" smtClean="0"/>
              <a:t>Maybe users </a:t>
            </a:r>
            <a:r>
              <a:rPr lang="en-US" sz="1600" dirty="0"/>
              <a:t>tend to express more </a:t>
            </a:r>
            <a:r>
              <a:rPr lang="en-US" sz="1600" dirty="0" smtClean="0"/>
              <a:t>their </a:t>
            </a:r>
            <a:r>
              <a:rPr lang="en-US" sz="1600" dirty="0">
                <a:solidFill>
                  <a:srgbClr val="E99D05"/>
                </a:solidFill>
              </a:rPr>
              <a:t>negative thoughts</a:t>
            </a:r>
            <a:r>
              <a:rPr lang="en-US" sz="1600" dirty="0"/>
              <a:t>, even though their overall opinion </a:t>
            </a:r>
            <a:r>
              <a:rPr lang="en-US" sz="1600" dirty="0" smtClean="0"/>
              <a:t>is </a:t>
            </a:r>
            <a:r>
              <a:rPr lang="en-US" sz="1600" dirty="0"/>
              <a:t>positive.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>
                <a:solidFill>
                  <a:srgbClr val="E99D05"/>
                </a:solidFill>
              </a:rPr>
              <a:t>Sentiment Model</a:t>
            </a:r>
            <a:r>
              <a:rPr lang="en-US" sz="1600" dirty="0"/>
              <a:t> didn't perform very well in detecting the overall sentiment of the reviews.</a:t>
            </a:r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0944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Similar </a:t>
            </a:r>
            <a:r>
              <a:rPr lang="es-ES" dirty="0" err="1" smtClean="0"/>
              <a:t>drinkers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C000"/>
                </a:solidFill>
              </a:rPr>
              <a:t>Reccomender</a:t>
            </a:r>
            <a:r>
              <a:rPr lang="es-ES" dirty="0" smtClean="0">
                <a:solidFill>
                  <a:srgbClr val="FFC000"/>
                </a:solidFill>
              </a:rPr>
              <a:t> </a:t>
            </a:r>
            <a:r>
              <a:rPr lang="es-ES" dirty="0" err="1" smtClean="0">
                <a:solidFill>
                  <a:srgbClr val="FFC000"/>
                </a:solidFill>
              </a:rPr>
              <a:t>System</a:t>
            </a:r>
            <a:r>
              <a:rPr lang="es-ES" dirty="0" smtClean="0">
                <a:solidFill>
                  <a:srgbClr val="FFC000"/>
                </a:solidFill>
              </a:rPr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TFIDF</a:t>
            </a:r>
            <a:r>
              <a:rPr lang="es-ES" dirty="0" smtClean="0"/>
              <a:t> and </a:t>
            </a:r>
            <a:r>
              <a:rPr lang="es-ES" dirty="0" smtClean="0">
                <a:solidFill>
                  <a:srgbClr val="FFC000"/>
                </a:solidFill>
              </a:rPr>
              <a:t>Cosine Similarity </a:t>
            </a:r>
            <a:r>
              <a:rPr lang="es-ES" dirty="0" smtClean="0"/>
              <a:t>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written</a:t>
            </a:r>
            <a:r>
              <a:rPr lang="es-ES" dirty="0" smtClean="0"/>
              <a:t> reviews</a:t>
            </a:r>
          </a:p>
          <a:p>
            <a:pPr lvl="1"/>
            <a:r>
              <a:rPr lang="es-ES" dirty="0" smtClean="0"/>
              <a:t>Similar </a:t>
            </a:r>
            <a:r>
              <a:rPr lang="es-ES" dirty="0" err="1" smtClean="0"/>
              <a:t>users</a:t>
            </a:r>
            <a:r>
              <a:rPr lang="es-ES" dirty="0" smtClean="0"/>
              <a:t> are </a:t>
            </a:r>
            <a:r>
              <a:rPr lang="es-ES" dirty="0" err="1" smtClean="0"/>
              <a:t>paired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similarity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r>
              <a:rPr lang="es-ES" dirty="0" smtClean="0"/>
              <a:t> of </a:t>
            </a:r>
            <a:r>
              <a:rPr lang="es-ES" dirty="0" err="1" smtClean="0"/>
              <a:t>their</a:t>
            </a:r>
            <a:r>
              <a:rPr lang="es-ES" dirty="0" smtClean="0"/>
              <a:t> </a:t>
            </a:r>
            <a:r>
              <a:rPr lang="es-ES" dirty="0" err="1" smtClean="0"/>
              <a:t>written</a:t>
            </a:r>
            <a:r>
              <a:rPr lang="es-ES" dirty="0" smtClean="0"/>
              <a:t> reviews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269330" y="581666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Cosine Similarity Matrix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89" y="3055504"/>
            <a:ext cx="6607113" cy="26824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0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Similar </a:t>
            </a:r>
            <a:r>
              <a:rPr lang="es-ES" dirty="0" err="1" smtClean="0"/>
              <a:t>drinkers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80136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>
                <a:solidFill>
                  <a:srgbClr val="FFC000"/>
                </a:solidFill>
              </a:rPr>
              <a:t>Results</a:t>
            </a:r>
          </a:p>
          <a:p>
            <a:r>
              <a:rPr lang="es-ES" sz="1600" dirty="0" err="1" smtClean="0"/>
              <a:t>Example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smtClean="0">
                <a:solidFill>
                  <a:srgbClr val="FFC000"/>
                </a:solidFill>
              </a:rPr>
              <a:t>output</a:t>
            </a:r>
            <a:r>
              <a:rPr lang="es-ES" sz="1600" dirty="0" smtClean="0"/>
              <a:t> </a:t>
            </a:r>
            <a:r>
              <a:rPr lang="es-ES" sz="1600" dirty="0" err="1" smtClean="0"/>
              <a:t>generated</a:t>
            </a:r>
            <a:r>
              <a:rPr lang="es-ES" sz="1600" dirty="0" smtClean="0"/>
              <a:t>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some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users</a:t>
            </a:r>
            <a:r>
              <a:rPr lang="es-ES" sz="1600" dirty="0" smtClean="0"/>
              <a:t> (</a:t>
            </a:r>
            <a:r>
              <a:rPr lang="es-ES" sz="1600" dirty="0" err="1" smtClean="0"/>
              <a:t>see</a:t>
            </a:r>
            <a:r>
              <a:rPr lang="es-ES" sz="1600" dirty="0" smtClean="0"/>
              <a:t> </a:t>
            </a:r>
            <a:r>
              <a:rPr lang="es-ES" sz="1600" dirty="0" err="1" smtClean="0"/>
              <a:t>code</a:t>
            </a:r>
            <a:r>
              <a:rPr lang="es-ES" sz="1600" dirty="0" smtClean="0"/>
              <a:t> in GIT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all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details</a:t>
            </a:r>
            <a:r>
              <a:rPr lang="es-ES" sz="1600" dirty="0" smtClean="0"/>
              <a:t>)</a:t>
            </a:r>
          </a:p>
          <a:p>
            <a:r>
              <a:rPr lang="es-ES" sz="1600" dirty="0" err="1" smtClean="0"/>
              <a:t>The</a:t>
            </a:r>
            <a:r>
              <a:rPr lang="es-ES" sz="1600" dirty="0" smtClean="0"/>
              <a:t> similar </a:t>
            </a:r>
            <a:r>
              <a:rPr lang="es-ES" sz="1600" dirty="0" err="1" smtClean="0"/>
              <a:t>users</a:t>
            </a:r>
            <a:r>
              <a:rPr lang="es-ES" sz="1600" dirty="0" smtClean="0"/>
              <a:t> are </a:t>
            </a:r>
            <a:r>
              <a:rPr lang="es-ES" sz="1600" dirty="0" err="1" smtClean="0"/>
              <a:t>chosen</a:t>
            </a:r>
            <a:r>
              <a:rPr lang="es-ES" sz="1600" dirty="0" smtClean="0"/>
              <a:t> </a:t>
            </a:r>
            <a:r>
              <a:rPr lang="es-ES" sz="1600" dirty="0" err="1" smtClean="0"/>
              <a:t>according</a:t>
            </a:r>
            <a:r>
              <a:rPr lang="es-ES" sz="1600" dirty="0" smtClean="0"/>
              <a:t> </a:t>
            </a:r>
            <a:r>
              <a:rPr lang="es-ES" sz="1600" dirty="0" err="1" smtClean="0"/>
              <a:t>to</a:t>
            </a:r>
            <a:r>
              <a:rPr lang="es-ES" sz="1600" dirty="0" smtClean="0"/>
              <a:t> </a:t>
            </a:r>
            <a:r>
              <a:rPr lang="es-ES" sz="1600" dirty="0" err="1" smtClean="0"/>
              <a:t>their</a:t>
            </a:r>
            <a:r>
              <a:rPr lang="es-ES" sz="1600" dirty="0" smtClean="0"/>
              <a:t> </a:t>
            </a:r>
            <a:r>
              <a:rPr lang="es-ES" sz="1600" dirty="0" err="1" smtClean="0"/>
              <a:t>cosine</a:t>
            </a:r>
            <a:r>
              <a:rPr lang="es-ES" sz="1600" dirty="0" smtClean="0"/>
              <a:t> </a:t>
            </a:r>
            <a:r>
              <a:rPr lang="es-ES" sz="1600" dirty="0" err="1" smtClean="0"/>
              <a:t>similarity</a:t>
            </a:r>
            <a:r>
              <a:rPr lang="es-ES" sz="1600" dirty="0" smtClean="0"/>
              <a:t> in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table</a:t>
            </a:r>
            <a:r>
              <a:rPr lang="es-ES" sz="1600" dirty="0" smtClean="0"/>
              <a:t> of </a:t>
            </a:r>
            <a:r>
              <a:rPr lang="es-ES" sz="1600" dirty="0" err="1" smtClean="0"/>
              <a:t>previous</a:t>
            </a:r>
            <a:r>
              <a:rPr lang="es-ES" sz="1600" dirty="0" smtClean="0"/>
              <a:t> </a:t>
            </a:r>
            <a:r>
              <a:rPr lang="es-ES" sz="1600" dirty="0" err="1" smtClean="0"/>
              <a:t>slide</a:t>
            </a:r>
            <a:endParaRPr lang="en-U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43" y="3318377"/>
            <a:ext cx="4503810" cy="30711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99872"/>
            <a:ext cx="10058400" cy="1609344"/>
          </a:xfrm>
        </p:spPr>
        <p:txBody>
          <a:bodyPr/>
          <a:lstStyle/>
          <a:p>
            <a:r>
              <a:rPr lang="es-ES" dirty="0" err="1" smtClean="0"/>
              <a:t>LINKs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GIT </a:t>
            </a:r>
            <a:r>
              <a:rPr lang="es-ES" dirty="0" err="1" smtClean="0"/>
              <a:t>Repository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/>
              <a:t>: 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s-ES" dirty="0">
                <a:solidFill>
                  <a:srgbClr val="0070C0"/>
                </a:solidFill>
                <a:hlinkClick r:id="rId2"/>
              </a:rPr>
              <a:t>://github.com/msmillan7/BeerChallenge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Top </a:t>
            </a:r>
            <a:r>
              <a:rPr lang="es-ES" sz="2400" dirty="0" err="1" smtClean="0"/>
              <a:t>Breweries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Strongest</a:t>
            </a:r>
            <a:r>
              <a:rPr lang="es-ES" sz="2400" dirty="0" smtClean="0"/>
              <a:t> </a:t>
            </a:r>
            <a:r>
              <a:rPr lang="es-ES" sz="2400" dirty="0" err="1" smtClean="0"/>
              <a:t>Beers</a:t>
            </a:r>
            <a:endParaRPr lang="es-ES" sz="2400" dirty="0" smtClean="0"/>
          </a:p>
          <a:p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Best</a:t>
            </a:r>
            <a:r>
              <a:rPr lang="es-ES" sz="2400" dirty="0" smtClean="0"/>
              <a:t> </a:t>
            </a:r>
            <a:r>
              <a:rPr lang="es-ES" sz="2400" dirty="0" err="1" smtClean="0"/>
              <a:t>Years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Beer</a:t>
            </a:r>
            <a:r>
              <a:rPr lang="es-ES" sz="2400" dirty="0" smtClean="0"/>
              <a:t> </a:t>
            </a:r>
            <a:r>
              <a:rPr lang="es-ES" sz="2400" dirty="0" err="1" smtClean="0"/>
              <a:t>Lovers</a:t>
            </a:r>
            <a:endParaRPr lang="es-ES" sz="2400" dirty="0" smtClean="0"/>
          </a:p>
          <a:p>
            <a:r>
              <a:rPr lang="es-ES" sz="2400" dirty="0" err="1" smtClean="0"/>
              <a:t>Fruity</a:t>
            </a:r>
            <a:r>
              <a:rPr lang="es-ES" sz="2400" dirty="0" smtClean="0"/>
              <a:t> </a:t>
            </a:r>
            <a:r>
              <a:rPr lang="es-ES" sz="2400" dirty="0" err="1" smtClean="0"/>
              <a:t>Beers</a:t>
            </a:r>
            <a:r>
              <a:rPr lang="es-ES" sz="2400" dirty="0" smtClean="0"/>
              <a:t> I </a:t>
            </a:r>
            <a:r>
              <a:rPr lang="es-ES" sz="2400" dirty="0" err="1" smtClean="0"/>
              <a:t>Would</a:t>
            </a:r>
            <a:r>
              <a:rPr lang="es-ES" sz="2400" dirty="0" smtClean="0"/>
              <a:t> </a:t>
            </a:r>
            <a:r>
              <a:rPr lang="es-ES" sz="2400" dirty="0" err="1" smtClean="0"/>
              <a:t>Recommend</a:t>
            </a:r>
            <a:endParaRPr lang="es-ES" sz="2400" dirty="0" smtClean="0"/>
          </a:p>
          <a:p>
            <a:r>
              <a:rPr lang="es-ES" sz="2400" dirty="0" err="1" smtClean="0"/>
              <a:t>People’s</a:t>
            </a:r>
            <a:r>
              <a:rPr lang="es-ES" sz="2400" dirty="0" smtClean="0"/>
              <a:t> </a:t>
            </a:r>
            <a:r>
              <a:rPr lang="es-ES" sz="2400" dirty="0" err="1" smtClean="0"/>
              <a:t>Favourite</a:t>
            </a:r>
            <a:r>
              <a:rPr lang="es-ES" sz="2400" dirty="0" smtClean="0"/>
              <a:t> </a:t>
            </a:r>
            <a:r>
              <a:rPr lang="es-ES" sz="2400" dirty="0" err="1" smtClean="0"/>
              <a:t>Beer</a:t>
            </a:r>
            <a:r>
              <a:rPr lang="es-ES" sz="2400" dirty="0" smtClean="0"/>
              <a:t> </a:t>
            </a:r>
            <a:r>
              <a:rPr lang="es-ES" sz="2400" dirty="0" err="1" smtClean="0"/>
              <a:t>Styles</a:t>
            </a:r>
            <a:endParaRPr lang="es-ES" sz="2400" dirty="0" smtClean="0"/>
          </a:p>
          <a:p>
            <a:r>
              <a:rPr lang="es-ES" sz="2400" dirty="0" err="1" smtClean="0"/>
              <a:t>Important</a:t>
            </a:r>
            <a:r>
              <a:rPr lang="es-ES" sz="2400" dirty="0" smtClean="0"/>
              <a:t> </a:t>
            </a:r>
            <a:r>
              <a:rPr lang="es-ES" sz="2400" dirty="0" err="1" smtClean="0"/>
              <a:t>Features</a:t>
            </a:r>
            <a:r>
              <a:rPr lang="es-ES" sz="2400" dirty="0" smtClean="0"/>
              <a:t> </a:t>
            </a:r>
            <a:r>
              <a:rPr lang="es-ES" sz="2400" dirty="0" err="1" smtClean="0"/>
              <a:t>According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Users</a:t>
            </a:r>
            <a:endParaRPr lang="es-ES" sz="2400" dirty="0" smtClean="0"/>
          </a:p>
          <a:p>
            <a:r>
              <a:rPr lang="es-ES" sz="2400" dirty="0" smtClean="0"/>
              <a:t>Sentiment Vs </a:t>
            </a:r>
            <a:r>
              <a:rPr lang="es-ES" sz="2400" dirty="0" err="1" smtClean="0"/>
              <a:t>Overall</a:t>
            </a:r>
            <a:r>
              <a:rPr lang="es-ES" sz="2400" dirty="0" smtClean="0"/>
              <a:t> Score In </a:t>
            </a:r>
            <a:r>
              <a:rPr lang="es-ES" sz="2400" dirty="0" err="1" smtClean="0"/>
              <a:t>Beer</a:t>
            </a:r>
            <a:r>
              <a:rPr lang="es-ES" sz="2400" dirty="0" smtClean="0"/>
              <a:t> </a:t>
            </a:r>
            <a:r>
              <a:rPr lang="es-ES" sz="2400" dirty="0" err="1" smtClean="0"/>
              <a:t>Styles</a:t>
            </a:r>
            <a:endParaRPr lang="es-ES" sz="2400" dirty="0" smtClean="0"/>
          </a:p>
          <a:p>
            <a:r>
              <a:rPr lang="es-ES" sz="2400" dirty="0" smtClean="0"/>
              <a:t>Similar </a:t>
            </a:r>
            <a:r>
              <a:rPr lang="es-ES" sz="2400" dirty="0" err="1" smtClean="0"/>
              <a:t>Drinkers</a:t>
            </a:r>
            <a:endParaRPr lang="es-ES" sz="2400" dirty="0" smtClean="0"/>
          </a:p>
          <a:p>
            <a:r>
              <a:rPr lang="es-ES" sz="2400" dirty="0" smtClean="0"/>
              <a:t>Links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TOP BREWERIES WITH THE STRONGEST BEERS</a:t>
            </a:r>
            <a:endParaRPr lang="en-US" sz="48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658361" y="1810858"/>
            <a:ext cx="5469887" cy="4050792"/>
          </a:xfrm>
        </p:spPr>
        <p:txBody>
          <a:bodyPr/>
          <a:lstStyle/>
          <a:p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breweries</a:t>
            </a:r>
            <a:r>
              <a:rPr lang="es-ES" sz="1600" dirty="0" smtClean="0"/>
              <a:t> 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E99D05"/>
                </a:solidFill>
              </a:rPr>
              <a:t>Schorschbräu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E99D05"/>
                </a:solidFill>
              </a:rPr>
              <a:t>Hurlimann</a:t>
            </a:r>
            <a:r>
              <a:rPr lang="en-US" sz="1600" dirty="0" smtClean="0">
                <a:solidFill>
                  <a:srgbClr val="E99D05"/>
                </a:solidFill>
              </a:rPr>
              <a:t> Brewery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E99D05"/>
                </a:solidFill>
              </a:rPr>
              <a:t>Monks Porter House </a:t>
            </a:r>
            <a:r>
              <a:rPr lang="en-US" sz="1600" dirty="0" smtClean="0"/>
              <a:t>produce, on average, the strongest beers</a:t>
            </a:r>
          </a:p>
          <a:p>
            <a:r>
              <a:rPr lang="en-US" sz="1600" dirty="0" err="1" smtClean="0"/>
              <a:t>Schorschbräu</a:t>
            </a:r>
            <a:r>
              <a:rPr lang="en-US" sz="1600" dirty="0" smtClean="0"/>
              <a:t> produces the strongest beer (ABV 57.7)</a:t>
            </a:r>
          </a:p>
          <a:p>
            <a:r>
              <a:rPr lang="en-US" sz="1600" dirty="0" err="1"/>
              <a:t>Hurlimann</a:t>
            </a:r>
            <a:r>
              <a:rPr lang="en-US" sz="1600" dirty="0"/>
              <a:t> Brewery and Monks Porter </a:t>
            </a:r>
            <a:r>
              <a:rPr lang="en-US" sz="1600" b="1" dirty="0" smtClean="0"/>
              <a:t>do </a:t>
            </a:r>
            <a:r>
              <a:rPr lang="en-US" sz="1600" b="1" dirty="0"/>
              <a:t>not </a:t>
            </a:r>
            <a:r>
              <a:rPr lang="en-US" sz="1600" dirty="0"/>
              <a:t>produce any of the </a:t>
            </a:r>
            <a:r>
              <a:rPr lang="en-US" sz="1600" dirty="0" smtClean="0"/>
              <a:t>strongest beers (ABV above 15).</a:t>
            </a:r>
            <a:endParaRPr lang="en-US" sz="16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3" y="1810858"/>
            <a:ext cx="4588513" cy="4460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88" y="3597241"/>
            <a:ext cx="4450958" cy="27650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35064" y="4302942"/>
            <a:ext cx="84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10038564" y="4651248"/>
            <a:ext cx="513612" cy="26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/>
              <a:t>m</a:t>
            </a:r>
            <a:r>
              <a:rPr lang="es-ES" sz="900" dirty="0" err="1" smtClean="0"/>
              <a:t>ax</a:t>
            </a:r>
            <a:endParaRPr lang="es-ES" sz="900" dirty="0" smtClean="0"/>
          </a:p>
          <a:p>
            <a:pPr algn="ctr"/>
            <a:r>
              <a:rPr lang="en-US" sz="900" dirty="0" smtClean="0"/>
              <a:t>57.7</a:t>
            </a:r>
            <a:endParaRPr lang="es-ES" sz="9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6639453" y="3864864"/>
            <a:ext cx="663555" cy="25097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median</a:t>
            </a:r>
          </a:p>
          <a:p>
            <a:pPr algn="ctr"/>
            <a:r>
              <a:rPr lang="es-ES" sz="900" dirty="0" smtClean="0"/>
              <a:t>6.29</a:t>
            </a:r>
            <a:endParaRPr lang="es-ES" sz="900" dirty="0" smtClean="0"/>
          </a:p>
        </p:txBody>
      </p:sp>
    </p:spTree>
    <p:extLst>
      <p:ext uri="{BB962C8B-B14F-4D97-AF65-F5344CB8AC3E}">
        <p14:creationId xmlns:p14="http://schemas.microsoft.com/office/powerpoint/2010/main" val="11375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The</a:t>
            </a:r>
            <a:r>
              <a:rPr lang="es-ES" sz="4800" dirty="0" smtClean="0"/>
              <a:t> </a:t>
            </a:r>
            <a:r>
              <a:rPr lang="es-ES" sz="4800" dirty="0" err="1" smtClean="0"/>
              <a:t>best</a:t>
            </a:r>
            <a:r>
              <a:rPr lang="es-ES" sz="4800" dirty="0" smtClean="0"/>
              <a:t> </a:t>
            </a:r>
            <a:r>
              <a:rPr lang="es-ES" sz="4800" dirty="0" err="1" smtClean="0"/>
              <a:t>years</a:t>
            </a:r>
            <a:r>
              <a:rPr lang="es-ES" sz="4800" dirty="0" smtClean="0"/>
              <a:t> </a:t>
            </a:r>
            <a:r>
              <a:rPr lang="es-ES" sz="4800" dirty="0" err="1" smtClean="0"/>
              <a:t>for</a:t>
            </a:r>
            <a:r>
              <a:rPr lang="es-ES" sz="4800" dirty="0" smtClean="0"/>
              <a:t> THE </a:t>
            </a:r>
            <a:r>
              <a:rPr lang="es-ES" sz="4800" dirty="0" err="1" smtClean="0"/>
              <a:t>beer</a:t>
            </a:r>
            <a:r>
              <a:rPr lang="es-ES" sz="4800" dirty="0" smtClean="0"/>
              <a:t> </a:t>
            </a:r>
            <a:r>
              <a:rPr lang="es-ES" sz="4800" dirty="0" err="1" smtClean="0"/>
              <a:t>lovers</a:t>
            </a:r>
            <a:endParaRPr lang="en-US" sz="48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484620" y="2502767"/>
            <a:ext cx="4643628" cy="4050792"/>
          </a:xfrm>
        </p:spPr>
        <p:txBody>
          <a:bodyPr/>
          <a:lstStyle/>
          <a:p>
            <a:r>
              <a:rPr lang="en-US" sz="2400" dirty="0"/>
              <a:t>It looks like the period from 1998 to 2002 were good years.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year </a:t>
            </a:r>
            <a:r>
              <a:rPr lang="en-US" sz="2400" dirty="0">
                <a:solidFill>
                  <a:srgbClr val="E99D05"/>
                </a:solidFill>
              </a:rPr>
              <a:t>2000</a:t>
            </a:r>
            <a:r>
              <a:rPr lang="en-US" sz="2400" dirty="0"/>
              <a:t> was the </a:t>
            </a:r>
            <a:r>
              <a:rPr lang="en-US" sz="2400" dirty="0">
                <a:solidFill>
                  <a:srgbClr val="E99D05"/>
                </a:solidFill>
              </a:rPr>
              <a:t>best year</a:t>
            </a:r>
            <a:r>
              <a:rPr lang="en-US" sz="2400" dirty="0"/>
              <a:t> for the beer lovers!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5111923" cy="38558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03" y="4271481"/>
            <a:ext cx="1344012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fruity</a:t>
            </a:r>
            <a:r>
              <a:rPr lang="es-ES" sz="4800" dirty="0" smtClean="0"/>
              <a:t> </a:t>
            </a:r>
            <a:r>
              <a:rPr lang="es-ES" sz="4800" dirty="0" err="1" smtClean="0"/>
              <a:t>beers</a:t>
            </a:r>
            <a:r>
              <a:rPr lang="es-ES" sz="4800" dirty="0" smtClean="0"/>
              <a:t> i </a:t>
            </a:r>
            <a:r>
              <a:rPr lang="es-ES" sz="4800" dirty="0" err="1" smtClean="0"/>
              <a:t>would</a:t>
            </a:r>
            <a:r>
              <a:rPr lang="es-ES" sz="4800" dirty="0" smtClean="0"/>
              <a:t> </a:t>
            </a:r>
            <a:r>
              <a:rPr lang="es-ES" sz="4800" dirty="0" err="1" smtClean="0"/>
              <a:t>recommend</a:t>
            </a:r>
            <a:endParaRPr lang="en-US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97"/>
          <a:stretch/>
        </p:blipFill>
        <p:spPr>
          <a:xfrm>
            <a:off x="1069848" y="2028400"/>
            <a:ext cx="7192025" cy="40056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48" y="5387339"/>
            <a:ext cx="510540" cy="510540"/>
          </a:xfrm>
          <a:prstGeom prst="rect">
            <a:avLst/>
          </a:prstGeom>
        </p:spPr>
      </p:pic>
      <p:sp>
        <p:nvSpPr>
          <p:cNvPr id="6" name="Marcador de contenido 4"/>
          <p:cNvSpPr txBox="1">
            <a:spLocks/>
          </p:cNvSpPr>
          <p:nvPr/>
        </p:nvSpPr>
        <p:spPr>
          <a:xfrm>
            <a:off x="8440002" y="2024591"/>
            <a:ext cx="308905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50" dirty="0" smtClean="0"/>
              <a:t>I </a:t>
            </a:r>
            <a:r>
              <a:rPr lang="es-ES" sz="2050" dirty="0" err="1" smtClean="0"/>
              <a:t>love</a:t>
            </a:r>
            <a:r>
              <a:rPr lang="es-ES" sz="2050" dirty="0" smtClean="0"/>
              <a:t> </a:t>
            </a:r>
            <a:r>
              <a:rPr lang="es-ES" sz="2050" dirty="0" err="1" smtClean="0">
                <a:solidFill>
                  <a:srgbClr val="E99D05"/>
                </a:solidFill>
              </a:rPr>
              <a:t>fruity</a:t>
            </a:r>
            <a:r>
              <a:rPr lang="es-ES" sz="2050" dirty="0" smtClean="0"/>
              <a:t> </a:t>
            </a:r>
            <a:r>
              <a:rPr lang="es-ES" sz="2050" dirty="0" err="1" smtClean="0"/>
              <a:t>beers</a:t>
            </a:r>
            <a:r>
              <a:rPr lang="es-ES" sz="2050" dirty="0" smtClean="0"/>
              <a:t>… </a:t>
            </a:r>
          </a:p>
          <a:p>
            <a:r>
              <a:rPr lang="es-ES" sz="2050" dirty="0" err="1" smtClean="0"/>
              <a:t>The</a:t>
            </a:r>
            <a:r>
              <a:rPr lang="es-ES" sz="2050" dirty="0" smtClean="0"/>
              <a:t> </a:t>
            </a:r>
            <a:r>
              <a:rPr lang="es-ES" sz="2050" dirty="0" err="1" smtClean="0">
                <a:solidFill>
                  <a:srgbClr val="E99D05"/>
                </a:solidFill>
              </a:rPr>
              <a:t>written</a:t>
            </a:r>
            <a:r>
              <a:rPr lang="es-ES" sz="2050" dirty="0" smtClean="0">
                <a:solidFill>
                  <a:srgbClr val="E99D05"/>
                </a:solidFill>
              </a:rPr>
              <a:t> reviews </a:t>
            </a:r>
            <a:r>
              <a:rPr lang="es-ES" sz="2050" dirty="0" smtClean="0"/>
              <a:t>of </a:t>
            </a:r>
            <a:r>
              <a:rPr lang="es-ES" sz="2050" dirty="0" err="1" smtClean="0"/>
              <a:t>these</a:t>
            </a:r>
            <a:r>
              <a:rPr lang="es-ES" sz="2050" dirty="0" smtClean="0"/>
              <a:t> popular </a:t>
            </a:r>
            <a:r>
              <a:rPr lang="es-ES" sz="2050" dirty="0" err="1" smtClean="0"/>
              <a:t>beers</a:t>
            </a:r>
            <a:r>
              <a:rPr lang="es-ES" sz="2050" dirty="0" smtClean="0"/>
              <a:t> </a:t>
            </a:r>
            <a:r>
              <a:rPr lang="es-ES" sz="2050" dirty="0" err="1" smtClean="0"/>
              <a:t>say</a:t>
            </a:r>
            <a:r>
              <a:rPr lang="es-ES" sz="2050" dirty="0" smtClean="0"/>
              <a:t> </a:t>
            </a:r>
            <a:r>
              <a:rPr lang="es-ES" sz="2050" dirty="0" err="1" smtClean="0"/>
              <a:t>they</a:t>
            </a:r>
            <a:r>
              <a:rPr lang="es-ES" sz="2050" dirty="0" smtClean="0"/>
              <a:t> are </a:t>
            </a:r>
            <a:r>
              <a:rPr lang="es-ES" sz="2050" dirty="0" err="1" smtClean="0"/>
              <a:t>fruity</a:t>
            </a:r>
            <a:r>
              <a:rPr lang="es-ES" sz="2050" dirty="0" smtClean="0"/>
              <a:t>!</a:t>
            </a:r>
          </a:p>
          <a:p>
            <a:r>
              <a:rPr lang="es-ES" sz="2050" dirty="0"/>
              <a:t>And </a:t>
            </a:r>
            <a:r>
              <a:rPr lang="es-ES" sz="2050" dirty="0" err="1"/>
              <a:t>when</a:t>
            </a:r>
            <a:r>
              <a:rPr lang="es-ES" sz="2050" dirty="0"/>
              <a:t> I </a:t>
            </a:r>
            <a:r>
              <a:rPr lang="es-ES" sz="2050" dirty="0" err="1"/>
              <a:t>like</a:t>
            </a:r>
            <a:r>
              <a:rPr lang="es-ES" sz="2050" dirty="0"/>
              <a:t> </a:t>
            </a:r>
            <a:r>
              <a:rPr lang="es-ES" sz="2050" dirty="0" err="1"/>
              <a:t>something</a:t>
            </a:r>
            <a:r>
              <a:rPr lang="es-ES" sz="2050" dirty="0"/>
              <a:t> I </a:t>
            </a:r>
            <a:r>
              <a:rPr lang="es-ES" sz="2050" dirty="0" err="1">
                <a:solidFill>
                  <a:srgbClr val="E99D05"/>
                </a:solidFill>
              </a:rPr>
              <a:t>recommend</a:t>
            </a:r>
            <a:r>
              <a:rPr lang="es-ES" sz="2050" dirty="0">
                <a:solidFill>
                  <a:srgbClr val="E99D05"/>
                </a:solidFill>
              </a:rPr>
              <a:t> </a:t>
            </a:r>
            <a:r>
              <a:rPr lang="es-ES" sz="2050" dirty="0" err="1"/>
              <a:t>it</a:t>
            </a:r>
            <a:r>
              <a:rPr lang="es-ES" sz="2050" dirty="0" err="1"/>
              <a:t>!</a:t>
            </a:r>
            <a:endParaRPr lang="en-US" sz="205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97" y="4490085"/>
            <a:ext cx="2808262" cy="15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PEOPLE’s</a:t>
            </a:r>
            <a:r>
              <a:rPr lang="es-ES" sz="4800" dirty="0" smtClean="0"/>
              <a:t> </a:t>
            </a:r>
            <a:r>
              <a:rPr lang="es-ES" sz="4800" dirty="0" err="1" smtClean="0"/>
              <a:t>FAVorite</a:t>
            </a:r>
            <a:r>
              <a:rPr lang="es-ES" sz="4800" dirty="0" smtClean="0"/>
              <a:t> BEER STYLE</a:t>
            </a:r>
            <a:endParaRPr lang="en-U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2" y="1891701"/>
            <a:ext cx="8042972" cy="44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5742" y="2636967"/>
            <a:ext cx="10058400" cy="1609344"/>
          </a:xfrm>
        </p:spPr>
        <p:txBody>
          <a:bodyPr>
            <a:normAutofit/>
          </a:bodyPr>
          <a:lstStyle/>
          <a:p>
            <a:r>
              <a:rPr lang="es-ES" sz="7200" dirty="0" smtClean="0"/>
              <a:t>more </a:t>
            </a:r>
            <a:r>
              <a:rPr lang="es-ES" sz="7200" dirty="0" err="1" smtClean="0"/>
              <a:t>insights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9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Important</a:t>
            </a:r>
            <a:r>
              <a:rPr lang="es-ES" sz="4800" dirty="0" smtClean="0"/>
              <a:t> </a:t>
            </a:r>
            <a:r>
              <a:rPr lang="es-ES" sz="4800" dirty="0" err="1" smtClean="0"/>
              <a:t>features</a:t>
            </a:r>
            <a:endParaRPr lang="en-U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75032" y="2121408"/>
            <a:ext cx="4146535" cy="405079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see a pretty strong </a:t>
            </a:r>
            <a:r>
              <a:rPr lang="en-US" dirty="0">
                <a:solidFill>
                  <a:srgbClr val="E99D05"/>
                </a:solidFill>
              </a:rPr>
              <a:t>positive correlation </a:t>
            </a:r>
            <a:r>
              <a:rPr lang="en-US" dirty="0"/>
              <a:t>between </a:t>
            </a:r>
            <a:r>
              <a:rPr lang="en-US" dirty="0" smtClean="0"/>
              <a:t>overall score and:</a:t>
            </a:r>
          </a:p>
          <a:p>
            <a:pPr lvl="1"/>
            <a:r>
              <a:rPr lang="es-ES" dirty="0" smtClean="0"/>
              <a:t>Aroma (0.78)</a:t>
            </a:r>
          </a:p>
          <a:p>
            <a:pPr lvl="1"/>
            <a:r>
              <a:rPr lang="es-ES" dirty="0" smtClean="0"/>
              <a:t>Taste (0.69)</a:t>
            </a:r>
          </a:p>
          <a:p>
            <a:pPr lvl="1"/>
            <a:r>
              <a:rPr lang="es-ES" dirty="0" err="1" smtClean="0"/>
              <a:t>Palette</a:t>
            </a:r>
            <a:r>
              <a:rPr lang="es-ES" dirty="0" smtClean="0"/>
              <a:t> (0.60)</a:t>
            </a:r>
          </a:p>
          <a:p>
            <a:pPr lvl="1"/>
            <a:r>
              <a:rPr lang="es-ES" dirty="0" err="1" smtClean="0"/>
              <a:t>Appereance</a:t>
            </a:r>
            <a:r>
              <a:rPr lang="es-ES" dirty="0" smtClean="0"/>
              <a:t> (0.49)</a:t>
            </a:r>
            <a:endParaRPr lang="es-ES" dirty="0"/>
          </a:p>
          <a:p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/>
              <a:t>w</a:t>
            </a:r>
            <a:r>
              <a:rPr lang="es-ES" dirty="0" err="1" smtClean="0"/>
              <a:t>hich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them</a:t>
            </a:r>
            <a:r>
              <a:rPr lang="es-ES" dirty="0" smtClean="0"/>
              <a:t> 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E99D05"/>
                </a:solidFill>
              </a:rPr>
              <a:t>most</a:t>
            </a:r>
            <a:r>
              <a:rPr lang="es-ES" dirty="0" smtClean="0">
                <a:solidFill>
                  <a:srgbClr val="E99D05"/>
                </a:solidFill>
              </a:rPr>
              <a:t> </a:t>
            </a:r>
            <a:r>
              <a:rPr lang="es-ES" dirty="0" err="1" smtClean="0">
                <a:solidFill>
                  <a:srgbClr val="E99D05"/>
                </a:solidFill>
              </a:rPr>
              <a:t>influence</a:t>
            </a:r>
            <a:r>
              <a:rPr lang="es-ES" dirty="0" smtClean="0">
                <a:solidFill>
                  <a:srgbClr val="E99D05"/>
                </a:solidFill>
              </a:rPr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overall</a:t>
            </a:r>
            <a:r>
              <a:rPr lang="es-ES" dirty="0" smtClean="0"/>
              <a:t> score? 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r>
              <a:rPr lang="es-ES" dirty="0" smtClean="0"/>
              <a:t>!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1" y="2121408"/>
            <a:ext cx="5902187" cy="36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Important</a:t>
            </a:r>
            <a:r>
              <a:rPr lang="es-ES" sz="4800" dirty="0" smtClean="0"/>
              <a:t> </a:t>
            </a:r>
            <a:r>
              <a:rPr lang="es-ES" sz="4800" dirty="0" err="1" smtClean="0"/>
              <a:t>features</a:t>
            </a:r>
            <a:endParaRPr lang="en-U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6" y="1808988"/>
            <a:ext cx="9951719" cy="42717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900" dirty="0" err="1" smtClean="0"/>
              <a:t>To</a:t>
            </a:r>
            <a:r>
              <a:rPr lang="es-ES" sz="1900" dirty="0" smtClean="0"/>
              <a:t> </a:t>
            </a:r>
            <a:r>
              <a:rPr lang="es-ES" sz="1900" dirty="0" err="1" smtClean="0"/>
              <a:t>find</a:t>
            </a:r>
            <a:r>
              <a:rPr lang="es-ES" sz="1900" dirty="0" smtClean="0"/>
              <a:t> </a:t>
            </a:r>
            <a:r>
              <a:rPr lang="es-ES" sz="1900" dirty="0" err="1" smtClean="0"/>
              <a:t>the</a:t>
            </a:r>
            <a:r>
              <a:rPr lang="es-ES" sz="1900" dirty="0" smtClean="0"/>
              <a:t> </a:t>
            </a:r>
            <a:r>
              <a:rPr lang="es-ES" sz="1900" dirty="0" err="1" smtClean="0">
                <a:solidFill>
                  <a:srgbClr val="E99D05"/>
                </a:solidFill>
              </a:rPr>
              <a:t>most</a:t>
            </a:r>
            <a:r>
              <a:rPr lang="es-ES" sz="1900" dirty="0" smtClean="0">
                <a:solidFill>
                  <a:srgbClr val="E99D05"/>
                </a:solidFill>
              </a:rPr>
              <a:t> </a:t>
            </a:r>
            <a:r>
              <a:rPr lang="es-ES" sz="1900" dirty="0" err="1" smtClean="0">
                <a:solidFill>
                  <a:srgbClr val="E99D05"/>
                </a:solidFill>
              </a:rPr>
              <a:t>influencing</a:t>
            </a:r>
            <a:r>
              <a:rPr lang="es-ES" sz="1900" dirty="0" smtClean="0">
                <a:solidFill>
                  <a:srgbClr val="E99D05"/>
                </a:solidFill>
              </a:rPr>
              <a:t> factor </a:t>
            </a:r>
            <a:r>
              <a:rPr lang="es-ES" sz="1900" dirty="0" smtClean="0"/>
              <a:t>I </a:t>
            </a:r>
            <a:r>
              <a:rPr lang="es-ES" sz="1900" dirty="0" err="1" smtClean="0"/>
              <a:t>have</a:t>
            </a:r>
            <a:r>
              <a:rPr lang="es-ES" sz="1900" dirty="0" smtClean="0"/>
              <a:t> </a:t>
            </a:r>
            <a:r>
              <a:rPr lang="en-US" sz="1900" dirty="0" smtClean="0"/>
              <a:t>fitted four </a:t>
            </a:r>
            <a:r>
              <a:rPr lang="en-US" sz="1900" dirty="0" smtClean="0">
                <a:solidFill>
                  <a:srgbClr val="E99D05"/>
                </a:solidFill>
              </a:rPr>
              <a:t>simple linear regressions </a:t>
            </a:r>
            <a:r>
              <a:rPr lang="en-US" sz="1900" dirty="0"/>
              <a:t>between the overall </a:t>
            </a:r>
            <a:r>
              <a:rPr lang="en-US" sz="1900" dirty="0" smtClean="0"/>
              <a:t>review and </a:t>
            </a:r>
            <a:r>
              <a:rPr lang="en-US" sz="1900" dirty="0"/>
              <a:t>each of the predictors </a:t>
            </a:r>
            <a:r>
              <a:rPr lang="en-US" sz="1900" dirty="0" smtClean="0"/>
              <a:t>individually</a:t>
            </a:r>
          </a:p>
          <a:p>
            <a:pPr marL="274320" lvl="1" indent="0" algn="ctr">
              <a:lnSpc>
                <a:spcPct val="210000"/>
              </a:lnSpc>
              <a:buNone/>
            </a:pPr>
            <a:r>
              <a:rPr lang="es-ES" sz="1300" b="1" dirty="0" err="1" smtClean="0"/>
              <a:t>Dependent</a:t>
            </a:r>
            <a:r>
              <a:rPr lang="es-ES" sz="1300" b="1" dirty="0" smtClean="0"/>
              <a:t> variable</a:t>
            </a:r>
            <a:r>
              <a:rPr lang="es-ES" sz="1300" dirty="0" smtClean="0"/>
              <a:t>: </a:t>
            </a:r>
            <a:r>
              <a:rPr lang="es-ES" sz="1300" dirty="0" err="1" smtClean="0"/>
              <a:t>overall</a:t>
            </a:r>
            <a:r>
              <a:rPr lang="es-ES" sz="1300" dirty="0" smtClean="0"/>
              <a:t> </a:t>
            </a:r>
            <a:r>
              <a:rPr lang="es-ES" sz="1300" dirty="0" err="1" smtClean="0"/>
              <a:t>review</a:t>
            </a:r>
            <a:r>
              <a:rPr lang="es-ES" sz="1300" dirty="0" smtClean="0"/>
              <a:t> score | </a:t>
            </a:r>
            <a:r>
              <a:rPr lang="es-ES" sz="1300" b="1" dirty="0" err="1" smtClean="0"/>
              <a:t>Independent</a:t>
            </a:r>
            <a:r>
              <a:rPr lang="es-ES" sz="1300" b="1" dirty="0" smtClean="0"/>
              <a:t> variables</a:t>
            </a:r>
            <a:r>
              <a:rPr lang="es-ES" sz="1300" dirty="0" smtClean="0"/>
              <a:t>: Aroma, Taste, </a:t>
            </a:r>
            <a:r>
              <a:rPr lang="es-ES" sz="1300" dirty="0" err="1" smtClean="0"/>
              <a:t>Palette</a:t>
            </a:r>
            <a:r>
              <a:rPr lang="es-ES" sz="1300" dirty="0" smtClean="0"/>
              <a:t>, </a:t>
            </a:r>
            <a:r>
              <a:rPr lang="es-ES" sz="1300" dirty="0" err="1" smtClean="0"/>
              <a:t>Appereance</a:t>
            </a:r>
            <a:endParaRPr lang="es-ES" sz="1300" dirty="0" smtClean="0"/>
          </a:p>
          <a:p>
            <a:pPr lvl="1" algn="ctr"/>
            <a:endParaRPr lang="es-ES" sz="1300" dirty="0"/>
          </a:p>
          <a:p>
            <a:pPr lvl="1" algn="ctr"/>
            <a:endParaRPr lang="es-ES" sz="1300" dirty="0" smtClean="0"/>
          </a:p>
          <a:p>
            <a:pPr lvl="1" algn="ctr"/>
            <a:endParaRPr lang="es-ES" sz="1300" dirty="0"/>
          </a:p>
          <a:p>
            <a:pPr lvl="1" algn="ctr"/>
            <a:endParaRPr lang="es-ES" sz="1300" dirty="0" smtClean="0"/>
          </a:p>
          <a:p>
            <a:pPr lvl="1" algn="ctr"/>
            <a:endParaRPr lang="es-ES" sz="1300" dirty="0"/>
          </a:p>
          <a:p>
            <a:pPr lvl="1" algn="ctr"/>
            <a:endParaRPr lang="es-ES" sz="1300" dirty="0" smtClean="0"/>
          </a:p>
          <a:p>
            <a:pPr lvl="1" algn="ctr"/>
            <a:endParaRPr lang="es-ES" sz="1300" dirty="0"/>
          </a:p>
          <a:p>
            <a:pPr marL="274320" lvl="1" indent="0">
              <a:buNone/>
            </a:pPr>
            <a:endParaRPr lang="es-ES" sz="1500" dirty="0"/>
          </a:p>
          <a:p>
            <a:endParaRPr lang="en-US" sz="1900" dirty="0" smtClean="0"/>
          </a:p>
          <a:p>
            <a:endParaRPr lang="en-US" dirty="0" smtClean="0"/>
          </a:p>
          <a:p>
            <a:endParaRPr lang="en-U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37169"/>
              </p:ext>
            </p:extLst>
          </p:nvPr>
        </p:nvGraphicFramePr>
        <p:xfrm>
          <a:off x="2039620" y="3030220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8506">
                <a:tc>
                  <a:txBody>
                    <a:bodyPr/>
                    <a:lstStyle/>
                    <a:p>
                      <a:r>
                        <a:rPr lang="es-E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R-</a:t>
                      </a:r>
                      <a:r>
                        <a:rPr lang="es-ES" dirty="0" err="1" smtClean="0"/>
                        <a:t>squared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Aroma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Palette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Appereance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774889" y="3761994"/>
            <a:ext cx="655320" cy="3657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069847" y="5160264"/>
            <a:ext cx="9951719" cy="427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All the models </a:t>
            </a:r>
            <a:r>
              <a:rPr lang="en-US" sz="1900" dirty="0" smtClean="0">
                <a:solidFill>
                  <a:srgbClr val="E99D05"/>
                </a:solidFill>
              </a:rPr>
              <a:t>explain</a:t>
            </a:r>
            <a:r>
              <a:rPr lang="en-US" sz="1900" dirty="0" smtClean="0"/>
              <a:t> more than </a:t>
            </a:r>
            <a:r>
              <a:rPr lang="en-US" sz="1900" dirty="0" smtClean="0">
                <a:solidFill>
                  <a:srgbClr val="E99D05"/>
                </a:solidFill>
              </a:rPr>
              <a:t>95% </a:t>
            </a:r>
            <a:r>
              <a:rPr lang="en-US" sz="1900" dirty="0" smtClean="0"/>
              <a:t>of the variability in overall: </a:t>
            </a:r>
            <a:r>
              <a:rPr lang="en-US" sz="1900" dirty="0" smtClean="0">
                <a:solidFill>
                  <a:srgbClr val="E99D05"/>
                </a:solidFill>
              </a:rPr>
              <a:t>great fits</a:t>
            </a:r>
            <a:r>
              <a:rPr lang="en-US" sz="1900" dirty="0" smtClean="0"/>
              <a:t>!</a:t>
            </a:r>
          </a:p>
          <a:p>
            <a:pPr>
              <a:lnSpc>
                <a:spcPct val="110000"/>
              </a:lnSpc>
            </a:pPr>
            <a:r>
              <a:rPr lang="en-US" sz="1900" dirty="0" smtClean="0"/>
              <a:t>These four factors are </a:t>
            </a:r>
            <a:r>
              <a:rPr lang="en-US" sz="1900" dirty="0" smtClean="0">
                <a:solidFill>
                  <a:srgbClr val="E99D05"/>
                </a:solidFill>
              </a:rPr>
              <a:t>relevant</a:t>
            </a:r>
            <a:r>
              <a:rPr lang="en-US" sz="1900" dirty="0" smtClean="0"/>
              <a:t> to the users when defining the quality of a beer in the following order:  </a:t>
            </a:r>
            <a:r>
              <a:rPr lang="en-US" sz="1900" b="1" dirty="0" smtClean="0"/>
              <a:t>Taste      Palette      Aroma      Appearance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s-ES" dirty="0" smtClean="0"/>
          </a:p>
          <a:p>
            <a:endParaRPr lang="en-US" dirty="0"/>
          </a:p>
        </p:txBody>
      </p:sp>
      <p:sp>
        <p:nvSpPr>
          <p:cNvPr id="8" name="Medio marco 7"/>
          <p:cNvSpPr/>
          <p:nvPr/>
        </p:nvSpPr>
        <p:spPr>
          <a:xfrm rot="8077844">
            <a:off x="3942548" y="6041805"/>
            <a:ext cx="121040" cy="116000"/>
          </a:xfrm>
          <a:prstGeom prst="halfFrame">
            <a:avLst/>
          </a:prstGeom>
          <a:solidFill>
            <a:srgbClr val="E99D05"/>
          </a:solidFill>
          <a:ln>
            <a:solidFill>
              <a:srgbClr val="E99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Medio marco 8"/>
          <p:cNvSpPr/>
          <p:nvPr/>
        </p:nvSpPr>
        <p:spPr>
          <a:xfrm rot="8077844">
            <a:off x="5125823" y="6041806"/>
            <a:ext cx="121040" cy="116000"/>
          </a:xfrm>
          <a:prstGeom prst="halfFrame">
            <a:avLst/>
          </a:prstGeom>
          <a:solidFill>
            <a:srgbClr val="E99D05"/>
          </a:solidFill>
          <a:ln>
            <a:solidFill>
              <a:srgbClr val="E99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Medio marco 9"/>
          <p:cNvSpPr/>
          <p:nvPr/>
        </p:nvSpPr>
        <p:spPr>
          <a:xfrm rot="8077844">
            <a:off x="6289957" y="6041806"/>
            <a:ext cx="121040" cy="116000"/>
          </a:xfrm>
          <a:prstGeom prst="halfFrame">
            <a:avLst/>
          </a:prstGeom>
          <a:solidFill>
            <a:srgbClr val="E99D05"/>
          </a:solidFill>
          <a:ln>
            <a:solidFill>
              <a:srgbClr val="E99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191</TotalTime>
  <Words>551</Words>
  <Application>Microsoft Office PowerPoint</Application>
  <PresentationFormat>Panorámica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Wingdings</vt:lpstr>
      <vt:lpstr>Tipo de madera</vt:lpstr>
      <vt:lpstr>   Beer Challenge</vt:lpstr>
      <vt:lpstr>content</vt:lpstr>
      <vt:lpstr>TOP BREWERIES WITH THE STRONGEST BEERS</vt:lpstr>
      <vt:lpstr>The best years for THE beer lovers</vt:lpstr>
      <vt:lpstr>fruity beers i would recommend</vt:lpstr>
      <vt:lpstr>PEOPLE’s FAVorite BEER STYLE</vt:lpstr>
      <vt:lpstr>more insights</vt:lpstr>
      <vt:lpstr>Important features</vt:lpstr>
      <vt:lpstr>Important features</vt:lpstr>
      <vt:lpstr>Sentiment vs. overall score in BEER Styles</vt:lpstr>
      <vt:lpstr>Sentiment vs overall score in BEER Styles</vt:lpstr>
      <vt:lpstr>Similar drinkers</vt:lpstr>
      <vt:lpstr>Similar drinkers</vt:lpstr>
      <vt:lpstr>LINKs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Challenge</dc:title>
  <dc:creator>Cuenta Microsoft</dc:creator>
  <cp:lastModifiedBy>Cuenta Microsoft</cp:lastModifiedBy>
  <cp:revision>28</cp:revision>
  <dcterms:created xsi:type="dcterms:W3CDTF">2022-10-21T17:50:29Z</dcterms:created>
  <dcterms:modified xsi:type="dcterms:W3CDTF">2022-10-21T21:01:29Z</dcterms:modified>
</cp:coreProperties>
</file>