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7" r:id="rId4"/>
    <p:sldId id="27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9" r:id="rId24"/>
    <p:sldId id="280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" initials="m" lastIdx="1" clrIdx="0">
    <p:extLst>
      <p:ext uri="{19B8F6BF-5375-455C-9EA6-DF929625EA0E}">
        <p15:presenceInfo xmlns:p15="http://schemas.microsoft.com/office/powerpoint/2012/main" userId="meg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08T13:05:25.991" idx="1">
    <p:pos x="5060" y="673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6F-CB21-4F83-84CA-8EC3AA7616A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00C-2C79-491F-9E33-92F85E5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6F-CB21-4F83-84CA-8EC3AA7616A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00C-2C79-491F-9E33-92F85E5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6F-CB21-4F83-84CA-8EC3AA7616A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00C-2C79-491F-9E33-92F85E5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6F-CB21-4F83-84CA-8EC3AA7616A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00C-2C79-491F-9E33-92F85E5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6F-CB21-4F83-84CA-8EC3AA7616A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00C-2C79-491F-9E33-92F85E5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6F-CB21-4F83-84CA-8EC3AA7616A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00C-2C79-491F-9E33-92F85E5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6F-CB21-4F83-84CA-8EC3AA7616A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00C-2C79-491F-9E33-92F85E5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6F-CB21-4F83-84CA-8EC3AA7616A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00C-2C79-491F-9E33-92F85E5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6F-CB21-4F83-84CA-8EC3AA7616A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00C-2C79-491F-9E33-92F85E5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6F-CB21-4F83-84CA-8EC3AA7616A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00C-2C79-491F-9E33-92F85E5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646F-CB21-4F83-84CA-8EC3AA7616A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00C-2C79-491F-9E33-92F85E5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646F-CB21-4F83-84CA-8EC3AA7616A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000C-2C79-491F-9E33-92F85E5C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1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Dow+Jones+Index" TargetMode="External"/><Relationship Id="rId2" Type="http://schemas.openxmlformats.org/officeDocument/2006/relationships/hyperlink" Target="http://research.stlouisfed.org/fred2/series/DJIA/downloaddat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megan\Downloads\RDataMining-introduction-slides.pdf" TargetMode="External"/><Relationship Id="rId5" Type="http://schemas.openxmlformats.org/officeDocument/2006/relationships/hyperlink" Target="http://cran.r-project.org/doc/contrib/Zhao_R_and_data_mining.pdf" TargetMode="External"/><Relationship Id="rId4" Type="http://schemas.openxmlformats.org/officeDocument/2006/relationships/hyperlink" Target="http://www.rdatamining.com/examples/time-series-clustering-classific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497" y="2068830"/>
            <a:ext cx="10595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 Mining Algorithms for Financial Domain 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8515350" y="5269230"/>
            <a:ext cx="3353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Megan Smith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Sundarkumar</a:t>
            </a:r>
            <a:r>
              <a:rPr lang="en-US" sz="2400" dirty="0" smtClean="0"/>
              <a:t> </a:t>
            </a:r>
            <a:r>
              <a:rPr lang="en-US" sz="2400" dirty="0" err="1" smtClean="0"/>
              <a:t>Ramsundar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819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1950" y="262890"/>
            <a:ext cx="3633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Scatter Plot Dow Jones Index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6210" y="332273"/>
            <a:ext cx="404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Pairs plot of </a:t>
            </a:r>
            <a:r>
              <a:rPr lang="en-US" dirty="0" smtClean="0"/>
              <a:t>Dow Jones Industrial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3963" y="-361950"/>
            <a:ext cx="14639925" cy="7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15394" y="388711"/>
            <a:ext cx="4336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General plot of Dow Jones Industrial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35" y="1100916"/>
            <a:ext cx="10692946" cy="55471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90272" y="567461"/>
            <a:ext cx="7212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General plot of AA Stock for the 1</a:t>
            </a:r>
            <a:r>
              <a:rPr lang="en-US" baseline="30000" dirty="0" smtClean="0"/>
              <a:t>st</a:t>
            </a:r>
            <a:r>
              <a:rPr lang="en-US" dirty="0" smtClean="0"/>
              <a:t> Quarter of the  Dow Jones Index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39107" y="332273"/>
            <a:ext cx="7268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General plot of AA Stock for both Quarter of the  Dow Jones Index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4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33700" y="332273"/>
            <a:ext cx="738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Seasonal Plot</a:t>
            </a:r>
            <a:r>
              <a:rPr lang="en-US" dirty="0" smtClean="0"/>
              <a:t> of the  Dow Jones Industrial 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50" y="388620"/>
            <a:ext cx="647767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Outline:</a:t>
            </a:r>
          </a:p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Sample of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Data Exploration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Forecasting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Decomposition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Classification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Clustering (C++)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Prediction KNN (C++) vs ANN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962" y="470773"/>
            <a:ext cx="4866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Classification </a:t>
            </a:r>
            <a:r>
              <a:rPr lang="en-US" dirty="0" smtClean="0"/>
              <a:t>of the  Dow Jones Industrial 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59032" y="615434"/>
            <a:ext cx="4442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Classification</a:t>
            </a:r>
            <a:r>
              <a:rPr lang="en-US" dirty="0" smtClean="0"/>
              <a:t> of the Dow Jones Index 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9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4450" y="571500"/>
            <a:ext cx="97289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               Clustering using K-means (C++)</a:t>
            </a:r>
          </a:p>
          <a:p>
            <a:endParaRPr lang="en-US" dirty="0"/>
          </a:p>
          <a:p>
            <a:r>
              <a:rPr lang="en-US" dirty="0" err="1"/>
              <a:t>usd</a:t>
            </a:r>
            <a:r>
              <a:rPr lang="en-US" dirty="0"/>
              <a:t>/DZD 0.013467  0.013496 0.013501 0.013533 0.013595 0.013604 0.013585 …. (1001 such values)</a:t>
            </a:r>
          </a:p>
          <a:p>
            <a:r>
              <a:rPr lang="en-US" dirty="0" err="1"/>
              <a:t>usd</a:t>
            </a:r>
            <a:r>
              <a:rPr lang="en-US" dirty="0"/>
              <a:t>/ARS 0.24284  0.24255 0.24179 0.24240 0.24202 0.24224 0.24155 0.24127 …… </a:t>
            </a:r>
            <a:r>
              <a:rPr lang="en-US" b="1" dirty="0"/>
              <a:t> </a:t>
            </a:r>
            <a:r>
              <a:rPr lang="en-US" dirty="0"/>
              <a:t>(1001 such values)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75270" y="3120390"/>
            <a:ext cx="403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Various values of K were compared using </a:t>
            </a:r>
            <a:r>
              <a:rPr lang="en-US" dirty="0" err="1" smtClean="0"/>
              <a:t>Intracluster</a:t>
            </a:r>
            <a:r>
              <a:rPr lang="en-US" dirty="0" smtClean="0"/>
              <a:t>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 = 11 seems to be a reasonable cluster number.</a:t>
            </a:r>
            <a:endParaRPr lang="en-US" dirty="0"/>
          </a:p>
        </p:txBody>
      </p:sp>
      <p:pic>
        <p:nvPicPr>
          <p:cNvPr id="3076" name="Picture 4" descr="Inline 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5" y="2465705"/>
            <a:ext cx="6655921" cy="408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8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4870" y="880110"/>
            <a:ext cx="271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using KNN (C++)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81974"/>
              </p:ext>
            </p:extLst>
          </p:nvPr>
        </p:nvGraphicFramePr>
        <p:xfrm>
          <a:off x="4506593" y="2801936"/>
          <a:ext cx="7437756" cy="2054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900"/>
                <a:gridCol w="1590964"/>
                <a:gridCol w="1590964"/>
                <a:gridCol w="1590964"/>
                <a:gridCol w="1590964"/>
              </a:tblGrid>
              <a:tr h="172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Tuple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Input (x</a:t>
                      </a:r>
                      <a:r>
                        <a:rPr lang="en-US" sz="1800" baseline="-25000">
                          <a:effectLst/>
                        </a:rPr>
                        <a:t>i</a:t>
                      </a:r>
                      <a:r>
                        <a:rPr lang="en-US" sz="1800">
                          <a:effectLst/>
                        </a:rPr>
                        <a:t>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Input (x</a:t>
                      </a:r>
                      <a:r>
                        <a:rPr lang="en-US" sz="1800" baseline="-25000">
                          <a:effectLst/>
                        </a:rPr>
                        <a:t>i+1</a:t>
                      </a:r>
                      <a:r>
                        <a:rPr lang="en-US" sz="1800">
                          <a:effectLst/>
                        </a:rPr>
                        <a:t>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Input (x</a:t>
                      </a:r>
                      <a:r>
                        <a:rPr lang="en-US" sz="1800" baseline="-25000">
                          <a:effectLst/>
                        </a:rPr>
                        <a:t>i+2</a:t>
                      </a:r>
                      <a:r>
                        <a:rPr lang="en-US" sz="1800">
                          <a:effectLst/>
                        </a:rPr>
                        <a:t>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Output (x</a:t>
                      </a:r>
                      <a:r>
                        <a:rPr lang="en-US" sz="1800" baseline="-25000">
                          <a:effectLst/>
                        </a:rPr>
                        <a:t>i+3</a:t>
                      </a:r>
                      <a:r>
                        <a:rPr lang="en-US" sz="1800">
                          <a:effectLst/>
                        </a:rPr>
                        <a:t>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72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10565.39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10470.51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10456.02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10442.87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72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10470.51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10456.02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10442.87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10485.65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72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10456.02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10442.87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10485.65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10405.7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72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10442.87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10485.65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10405.7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10540.93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72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10485.65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10405.7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10540.93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 be predicted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72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10405.7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10540.93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10503.76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 be predicted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84910" y="2032602"/>
            <a:ext cx="6096000" cy="31585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for prediction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10565.39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=10470.51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=10456.02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=10442.87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=10485.65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=10405.70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=10540.93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=10503.76</a:t>
            </a:r>
          </a:p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=10404.30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4_5_3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079183"/>
            <a:ext cx="45529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00600" y="320040"/>
            <a:ext cx="21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using ANN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74785" y="3385602"/>
            <a:ext cx="35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 performs better than KNN. The comparison was using NRMSE.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9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9170" y="320040"/>
            <a:ext cx="321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23010" y="1120140"/>
            <a:ext cx="96926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Two pronged approach: R toolset and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Using R we performed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Data exploration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Forecast using ARIMA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Decomposition of time series datasets into components like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Seasonal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Observed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Trend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Random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Classification using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Conditional inference trees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Recursive partitioning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Clustering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Using C++ we simulated K-Means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Comparison for various K using intra cluster 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Prediction: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Using C++ we simulated KNN algorithm with K-fold validation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 err="1" smtClean="0"/>
              <a:t>Neuroph</a:t>
            </a:r>
            <a:r>
              <a:rPr lang="en-US" sz="2000" dirty="0" smtClean="0"/>
              <a:t> studio simulated ANN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Compared using NRMSE</a:t>
            </a:r>
          </a:p>
        </p:txBody>
      </p:sp>
    </p:spTree>
    <p:extLst>
      <p:ext uri="{BB962C8B-B14F-4D97-AF65-F5344CB8AC3E}">
        <p14:creationId xmlns:p14="http://schemas.microsoft.com/office/powerpoint/2010/main" val="29759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5820" y="651511"/>
            <a:ext cx="8903970" cy="2862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References: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http://research.stlouisfed.org/fred2/series/DJIA/downloaddata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Jiawei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Micheline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Kamber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Jian Pei, “Data Mining: Concepts and Techniques”, 3</a:t>
            </a:r>
            <a:r>
              <a:rPr lang="en-US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http://archive.ics.uci.edu/ml/datasets/Dow+Jones+Index#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http://www.rdatamining.com/examples/time-series-clustering-classification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http://cran.r-project.org/doc/contrib/Zhao_R_and_data_mining.pdf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u="sng" dirty="0" smtClea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file:///C:/Users/megan/Downloads/RDataMining-introduction-slides.pdf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45652"/>
              </p:ext>
            </p:extLst>
          </p:nvPr>
        </p:nvGraphicFramePr>
        <p:xfrm>
          <a:off x="3749040" y="0"/>
          <a:ext cx="3577590" cy="6663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0220"/>
                <a:gridCol w="1817370"/>
              </a:tblGrid>
              <a:tr h="302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DATE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VALUE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2005-04-01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10404.30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2005-04-04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10421.14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2005-04-05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10458.46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2005-04-06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10486.02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2005-04-07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10546.32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2005-04-08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10461.34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2005-04-11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10448.56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10507.97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2005-04-13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10403.93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2005-04-14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10278.75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10087.51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2005-04-18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10071.25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2005-04-19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10127.41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2005-04-20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10012.36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2005-04-21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10218.60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2005-04-22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10157.71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2005-04-25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10242.47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2005-04-26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10151.13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2005-04-27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10198.80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2005-04-28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10070.37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28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2005-04-29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10192.51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20990" y="491490"/>
            <a:ext cx="372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 Jones Industrial Average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04979"/>
              </p:ext>
            </p:extLst>
          </p:nvPr>
        </p:nvGraphicFramePr>
        <p:xfrm>
          <a:off x="-2" y="1027109"/>
          <a:ext cx="12192001" cy="3196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517"/>
                <a:gridCol w="273433"/>
                <a:gridCol w="583062"/>
                <a:gridCol w="514350"/>
                <a:gridCol w="480060"/>
                <a:gridCol w="468630"/>
                <a:gridCol w="434340"/>
                <a:gridCol w="651510"/>
                <a:gridCol w="537210"/>
                <a:gridCol w="822960"/>
                <a:gridCol w="914400"/>
                <a:gridCol w="1225679"/>
                <a:gridCol w="767938"/>
                <a:gridCol w="1483519"/>
                <a:gridCol w="977376"/>
                <a:gridCol w="1043318"/>
                <a:gridCol w="647699"/>
              </a:tblGrid>
              <a:tr h="506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QUARTER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STOCK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OPEN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VOLUME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PERCENT_CHANGE_PRICE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PERCENT_CHANGE_VOLUME_OVER_LAST_WK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PREVIOUS_WEEKS_VOLUME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NEXT_WEEKS_OPEN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NEXT_WEEKS_CLOSE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PERCENT_CHANGE_NEXT_WEEKS_PRICE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DAYS_TO_NEXT_DIVIDENE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PERCENT_RETURN_NEXT_DIVIDEND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</a:tr>
              <a:tr h="50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1/7/2011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$15.82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$16.72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$15.78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$16.42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239655616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3.79267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$16.71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$15.97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-4.42849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0.182704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</a:tr>
              <a:tr h="55351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1/14/2011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$16.71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$16.71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$15.64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$15.97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242963398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0.187852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1.380223028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239655616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$16.19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$15.79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-2.47066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0.187852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</a:tr>
              <a:tr h="50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1/21/2011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$16.19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$16.38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$15.60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$15.79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138428495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-2.47066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-43.02495926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242963398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$15.87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$16.13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1.63831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0.189994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</a:tr>
              <a:tr h="50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1/28/2011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$15.87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$16.63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$15.82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$16.13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151379173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1.63831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9.355500109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138428495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$16.18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$17.14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5.93325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0.185989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</a:tr>
              <a:tr h="506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2/4/2011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$16.18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$17.39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$16.18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$17.14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154387761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5.93325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1.987451735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151379173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$17.33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$17.37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0.230814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0.175029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HOLD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0" marR="5020" marT="50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60570" y="354330"/>
            <a:ext cx="25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 Jones Index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" y="655439"/>
            <a:ext cx="10692946" cy="55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67" y="840105"/>
            <a:ext cx="10692946" cy="55471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36367" y="470773"/>
            <a:ext cx="424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Scatter Plot of Dow Jones Industrial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582</Words>
  <Application>Microsoft Office PowerPoint</Application>
  <PresentationFormat>Widescreen</PresentationFormat>
  <Paragraphs>250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</dc:creator>
  <cp:lastModifiedBy>megan</cp:lastModifiedBy>
  <cp:revision>22</cp:revision>
  <dcterms:created xsi:type="dcterms:W3CDTF">2015-04-08T02:58:38Z</dcterms:created>
  <dcterms:modified xsi:type="dcterms:W3CDTF">2015-04-09T00:21:33Z</dcterms:modified>
</cp:coreProperties>
</file>