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72" r:id="rId9"/>
    <p:sldId id="273" r:id="rId10"/>
    <p:sldId id="274" r:id="rId11"/>
    <p:sldId id="263" r:id="rId12"/>
    <p:sldId id="264" r:id="rId13"/>
    <p:sldId id="270" r:id="rId14"/>
    <p:sldId id="271" r:id="rId15"/>
    <p:sldId id="269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158-DA93-4521-BEA6-C38878E4677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7F23-14F5-4D37-BB14-3E57BF49A1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31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158-DA93-4521-BEA6-C38878E4677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7F23-14F5-4D37-BB14-3E57BF49A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1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158-DA93-4521-BEA6-C38878E4677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7F23-14F5-4D37-BB14-3E57BF49A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4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158-DA93-4521-BEA6-C38878E4677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7F23-14F5-4D37-BB14-3E57BF49A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4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158-DA93-4521-BEA6-C38878E4677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7F23-14F5-4D37-BB14-3E57BF49A1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9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158-DA93-4521-BEA6-C38878E4677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7F23-14F5-4D37-BB14-3E57BF49A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0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158-DA93-4521-BEA6-C38878E4677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7F23-14F5-4D37-BB14-3E57BF49A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158-DA93-4521-BEA6-C38878E4677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7F23-14F5-4D37-BB14-3E57BF49A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7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158-DA93-4521-BEA6-C38878E4677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7F23-14F5-4D37-BB14-3E57BF49A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9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0E0158-DA93-4521-BEA6-C38878E4677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C07F23-14F5-4D37-BB14-3E57BF49A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158-DA93-4521-BEA6-C38878E4677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7F23-14F5-4D37-BB14-3E57BF49A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0E0158-DA93-4521-BEA6-C38878E4677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C07F23-14F5-4D37-BB14-3E57BF49A1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33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To Secure Data in Mobile Cloud Computing Environments more Efficiently and Controllably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Megan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1" y="422031"/>
            <a:ext cx="6330506" cy="47269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32431" y="949568"/>
            <a:ext cx="3152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Normal Security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Occupies 1 Vis in cloud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37938" y="3048000"/>
            <a:ext cx="3099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Critical Security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Occupies 2 Vis in cloud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8062" y="5756030"/>
            <a:ext cx="507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Virtual Image (VI) – availability of system resource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" y="217170"/>
            <a:ext cx="11318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Reducing the Complexity of Cryptographic </a:t>
            </a:r>
            <a:r>
              <a:rPr lang="en-US" sz="4000" dirty="0"/>
              <a:t>A</a:t>
            </a:r>
            <a:r>
              <a:rPr lang="en-US" sz="4000" dirty="0" smtClean="0"/>
              <a:t>lgorithms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68630" y="1337310"/>
            <a:ext cx="113652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Challenges</a:t>
            </a:r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ntensive computational resources for mobile devices are required to run </a:t>
            </a:r>
            <a:r>
              <a:rPr lang="en-US" dirty="0" smtClean="0"/>
              <a:t>encryption and decryption algorithms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Exposing critical customer secrets to the public cloud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update encrypted data that is stored in the mobile cloud system without causing tremendous overhead </a:t>
            </a:r>
          </a:p>
        </p:txBody>
      </p:sp>
    </p:spTree>
    <p:extLst>
      <p:ext uri="{BB962C8B-B14F-4D97-AF65-F5344CB8AC3E}">
        <p14:creationId xmlns:p14="http://schemas.microsoft.com/office/powerpoint/2010/main" val="15715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659" y="2343150"/>
            <a:ext cx="64540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Privacy Preserving Cipher text Policy Attribute-Based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Outsource intensive part of encryption/decryption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not reduce security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8659" y="438150"/>
            <a:ext cx="10410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Encryption and Decryption Architecture of Mobile Cloud Environment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062" y="1718072"/>
            <a:ext cx="4254321" cy="377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9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630" y="251460"/>
            <a:ext cx="8367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Data Management Issues and Solutions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31520" y="1668780"/>
            <a:ext cx="103461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Frequent data updates are expensive for file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service provider needs to re-encrypt the data and upload the whole data file again with every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communication and computation overhead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1908810"/>
            <a:ext cx="544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Divide file into blocks and encrypt individually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upload and re-encrypt a single updated file to avoid re-encrypting the entire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Called “Lazy” Encryption Strategy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385" y="1908810"/>
            <a:ext cx="58864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274850"/>
              </p:ext>
            </p:extLst>
          </p:nvPr>
        </p:nvGraphicFramePr>
        <p:xfrm>
          <a:off x="1041400" y="1969770"/>
          <a:ext cx="2108200" cy="381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057"/>
                <a:gridCol w="94014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FOLDER_TIME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FILE_TIME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328020438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2690375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374925160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4309048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336169823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5612538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365536859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3060296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395561201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3204843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388121724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3419525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339538458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6041048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337451076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3532427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333019721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3536703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327985798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3328863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353327751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3854878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360722754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4057587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359128885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4427935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336573102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3408834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373417251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3041479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342701391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2947395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346087132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3060724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342337029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5795574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369369927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3876261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8640" y="388620"/>
            <a:ext cx="3947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Evaluation Results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709161" y="21717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Processing time it takes to upload, encrypt, decrypt and return data to user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Shows  increased processing time for larger files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Results in nanoseconds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7" y="655439"/>
            <a:ext cx="10692946" cy="554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1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7" y="655439"/>
            <a:ext cx="10692946" cy="554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660" y="3131820"/>
            <a:ext cx="7025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 users to define their own personal level of security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Incorporate better encryption/decryption operations for updated files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8660" y="369570"/>
            <a:ext cx="2512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Conclusion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660" y="1703070"/>
            <a:ext cx="621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 the computational expenses of mobile cloud computing: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251460"/>
            <a:ext cx="2525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References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1491" y="1668780"/>
            <a:ext cx="9801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AU" sz="1200" dirty="0"/>
              <a:t>Zhou </a:t>
            </a:r>
            <a:r>
              <a:rPr lang="en-AU" sz="1200" dirty="0" err="1"/>
              <a:t>Lian</a:t>
            </a:r>
            <a:r>
              <a:rPr lang="en-AU" sz="1200" dirty="0"/>
              <a:t>-chi; </a:t>
            </a:r>
            <a:r>
              <a:rPr lang="en-AU" sz="1200" dirty="0" err="1"/>
              <a:t>Xiu</a:t>
            </a:r>
            <a:r>
              <a:rPr lang="en-AU" sz="1200" dirty="0"/>
              <a:t> Chun-di, “Cloud Security Service Providing Schemes Based on Mobile Internet Framework”, </a:t>
            </a:r>
            <a:r>
              <a:rPr lang="en-AU" sz="1200" i="1" dirty="0"/>
              <a:t>Computer Science and Electronics Engineering (ICCSEE), 2012 International Conference on</a:t>
            </a:r>
            <a:r>
              <a:rPr lang="en-AU" sz="1200" dirty="0"/>
              <a:t>, vol.3, no., pp.307,311,23-25 March </a:t>
            </a:r>
            <a:r>
              <a:rPr lang="en-AU" sz="1200" dirty="0" smtClean="0"/>
              <a:t>2012</a:t>
            </a:r>
          </a:p>
          <a:p>
            <a:pPr lvl="0"/>
            <a:endParaRPr lang="en-US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Qinyun</a:t>
            </a:r>
            <a:r>
              <a:rPr lang="en-US" sz="1200" dirty="0"/>
              <a:t> Dai; </a:t>
            </a:r>
            <a:r>
              <a:rPr lang="en-US" sz="1200" dirty="0" err="1"/>
              <a:t>Haijun</a:t>
            </a:r>
            <a:r>
              <a:rPr lang="en-US" sz="1200" dirty="0"/>
              <a:t> Yang; </a:t>
            </a:r>
            <a:r>
              <a:rPr lang="en-US" sz="1200" dirty="0" err="1"/>
              <a:t>Qinfeng</a:t>
            </a:r>
            <a:r>
              <a:rPr lang="en-US" sz="1200" dirty="0"/>
              <a:t> Yao; </a:t>
            </a:r>
            <a:r>
              <a:rPr lang="en-US" sz="1200" dirty="0" err="1"/>
              <a:t>Yaliang</a:t>
            </a:r>
            <a:r>
              <a:rPr lang="en-US" sz="1200" dirty="0"/>
              <a:t> Chen, “An improved security service scheme in mobile cloud environment”, </a:t>
            </a:r>
            <a:r>
              <a:rPr lang="en-US" sz="1200" i="1" dirty="0"/>
              <a:t>Cloud Computing and Intelligent Systems (CCIS), 2012 IEEE 2</a:t>
            </a:r>
            <a:r>
              <a:rPr lang="en-US" sz="1200" i="1" baseline="30000" dirty="0"/>
              <a:t>nd</a:t>
            </a:r>
            <a:r>
              <a:rPr lang="en-US" sz="1200" i="1" dirty="0"/>
              <a:t> International Conference on</a:t>
            </a:r>
            <a:r>
              <a:rPr lang="en-US" sz="1200" dirty="0"/>
              <a:t>, vol.01,no., pp.407, 412, Oct.30 2012-Nov. 1 </a:t>
            </a:r>
            <a:r>
              <a:rPr lang="en-US" sz="1200" dirty="0" smtClean="0"/>
              <a:t>2012</a:t>
            </a:r>
          </a:p>
          <a:p>
            <a:pPr lvl="0"/>
            <a:endParaRPr lang="en-US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Zhibin</a:t>
            </a:r>
            <a:r>
              <a:rPr lang="en-US" sz="1200" dirty="0"/>
              <a:t> Zhou; </a:t>
            </a:r>
            <a:r>
              <a:rPr lang="en-US" sz="1200" dirty="0" err="1"/>
              <a:t>Dijiang</a:t>
            </a:r>
            <a:r>
              <a:rPr lang="en-US" sz="1200" dirty="0"/>
              <a:t> Huang, “Efficient and secure data storage operations for mobile cloud computing”, </a:t>
            </a:r>
            <a:r>
              <a:rPr lang="en-US" sz="1200" i="1" dirty="0"/>
              <a:t>Network and service management (</a:t>
            </a:r>
            <a:r>
              <a:rPr lang="en-US" sz="1200" i="1" dirty="0" err="1"/>
              <a:t>cnsm</a:t>
            </a:r>
            <a:r>
              <a:rPr lang="en-US" sz="1200" i="1" dirty="0"/>
              <a:t>), 2012 8</a:t>
            </a:r>
            <a:r>
              <a:rPr lang="en-US" sz="1200" i="1" baseline="30000" dirty="0"/>
              <a:t>th</a:t>
            </a:r>
            <a:r>
              <a:rPr lang="en-US" sz="1200" i="1" dirty="0"/>
              <a:t> International Conference and 2012 workshop on systems virtualizations management (</a:t>
            </a:r>
            <a:r>
              <a:rPr lang="en-US" sz="1200" i="1" dirty="0" err="1"/>
              <a:t>svm</a:t>
            </a:r>
            <a:r>
              <a:rPr lang="en-US" sz="1200" dirty="0"/>
              <a:t>), vol., no., pp.37, 45, 22-26 </a:t>
            </a:r>
            <a:r>
              <a:rPr lang="en-US" sz="1200" dirty="0" smtClean="0"/>
              <a:t>Oct.2012</a:t>
            </a:r>
          </a:p>
          <a:p>
            <a:pPr lvl="0"/>
            <a:endParaRPr lang="en-US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Hongbin</a:t>
            </a:r>
            <a:r>
              <a:rPr lang="en-US" sz="1200" dirty="0"/>
              <a:t> Liang; </a:t>
            </a:r>
            <a:r>
              <a:rPr lang="en-US" sz="1200" dirty="0" err="1"/>
              <a:t>Dijiang</a:t>
            </a:r>
            <a:r>
              <a:rPr lang="en-US" sz="1200" dirty="0"/>
              <a:t> Huang; </a:t>
            </a:r>
            <a:r>
              <a:rPr lang="en-US" sz="1200" dirty="0" err="1"/>
              <a:t>Cai</a:t>
            </a:r>
            <a:r>
              <a:rPr lang="en-US" sz="1200" dirty="0"/>
              <a:t>, L.X.; </a:t>
            </a:r>
            <a:r>
              <a:rPr lang="en-US" sz="1200" dirty="0" err="1"/>
              <a:t>Xuemin</a:t>
            </a:r>
            <a:r>
              <a:rPr lang="en-US" sz="1200" dirty="0"/>
              <a:t> Shen; </a:t>
            </a:r>
            <a:r>
              <a:rPr lang="en-US" sz="1200" dirty="0" err="1"/>
              <a:t>Daiyuan</a:t>
            </a:r>
            <a:r>
              <a:rPr lang="en-US" sz="1200" dirty="0"/>
              <a:t> Peng, “Resource allocation for security services in mobile cloud computing”, </a:t>
            </a:r>
            <a:r>
              <a:rPr lang="en-US" sz="1200" i="1" dirty="0"/>
              <a:t>Computer Communications Workshop (INFOCOM WKSHPS), 2011 IEEE Conference on</a:t>
            </a:r>
            <a:r>
              <a:rPr lang="en-US" sz="1200" dirty="0"/>
              <a:t>, vol., no., pp.191, 195, 10-15 April </a:t>
            </a:r>
            <a:r>
              <a:rPr lang="en-US" sz="1200" dirty="0" smtClean="0"/>
              <a:t>2011</a:t>
            </a:r>
          </a:p>
          <a:p>
            <a:pPr lvl="0"/>
            <a:endParaRPr lang="en-US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AU" sz="1200" dirty="0"/>
              <a:t>Khan, A.N.; Kiah, M.L.M.; Khan, S.U.; </a:t>
            </a:r>
            <a:r>
              <a:rPr lang="en-AU" sz="1200" dirty="0" err="1"/>
              <a:t>Madani</a:t>
            </a:r>
            <a:r>
              <a:rPr lang="en-AU" sz="1200" dirty="0"/>
              <a:t>, S.A.; Khan, A.R., “A study of incremental cryptography for security schemes in mobile cloud computing environments”, </a:t>
            </a:r>
            <a:r>
              <a:rPr lang="en-AU" sz="1200" i="1" dirty="0"/>
              <a:t>Wireless Technology and Applications (ISWTA), 2013 IEEE Symposium on</a:t>
            </a:r>
            <a:r>
              <a:rPr lang="en-AU" sz="1200" dirty="0"/>
              <a:t>, vol., no., pp.62, 67, 22-25 Sept. </a:t>
            </a:r>
            <a:r>
              <a:rPr lang="en-AU" sz="1200" dirty="0" smtClean="0"/>
              <a:t>2013</a:t>
            </a:r>
          </a:p>
          <a:p>
            <a:pPr lvl="0"/>
            <a:endParaRPr lang="en-US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AU" sz="1200" dirty="0"/>
              <a:t>Hui </a:t>
            </a:r>
            <a:r>
              <a:rPr lang="en-AU" sz="1200" dirty="0" err="1"/>
              <a:t>Suo</a:t>
            </a:r>
            <a:r>
              <a:rPr lang="en-AU" sz="1200" dirty="0"/>
              <a:t>; </a:t>
            </a:r>
            <a:r>
              <a:rPr lang="en-AU" sz="1200" dirty="0" err="1"/>
              <a:t>Zhuohua</a:t>
            </a:r>
            <a:r>
              <a:rPr lang="en-AU" sz="1200" dirty="0"/>
              <a:t> Liu; </a:t>
            </a:r>
            <a:r>
              <a:rPr lang="en-AU" sz="1200" dirty="0" err="1"/>
              <a:t>Jiafu</a:t>
            </a:r>
            <a:r>
              <a:rPr lang="en-AU" sz="1200" dirty="0"/>
              <a:t> Wan; </a:t>
            </a:r>
            <a:r>
              <a:rPr lang="en-AU" sz="1200" dirty="0" err="1"/>
              <a:t>Keliang</a:t>
            </a:r>
            <a:r>
              <a:rPr lang="en-AU" sz="1200" dirty="0"/>
              <a:t> Zhou, “Security and privacy in mobile cloud computing”, </a:t>
            </a:r>
            <a:r>
              <a:rPr lang="en-AU" sz="1200" i="1" dirty="0"/>
              <a:t>Wireless Communications and Mobile Computing Conference (IWCMC), 2013 9</a:t>
            </a:r>
            <a:r>
              <a:rPr lang="en-AU" sz="1200" i="1" baseline="30000" dirty="0"/>
              <a:t>th</a:t>
            </a:r>
            <a:r>
              <a:rPr lang="en-AU" sz="1200" i="1" dirty="0"/>
              <a:t> International</a:t>
            </a:r>
            <a:r>
              <a:rPr lang="en-AU" sz="1200" dirty="0"/>
              <a:t>, vol., no., pp.655, 659, 1-5 July 2013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29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411480"/>
            <a:ext cx="9305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What is Mobile Cloud Computing (MCC)?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42900" y="1714500"/>
            <a:ext cx="61836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large-scale economic and business computing paradigm with virtualization as its core technology.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extension of mobile devices.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Development of parallel processing, distributed and grid computing on the Internet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overall combination of mobile computing, mobile internet and cloud computing.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530" y="1407795"/>
            <a:ext cx="46863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5790" y="354330"/>
            <a:ext cx="453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What are the Issues?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77240" y="1337310"/>
            <a:ext cx="51397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 allocation of mobile devices is limited.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Varying levels of security needs among end-users.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Lack of Access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Lack of Supervisory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4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5790" y="308610"/>
            <a:ext cx="3197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Previous Work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05790" y="1394460"/>
            <a:ext cx="62115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Reallocation resources for security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Incremental cryptography for security schemes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Cloud security service based on mobile internet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Improved security service scheme in mobile cloud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Efficient and secure operation for mobile cloud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Security and privacy in mobile cloud computing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" y="194310"/>
            <a:ext cx="3389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Proposed Work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1177290"/>
            <a:ext cx="58782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combined effort of all previous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Efficiency of mobile cloud security services</a:t>
            </a:r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 allocation based on security needs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Reducing the complexity of cryptographic algorithms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8650" y="3299043"/>
            <a:ext cx="92250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Customization of mobile cloud security services</a:t>
            </a:r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Classifying cloud security services to maximize reward for the user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Adopting an access control model so users can dynamically adjust varying security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0110" y="548640"/>
            <a:ext cx="7451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Improved Security Service Schema 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880111" y="1451610"/>
            <a:ext cx="10058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Cloud security service should take account of the differential security demands coming from different enterprises and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 on-demand security scheme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Real-time dynamic adjustments when users change their demands in the mobile cloud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security self-adaptive scheme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Cloud security services should be able to adapt to the permission changes dynamically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cloud service access control scheme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17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665" y="713422"/>
            <a:ext cx="50863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470" y="274320"/>
            <a:ext cx="8206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Classifying Security Needs in the Cloud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811530" y="1634490"/>
            <a:ext cx="3189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 categories: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Normal security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Critical security service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846249"/>
            <a:ext cx="5015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Normal Security services provide: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Encryption, decryption, authentication, etc.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382169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Critical</a:t>
            </a:r>
            <a:r>
              <a:rPr lang="en-US" dirty="0" smtClean="0"/>
              <a:t> Security services provide: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Normal security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Longer key size, strict security access policies, isolations for protected data, etc.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isolation prevents storage sharing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computation resources needed for higher security services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1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0909"/>
            <a:ext cx="11853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 to obtain maximal system rewards with higher security services?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4933" y="1530154"/>
            <a:ext cx="79508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Security Service Admission Model (SSAM)</a:t>
            </a:r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Leverages the maximal system rewards with the system resource 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 focus on a cloud service blocking probability</a:t>
            </a:r>
          </a:p>
          <a:p>
            <a:pPr lvl="1"/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a service arrives, the SSAM calculates the total reward for each state under different actions and selects an action with a higher reward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3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1207</TotalTime>
  <Words>933</Words>
  <Application>Microsoft Office PowerPoint</Application>
  <PresentationFormat>Widescreen</PresentationFormat>
  <Paragraphs>172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To Secure Data in Mobile Cloud Computing Environments more Efficiently and Controllably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Secure Data in Mobile Cloud Computing Environments more Efficiently and Controllably </dc:title>
  <dc:creator>megan</dc:creator>
  <cp:lastModifiedBy>megan</cp:lastModifiedBy>
  <cp:revision>20</cp:revision>
  <dcterms:created xsi:type="dcterms:W3CDTF">2015-04-09T00:29:59Z</dcterms:created>
  <dcterms:modified xsi:type="dcterms:W3CDTF">2015-04-09T20:37:00Z</dcterms:modified>
</cp:coreProperties>
</file>