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301" r:id="rId5"/>
    <p:sldId id="259" r:id="rId6"/>
    <p:sldId id="260" r:id="rId7"/>
    <p:sldId id="289" r:id="rId8"/>
    <p:sldId id="261" r:id="rId9"/>
    <p:sldId id="262" r:id="rId10"/>
    <p:sldId id="293" r:id="rId11"/>
    <p:sldId id="291" r:id="rId12"/>
    <p:sldId id="263" r:id="rId13"/>
    <p:sldId id="294" r:id="rId14"/>
    <p:sldId id="267" r:id="rId15"/>
    <p:sldId id="295" r:id="rId16"/>
    <p:sldId id="264" r:id="rId17"/>
    <p:sldId id="265" r:id="rId18"/>
    <p:sldId id="266" r:id="rId19"/>
    <p:sldId id="268" r:id="rId20"/>
    <p:sldId id="296" r:id="rId21"/>
    <p:sldId id="269" r:id="rId22"/>
    <p:sldId id="270" r:id="rId23"/>
    <p:sldId id="271" r:id="rId24"/>
    <p:sldId id="273" r:id="rId25"/>
    <p:sldId id="285" r:id="rId26"/>
    <p:sldId id="281" r:id="rId27"/>
    <p:sldId id="297" r:id="rId28"/>
    <p:sldId id="286" r:id="rId29"/>
    <p:sldId id="282" r:id="rId30"/>
    <p:sldId id="298" r:id="rId31"/>
    <p:sldId id="274" r:id="rId32"/>
    <p:sldId id="284" r:id="rId33"/>
    <p:sldId id="288" r:id="rId34"/>
    <p:sldId id="275" r:id="rId35"/>
    <p:sldId id="300" r:id="rId36"/>
    <p:sldId id="299" r:id="rId37"/>
    <p:sldId id="276" r:id="rId38"/>
    <p:sldId id="277" r:id="rId39"/>
    <p:sldId id="279" r:id="rId40"/>
    <p:sldId id="280" r:id="rId41"/>
    <p:sldId id="29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FsatGSU/WeatherBallo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Balloon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Smith</a:t>
            </a:r>
          </a:p>
        </p:txBody>
      </p:sp>
    </p:spTree>
    <p:extLst>
      <p:ext uri="{BB962C8B-B14F-4D97-AF65-F5344CB8AC3E}">
        <p14:creationId xmlns:p14="http://schemas.microsoft.com/office/powerpoint/2010/main" val="5863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Xbee</a:t>
            </a:r>
            <a:r>
              <a:rPr lang="en-US" dirty="0"/>
              <a:t> – Wireless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76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Xbee</a:t>
            </a:r>
            <a:r>
              <a:rPr lang="en-US" dirty="0" smtClean="0"/>
              <a:t> needs a shield in order to communicate with the Arduino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shield’s form factor mates directly with any dev board that has an Arduino footprint and equips it with wireless communication capabilities using the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Xbee</a:t>
            </a:r>
            <a:r>
              <a:rPr lang="en-US" dirty="0" smtClean="0"/>
              <a:t> Explorer Dongle is also required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Plug the unit directly into your USB port and have it act as a gateway between your computer and the </a:t>
            </a:r>
            <a:r>
              <a:rPr lang="en-US" dirty="0" err="1" smtClean="0"/>
              <a:t>Xbee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Uses an USB-to-Serial converter that translates data between your computer and the </a:t>
            </a:r>
            <a:r>
              <a:rPr lang="en-US" dirty="0" err="1" smtClean="0"/>
              <a:t>Xbee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4" name="Picture 2" descr="https://www.faludi.com/wp-content/uploads/2013/09/XCTUng.png?1807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5251723"/>
            <a:ext cx="2790825" cy="16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224" y="5639363"/>
            <a:ext cx="784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</a:t>
            </a:r>
            <a:r>
              <a:rPr lang="en-US" sz="2400" dirty="0" smtClean="0"/>
              <a:t>must </a:t>
            </a:r>
            <a:r>
              <a:rPr lang="en-US" sz="2400" dirty="0"/>
              <a:t>configure the two </a:t>
            </a:r>
            <a:r>
              <a:rPr lang="en-US" sz="2400" dirty="0" err="1"/>
              <a:t>Xbee</a:t>
            </a:r>
            <a:r>
              <a:rPr lang="en-US" sz="2400" dirty="0"/>
              <a:t> devices using the </a:t>
            </a:r>
            <a:r>
              <a:rPr lang="en-US" sz="2400" dirty="0" smtClean="0"/>
              <a:t>XCTU configuration and test utility software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Xbee</a:t>
            </a:r>
            <a:r>
              <a:rPr lang="en-US" dirty="0"/>
              <a:t> – Wireless Communication </a:t>
            </a:r>
          </a:p>
        </p:txBody>
      </p:sp>
      <p:pic>
        <p:nvPicPr>
          <p:cNvPr id="4098" name="Picture 2" descr="XBee Pro 60mW Wire Antenna - Series 1 (802.15.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723496"/>
            <a:ext cx="3767137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arkFun XBee Explorer Do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22" y="2397714"/>
            <a:ext cx="2731558" cy="273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parkFun XBee Sh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93" y="2416069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35668"/>
            <a:ext cx="10753725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program reads the following sensors from the weather </a:t>
            </a:r>
            <a:r>
              <a:rPr lang="en-US" dirty="0" smtClean="0"/>
              <a:t>shield</a:t>
            </a:r>
            <a:r>
              <a:rPr lang="en-US" dirty="0"/>
              <a:t>: humidity, pressure, battery </a:t>
            </a:r>
            <a:r>
              <a:rPr lang="en-US" dirty="0" smtClean="0"/>
              <a:t>level, </a:t>
            </a:r>
            <a:r>
              <a:rPr lang="en-US" dirty="0"/>
              <a:t>and reports the received data over the </a:t>
            </a:r>
            <a:r>
              <a:rPr lang="en-US" dirty="0" smtClean="0"/>
              <a:t>serial port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From these sensors we can calculate the current </a:t>
            </a:r>
            <a:r>
              <a:rPr lang="en-US" dirty="0" smtClean="0"/>
              <a:t>environment’s humidity, temperature</a:t>
            </a:r>
            <a:r>
              <a:rPr lang="en-US" dirty="0"/>
              <a:t>, pressure and altitude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code will also keep track of </a:t>
            </a:r>
            <a:r>
              <a:rPr lang="en-US" dirty="0" smtClean="0"/>
              <a:t>time, </a:t>
            </a:r>
            <a:r>
              <a:rPr lang="en-US" dirty="0"/>
              <a:t>starting from when the </a:t>
            </a:r>
            <a:r>
              <a:rPr lang="en-US" dirty="0" smtClean="0"/>
              <a:t>Arduino </a:t>
            </a:r>
            <a:r>
              <a:rPr lang="en-US" dirty="0"/>
              <a:t>was first powered 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Units for each variable 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Relative humidity - percent humidity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Temperature - Fahrenheit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Pressure - p</a:t>
            </a:r>
            <a:r>
              <a:rPr lang="en-US" dirty="0" smtClean="0"/>
              <a:t>ascals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Altitude - meters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Time - </a:t>
            </a:r>
            <a:r>
              <a:rPr lang="en-US" dirty="0" smtClean="0"/>
              <a:t>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New data is generated every 4-5 seconds.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939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HTU21D </a:t>
            </a:r>
            <a:r>
              <a:rPr lang="en-US" dirty="0" err="1"/>
              <a:t>myHumidity</a:t>
            </a:r>
            <a:r>
              <a:rPr lang="en-US" dirty="0"/>
              <a:t>; //Create an instance of the humidity </a:t>
            </a:r>
            <a:r>
              <a:rPr lang="en-US" dirty="0" smtClean="0"/>
              <a:t>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MPL3115A2 </a:t>
            </a:r>
            <a:r>
              <a:rPr lang="en-US" dirty="0" err="1"/>
              <a:t>myPressure</a:t>
            </a:r>
            <a:r>
              <a:rPr lang="en-US" dirty="0"/>
              <a:t>; //Create an instance of the pressure sensor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//Configure the humidity sensor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myHumidity.begin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//Configure the pressure </a:t>
            </a:r>
            <a:r>
              <a:rPr lang="en-US" dirty="0" smtClean="0"/>
              <a:t>sensor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myPressure.begin</a:t>
            </a:r>
            <a:r>
              <a:rPr lang="en-US" dirty="0"/>
              <a:t>(); // Get sensor online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myPressure.setModeBarometer</a:t>
            </a:r>
            <a:r>
              <a:rPr lang="en-US" dirty="0"/>
              <a:t>(); // Measure pressure in </a:t>
            </a:r>
            <a:r>
              <a:rPr lang="en-US" dirty="0" err="1"/>
              <a:t>Pascals</a:t>
            </a:r>
            <a:r>
              <a:rPr lang="en-US" dirty="0"/>
              <a:t> from 20 to 110 </a:t>
            </a:r>
            <a:r>
              <a:rPr lang="en-US" dirty="0" err="1" smtClean="0"/>
              <a:t>kPa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myPressure.setModeAltimeter</a:t>
            </a:r>
            <a:r>
              <a:rPr lang="en-US" dirty="0"/>
              <a:t>(); // Puts the sensor into </a:t>
            </a:r>
            <a:r>
              <a:rPr lang="en-US" dirty="0" smtClean="0"/>
              <a:t>altimeter </a:t>
            </a:r>
            <a:r>
              <a:rPr lang="en-US" dirty="0"/>
              <a:t>mode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Calculations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447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program utilizes two main libraries in order to calculate current humidity, pressure, altitude and temperature values: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HTU21D Humidity Sensor Library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MPL3115A2 Barometric Pressure Sensor </a:t>
            </a:r>
            <a:r>
              <a:rPr lang="en-US" dirty="0" smtClean="0"/>
              <a:t>Library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Pressure Sensor Library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an Arduino to read from the MPL3115A2 low-cost high-precision pressure </a:t>
            </a:r>
            <a:r>
              <a:rPr lang="en-US" dirty="0" smtClean="0"/>
              <a:t>sensor.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/>
              <a:t>setModeBarometer</a:t>
            </a:r>
            <a:r>
              <a:rPr lang="en-US" dirty="0"/>
              <a:t>() Puts the sensor into Pascal measurement mode.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/>
              <a:t>setModeAltimeter</a:t>
            </a:r>
            <a:r>
              <a:rPr lang="en-US" dirty="0"/>
              <a:t>() Puts the sensor into </a:t>
            </a:r>
            <a:r>
              <a:rPr lang="en-US" dirty="0" smtClean="0"/>
              <a:t>altimetry </a:t>
            </a:r>
            <a:r>
              <a:rPr lang="en-US" dirty="0"/>
              <a:t>mode</a:t>
            </a:r>
            <a:r>
              <a:rPr lang="en-US" dirty="0" smtClean="0"/>
              <a:t>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readPressure</a:t>
            </a:r>
            <a:r>
              <a:rPr lang="en-US" dirty="0"/>
              <a:t>() Returns float with barometric pressure in Pa.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/>
              <a:t>readAltitude</a:t>
            </a:r>
            <a:r>
              <a:rPr lang="en-US" dirty="0"/>
              <a:t>() Returns float with meters above </a:t>
            </a:r>
            <a:r>
              <a:rPr lang="en-US" dirty="0" smtClean="0"/>
              <a:t>sea level.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/>
              <a:t>readTempF</a:t>
            </a:r>
            <a:r>
              <a:rPr lang="en-US" dirty="0"/>
              <a:t>() Returns float with current temperature in Fahrenheit.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Humidity Sensor Library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Allows an Arduino to read from the HTU21D low-cost high-precision humidity sensor.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/>
              <a:t>r</a:t>
            </a:r>
            <a:r>
              <a:rPr lang="en-US" dirty="0" err="1" smtClean="0"/>
              <a:t>eadHumidity</a:t>
            </a:r>
            <a:r>
              <a:rPr lang="en-US" dirty="0" smtClean="0"/>
              <a:t>() will return a float containing the humidity. </a:t>
            </a:r>
          </a:p>
        </p:txBody>
      </p:sp>
    </p:spTree>
    <p:extLst>
      <p:ext uri="{BB962C8B-B14F-4D97-AF65-F5344CB8AC3E}">
        <p14:creationId xmlns:p14="http://schemas.microsoft.com/office/powerpoint/2010/main" val="858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Calculations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108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//Calculate humidity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humidity </a:t>
            </a:r>
            <a:r>
              <a:rPr lang="en-US" dirty="0"/>
              <a:t>= </a:t>
            </a:r>
            <a:r>
              <a:rPr lang="en-US" dirty="0" err="1"/>
              <a:t>myHumidity.readHumidity</a:t>
            </a:r>
            <a:r>
              <a:rPr lang="en-US" dirty="0" smtClean="0"/>
              <a:t>();</a:t>
            </a:r>
            <a:endParaRPr lang="en-US" sz="1400" dirty="0" smtClean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//Calculate pressure</a:t>
            </a:r>
          </a:p>
          <a:p>
            <a:pPr marL="0" indent="0">
              <a:buNone/>
            </a:pPr>
            <a:r>
              <a:rPr lang="en-US" dirty="0" smtClean="0"/>
              <a:t>	pressure = </a:t>
            </a:r>
            <a:r>
              <a:rPr lang="en-US" dirty="0" err="1" smtClean="0"/>
              <a:t>myPressure.readPressure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sz="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//Calculate altitude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altitude </a:t>
            </a:r>
            <a:r>
              <a:rPr lang="en-US" dirty="0"/>
              <a:t>= (</a:t>
            </a:r>
            <a:r>
              <a:rPr lang="en-US" dirty="0" err="1"/>
              <a:t>myPressure.readAltitude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sz="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//Calculate temperature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tempf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myPressure.readTempF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79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Transmitting and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6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is </a:t>
            </a:r>
            <a:r>
              <a:rPr lang="en-US" dirty="0" smtClean="0"/>
              <a:t>wirelessly </a:t>
            </a:r>
            <a:r>
              <a:rPr lang="en-US" dirty="0"/>
              <a:t>transmitted in real-time to a receiving </a:t>
            </a:r>
            <a:r>
              <a:rPr lang="en-US" dirty="0" smtClean="0"/>
              <a:t>device, the </a:t>
            </a:r>
            <a:r>
              <a:rPr lang="en-US" dirty="0" err="1" smtClean="0"/>
              <a:t>Xbee</a:t>
            </a:r>
            <a:r>
              <a:rPr lang="en-US" dirty="0" smtClean="0"/>
              <a:t> module connected to the </a:t>
            </a:r>
            <a:r>
              <a:rPr lang="en-US" dirty="0" err="1" smtClean="0"/>
              <a:t>Xbee</a:t>
            </a:r>
            <a:r>
              <a:rPr lang="en-US" dirty="0" smtClean="0"/>
              <a:t> Explorer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Each </a:t>
            </a:r>
            <a:r>
              <a:rPr lang="en-US" dirty="0" err="1"/>
              <a:t>Xbee</a:t>
            </a:r>
            <a:r>
              <a:rPr lang="en-US" dirty="0"/>
              <a:t> is configured to </a:t>
            </a:r>
            <a:r>
              <a:rPr lang="en-US" dirty="0" smtClean="0"/>
              <a:t>transfer and receive data </a:t>
            </a:r>
            <a:r>
              <a:rPr lang="en-US" dirty="0"/>
              <a:t>at a rate of 9600 bits per seconds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 smtClean="0"/>
              <a:t>XBee.begin</a:t>
            </a:r>
            <a:r>
              <a:rPr lang="en-US" dirty="0" smtClean="0"/>
              <a:t>(9600);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Sends data to the receiving </a:t>
            </a:r>
            <a:r>
              <a:rPr lang="en-US" dirty="0" err="1" smtClean="0"/>
              <a:t>Xbee</a:t>
            </a:r>
            <a:r>
              <a:rPr lang="en-US" dirty="0" smtClean="0"/>
              <a:t> shield using a simple write function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 smtClean="0"/>
              <a:t>XBee.write</a:t>
            </a:r>
            <a:r>
              <a:rPr lang="en-US" dirty="0" smtClean="0"/>
              <a:t>();</a:t>
            </a:r>
          </a:p>
          <a:p>
            <a:pPr marL="971400" lvl="5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7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798" y="184034"/>
            <a:ext cx="1092201" cy="2184402"/>
          </a:xfrm>
        </p:spPr>
      </p:pic>
      <p:sp>
        <p:nvSpPr>
          <p:cNvPr id="5" name="TextBox 4"/>
          <p:cNvSpPr txBox="1"/>
          <p:nvPr/>
        </p:nvSpPr>
        <p:spPr>
          <a:xfrm>
            <a:off x="267547" y="2052936"/>
            <a:ext cx="110608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Weather Balloon outputs </a:t>
            </a:r>
            <a:r>
              <a:rPr lang="en-US" sz="2400" dirty="0"/>
              <a:t>the current values for humidity, temperature, pressure, altitude and time to a desktop application designed to accept the </a:t>
            </a:r>
            <a:r>
              <a:rPr lang="en-US" sz="2400" dirty="0" smtClean="0"/>
              <a:t>transmitted data </a:t>
            </a:r>
            <a:r>
              <a:rPr lang="en-US" sz="2400" dirty="0"/>
              <a:t>and present that data in real-time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application offers the user the option to </a:t>
            </a:r>
            <a:r>
              <a:rPr lang="en-US" sz="2400" dirty="0" smtClean="0"/>
              <a:t>save </a:t>
            </a:r>
            <a:r>
              <a:rPr lang="en-US" sz="2400" dirty="0"/>
              <a:t>that data as a text file.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the user has never saved data before, a directory called “Weather Balloon Data” will be made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saved data will be stored in this 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application also allows the user to open the Climate Literacy Labs webpage directly – a convenience for the instructor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8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 Event Listeners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769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</a:t>
            </a:r>
            <a:r>
              <a:rPr lang="en-US" dirty="0" smtClean="0"/>
              <a:t>program </a:t>
            </a:r>
            <a:r>
              <a:rPr lang="en-US" dirty="0"/>
              <a:t>establishes a connection with the serial port in order to listen for new incoming data from the weather balloon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Utilizes the interface </a:t>
            </a:r>
            <a:r>
              <a:rPr lang="en-US" dirty="0" err="1"/>
              <a:t>SerialPortEventListener</a:t>
            </a:r>
            <a:r>
              <a:rPr lang="en-US" dirty="0"/>
              <a:t> in order to listen over the port that the </a:t>
            </a:r>
            <a:r>
              <a:rPr lang="en-US" dirty="0" err="1"/>
              <a:t>Xbee</a:t>
            </a:r>
            <a:r>
              <a:rPr lang="en-US" dirty="0"/>
              <a:t> Explorer USB is connected to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public class </a:t>
            </a:r>
            <a:r>
              <a:rPr lang="en-US" dirty="0" err="1"/>
              <a:t>WeatherBalloon</a:t>
            </a:r>
            <a:r>
              <a:rPr lang="en-US" dirty="0"/>
              <a:t> implements </a:t>
            </a:r>
            <a:r>
              <a:rPr lang="en-US" dirty="0" err="1" smtClean="0"/>
              <a:t>SerialPortEventListener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Attaches an event listener on the serial port and alerts the program once data becomes available through the port.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//attaches an event listener to the port</a:t>
            </a:r>
          </a:p>
          <a:p>
            <a:pPr marL="971400" lvl="5" indent="0">
              <a:buNone/>
            </a:pPr>
            <a:r>
              <a:rPr lang="en-US" dirty="0"/>
              <a:t>	</a:t>
            </a:r>
            <a:r>
              <a:rPr lang="en-US" dirty="0" err="1"/>
              <a:t>serialPort.addEventListener</a:t>
            </a:r>
            <a:r>
              <a:rPr lang="en-US" dirty="0"/>
              <a:t>(this);</a:t>
            </a:r>
          </a:p>
          <a:p>
            <a:pPr marL="971400" lvl="5" indent="0">
              <a:buNone/>
            </a:pPr>
            <a:r>
              <a:rPr lang="en-US" dirty="0"/>
              <a:t>	</a:t>
            </a:r>
            <a:r>
              <a:rPr lang="en-US" dirty="0" err="1"/>
              <a:t>serialPort.notifyOnDataAvailable</a:t>
            </a:r>
            <a:r>
              <a:rPr lang="en-US" dirty="0"/>
              <a:t>(true);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public synchronized void </a:t>
            </a:r>
            <a:r>
              <a:rPr lang="en-US" dirty="0" err="1"/>
              <a:t>serialEvent</a:t>
            </a:r>
            <a:r>
              <a:rPr lang="en-US" dirty="0"/>
              <a:t>(</a:t>
            </a:r>
            <a:r>
              <a:rPr lang="en-US" dirty="0" err="1"/>
              <a:t>SerialPortEvent</a:t>
            </a:r>
            <a:r>
              <a:rPr lang="en-US" dirty="0"/>
              <a:t> </a:t>
            </a:r>
            <a:r>
              <a:rPr lang="en-US" dirty="0" err="1"/>
              <a:t>oEvent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If </a:t>
            </a:r>
            <a:r>
              <a:rPr lang="en-US" dirty="0"/>
              <a:t>there is data coming over the port, that data will be read and stored as a </a:t>
            </a:r>
            <a:r>
              <a:rPr lang="en-US" dirty="0" smtClean="0"/>
              <a:t>string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26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Uses Java Swing to create the desktop form for displaying the weather related data that is coming in from the Arduino.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public final class Output extends </a:t>
            </a:r>
            <a:r>
              <a:rPr lang="en-US" dirty="0" err="1"/>
              <a:t>javax.swing.JFrame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text area will be updated with every new data reading coming from the weather balloon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Adds the entry number for each new line of data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Ex. </a:t>
            </a:r>
            <a:r>
              <a:rPr lang="en-US" dirty="0" smtClean="0"/>
              <a:t>‘#1’ </a:t>
            </a:r>
          </a:p>
          <a:p>
            <a:pPr marL="971400" lvl="5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9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15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Develop an Arduino based weather analysis balloon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Incorporate sensors to calculate humidity, pressure, temperature and altitude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Take data readings every 4-5 seconds as the weather balloon ascends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Show this change in data in real-time, on-site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 users to save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Develop a website that allows public access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 graphical representations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Establish a secure system that allows an administrator to upload new data and manage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18230"/>
            <a:ext cx="11278294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600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save button </a:t>
            </a:r>
            <a:r>
              <a:rPr lang="en-US" dirty="0"/>
              <a:t>is pressed, the data is saved to the </a:t>
            </a:r>
            <a:r>
              <a:rPr lang="en-US" dirty="0" smtClean="0"/>
              <a:t>user’s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Every time the save button is </a:t>
            </a:r>
            <a:r>
              <a:rPr lang="en-US" dirty="0" smtClean="0"/>
              <a:t>pressed, everything </a:t>
            </a:r>
            <a:r>
              <a:rPr lang="en-US" dirty="0"/>
              <a:t>in the text area will be saved as a new </a:t>
            </a:r>
            <a:r>
              <a:rPr lang="en-US" dirty="0" smtClean="0"/>
              <a:t>text file </a:t>
            </a:r>
            <a:r>
              <a:rPr lang="en-US" dirty="0"/>
              <a:t>in the </a:t>
            </a:r>
            <a:r>
              <a:rPr lang="en-US" dirty="0" smtClean="0"/>
              <a:t>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new file will have a unique file name, with the current date and time as part of the file </a:t>
            </a:r>
            <a:r>
              <a:rPr lang="en-US" dirty="0" smtClean="0"/>
              <a:t>name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/>
              <a:t>SimpleDateFormat</a:t>
            </a:r>
            <a:r>
              <a:rPr lang="en-US" dirty="0"/>
              <a:t> </a:t>
            </a:r>
            <a:r>
              <a:rPr lang="en-US" dirty="0" err="1"/>
              <a:t>dateFormat</a:t>
            </a:r>
            <a:r>
              <a:rPr lang="en-US" dirty="0"/>
              <a:t> = new </a:t>
            </a:r>
            <a:r>
              <a:rPr lang="en-US" dirty="0" err="1"/>
              <a:t>SimpleDateFormat</a:t>
            </a:r>
            <a:r>
              <a:rPr lang="en-US" dirty="0"/>
              <a:t>("MM-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r>
              <a:rPr lang="en-US" dirty="0"/>
              <a:t> HH-mm-</a:t>
            </a:r>
            <a:r>
              <a:rPr lang="en-US" dirty="0" err="1"/>
              <a:t>ss</a:t>
            </a:r>
            <a:r>
              <a:rPr lang="en-US" dirty="0" smtClean="0"/>
              <a:t>");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  <a:r>
              <a:rPr lang="en-US" dirty="0" err="1"/>
              <a:t>fileName</a:t>
            </a:r>
            <a:r>
              <a:rPr lang="en-US" dirty="0"/>
              <a:t> = "</a:t>
            </a:r>
            <a:r>
              <a:rPr lang="en-US" dirty="0" err="1"/>
              <a:t>Weather_Balloon_Data</a:t>
            </a:r>
            <a:r>
              <a:rPr lang="en-US" dirty="0" smtClean="0"/>
              <a:t>_“ + </a:t>
            </a:r>
            <a:r>
              <a:rPr lang="en-US" dirty="0" err="1" smtClean="0"/>
              <a:t>dateFormat.format</a:t>
            </a:r>
            <a:r>
              <a:rPr lang="en-US" dirty="0" smtClean="0"/>
              <a:t>(date) + ".</a:t>
            </a:r>
            <a:r>
              <a:rPr lang="en-US" dirty="0"/>
              <a:t>txt";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user will be notified once the directory has been made and once the file has been saved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data will be written to the file line by line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 “#” signals a new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57" y="31431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987" y="1130828"/>
            <a:ext cx="9779514" cy="56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7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Primary goal: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Allow students to access the data they took during their lab assignment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Secondary goals: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Allow public access to the data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Possibility for use in research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Allow public access to documentation and code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Create an environment where any newly developed hands-on lab assignments can be uploaded and accessed easily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Balloon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36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“Weather Balloon” tab is where all the</a:t>
            </a:r>
            <a:r>
              <a:rPr lang="en-US" dirty="0"/>
              <a:t> data taken from the weather balloon </a:t>
            </a:r>
            <a:r>
              <a:rPr lang="en-US" dirty="0" smtClean="0"/>
              <a:t>will be located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Each data entry will have a unique name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Instructors preference for overall name (i.e. lab CRN or instructors name)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Date the data was </a:t>
            </a:r>
            <a:r>
              <a:rPr lang="en-US" dirty="0" smtClean="0"/>
              <a:t>recorded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user can save the data as a .CSV 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The user can view graphical representations of the data: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Temperature vs Time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Humidity vs Time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Pressure vs Time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Altitude vs </a:t>
            </a:r>
            <a:r>
              <a:rPr lang="en-US" dirty="0" smtClean="0"/>
              <a:t>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user can save each graph image as a .JPEG file</a:t>
            </a:r>
          </a:p>
        </p:txBody>
      </p:sp>
    </p:spTree>
    <p:extLst>
      <p:ext uri="{BB962C8B-B14F-4D97-AF65-F5344CB8AC3E}">
        <p14:creationId xmlns:p14="http://schemas.microsoft.com/office/powerpoint/2010/main" val="4587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Taffy DB – The JavaScript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92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open source </a:t>
            </a:r>
            <a:r>
              <a:rPr lang="en-US" dirty="0"/>
              <a:t>library that brings database features into </a:t>
            </a:r>
            <a:r>
              <a:rPr lang="en-US" dirty="0" smtClean="0"/>
              <a:t>JavaScript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Fast and has </a:t>
            </a:r>
            <a:r>
              <a:rPr lang="en-US" dirty="0"/>
              <a:t>r</a:t>
            </a:r>
            <a:r>
              <a:rPr lang="en-US" dirty="0" smtClean="0"/>
              <a:t>obust </a:t>
            </a:r>
            <a:r>
              <a:rPr lang="en-US" dirty="0"/>
              <a:t>cross browser </a:t>
            </a:r>
            <a:r>
              <a:rPr lang="en-US" dirty="0" smtClean="0"/>
              <a:t>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Meant for datasets </a:t>
            </a:r>
            <a:r>
              <a:rPr lang="en-US" dirty="0"/>
              <a:t>that are smaller and don’t have aggressive security and scalability requirements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SQL </a:t>
            </a:r>
            <a:r>
              <a:rPr lang="en-US" dirty="0"/>
              <a:t>inspired features such as insert, update, unique, count, </a:t>
            </a:r>
            <a:r>
              <a:rPr lang="en-US" dirty="0" smtClean="0"/>
              <a:t>etc.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Reduces </a:t>
            </a:r>
            <a:r>
              <a:rPr lang="en-US" dirty="0"/>
              <a:t>development time, improves performance, simplifies </a:t>
            </a:r>
            <a:r>
              <a:rPr lang="en-US" dirty="0" smtClean="0"/>
              <a:t>maintenance,</a:t>
            </a:r>
            <a:r>
              <a:rPr lang="en-US" dirty="0"/>
              <a:t> </a:t>
            </a:r>
            <a:r>
              <a:rPr lang="en-US" dirty="0" smtClean="0"/>
              <a:t>and increases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it-IT" dirty="0" smtClean="0"/>
              <a:t>Stores </a:t>
            </a:r>
            <a:r>
              <a:rPr lang="it-IT" dirty="0"/>
              <a:t>data in JSON </a:t>
            </a:r>
            <a:r>
              <a:rPr lang="it-IT" dirty="0" smtClean="0"/>
              <a:t>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US" dirty="0"/>
              <a:t>Sets up a L</a:t>
            </a:r>
            <a:r>
              <a:rPr lang="en-US" dirty="0" smtClean="0"/>
              <a:t>ocal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collection for a given name</a:t>
            </a:r>
          </a:p>
        </p:txBody>
      </p:sp>
      <p:pic>
        <p:nvPicPr>
          <p:cNvPr id="9218" name="Picture 2" descr="http://www.taffydb.com/img/taffydbbox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41" y="4697941"/>
            <a:ext cx="1905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343" cy="4499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Download </a:t>
            </a:r>
            <a:r>
              <a:rPr lang="en-US" dirty="0" smtClean="0"/>
              <a:t>link for saving the data: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file name is a concatenation of the data name given by the instructor and the date the data was recorded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/>
              <a:t>dataLink.download</a:t>
            </a:r>
            <a:r>
              <a:rPr lang="en-US" dirty="0"/>
              <a:t> = </a:t>
            </a:r>
            <a:r>
              <a:rPr lang="en-US" dirty="0" err="1"/>
              <a:t>fileName</a:t>
            </a:r>
            <a:r>
              <a:rPr lang="en-US" dirty="0"/>
              <a:t>+".csv</a:t>
            </a:r>
            <a:r>
              <a:rPr lang="en-US" dirty="0" smtClean="0"/>
              <a:t>";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Download button for saving the image of each graph for each data entry: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The file name will be the same name used for the data, in addition to that graphs title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saveSvgAsPng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file to perform the saving function  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/>
              <a:t>saveSvgAsPng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svgID</a:t>
            </a:r>
            <a:r>
              <a:rPr lang="en-US" dirty="0"/>
              <a:t>), </a:t>
            </a:r>
            <a:r>
              <a:rPr lang="en-US" dirty="0" err="1"/>
              <a:t>name+".jpeg</a:t>
            </a:r>
            <a:r>
              <a:rPr lang="en-US" dirty="0"/>
              <a:t>", {</a:t>
            </a:r>
            <a:r>
              <a:rPr lang="en-US" dirty="0" err="1"/>
              <a:t>backgroundColor</a:t>
            </a:r>
            <a:r>
              <a:rPr lang="en-US" dirty="0"/>
              <a:t>: "white</a:t>
            </a:r>
            <a:r>
              <a:rPr lang="en-US" dirty="0" smtClean="0"/>
              <a:t>"});</a:t>
            </a:r>
          </a:p>
        </p:txBody>
      </p:sp>
    </p:spTree>
    <p:extLst>
      <p:ext uri="{BB962C8B-B14F-4D97-AF65-F5344CB8AC3E}">
        <p14:creationId xmlns:p14="http://schemas.microsoft.com/office/powerpoint/2010/main" val="2900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002" y="126999"/>
            <a:ext cx="5085494" cy="6561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2530265"/>
            <a:ext cx="6372224" cy="28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16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Driven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smtClean="0"/>
              <a:t>JavaScript</a:t>
            </a:r>
            <a:r>
              <a:rPr lang="en-US" dirty="0"/>
              <a:t> library for producing </a:t>
            </a:r>
            <a:r>
              <a:rPr lang="en-US" dirty="0" smtClean="0"/>
              <a:t>dynamic </a:t>
            </a:r>
            <a:r>
              <a:rPr lang="en-US" dirty="0"/>
              <a:t>interactive data visualizations in web </a:t>
            </a:r>
            <a:r>
              <a:rPr lang="en-US" dirty="0" smtClean="0"/>
              <a:t>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</a:t>
            </a:r>
            <a:r>
              <a:rPr lang="en-US" dirty="0" smtClean="0"/>
              <a:t>llows </a:t>
            </a:r>
            <a:r>
              <a:rPr lang="en-US" dirty="0"/>
              <a:t>you to bind arbitrary data to a Document Object Model (DOM</a:t>
            </a:r>
            <a:r>
              <a:rPr lang="en-US" dirty="0" smtClean="0"/>
              <a:t>), </a:t>
            </a:r>
            <a:r>
              <a:rPr lang="en-US" dirty="0"/>
              <a:t>and then apply data-driven transformations to the </a:t>
            </a:r>
            <a:r>
              <a:rPr lang="en-US" dirty="0" smtClean="0"/>
              <a:t>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</a:t>
            </a:r>
            <a:r>
              <a:rPr lang="en-US" dirty="0" smtClean="0"/>
              <a:t>xtraordinary flexibility </a:t>
            </a:r>
            <a:r>
              <a:rPr lang="en-US" dirty="0"/>
              <a:t>exposing the full capabilities of web standards such as HTML, SVG, and </a:t>
            </a:r>
            <a:r>
              <a:rPr lang="en-US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</a:t>
            </a:r>
            <a:r>
              <a:rPr lang="en-US" dirty="0" smtClean="0"/>
              <a:t>llows </a:t>
            </a:r>
            <a:r>
              <a:rPr lang="en-US" dirty="0"/>
              <a:t>great control over the final visual result</a:t>
            </a:r>
          </a:p>
        </p:txBody>
      </p:sp>
      <p:pic>
        <p:nvPicPr>
          <p:cNvPr id="10244" name="Picture 4" descr="https://portalvhds06sf0zbnycwtg.blob.core.windows.net/uploads/D3.js_product_img_789405957_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45" y="37613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0" y="0"/>
            <a:ext cx="10772775" cy="1658198"/>
          </a:xfrm>
        </p:spPr>
        <p:txBody>
          <a:bodyPr/>
          <a:lstStyle/>
          <a:p>
            <a:r>
              <a:rPr lang="en-US" dirty="0" smtClean="0"/>
              <a:t>View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6" y="1431985"/>
            <a:ext cx="10753725" cy="5348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Steps to create graphs using D3.js: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Set the dimensions of the </a:t>
            </a:r>
            <a:r>
              <a:rPr lang="en-US" dirty="0" smtClean="0"/>
              <a:t>graph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Set the </a:t>
            </a:r>
            <a:r>
              <a:rPr lang="en-US" dirty="0" smtClean="0"/>
              <a:t>ranges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Define the </a:t>
            </a:r>
            <a:r>
              <a:rPr lang="en-US" dirty="0" smtClean="0"/>
              <a:t>axes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Define the </a:t>
            </a:r>
            <a:r>
              <a:rPr lang="en-US" dirty="0" smtClean="0"/>
              <a:t>line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Add the SVG canvas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Scalable Vector Graphics (</a:t>
            </a:r>
            <a:r>
              <a:rPr lang="en-US" b="1" dirty="0"/>
              <a:t>SVG</a:t>
            </a:r>
            <a:r>
              <a:rPr lang="en-US" dirty="0"/>
              <a:t>) is an XML-based vector image format for two-dimensional graphics 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Get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Scale the range of the </a:t>
            </a:r>
            <a:r>
              <a:rPr lang="en-US" dirty="0" smtClean="0"/>
              <a:t>data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smtClean="0"/>
              <a:t>value line path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smtClean="0"/>
              <a:t>scatterplot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smtClean="0"/>
              <a:t>x-axis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Add the </a:t>
            </a:r>
            <a:r>
              <a:rPr lang="en-US" dirty="0"/>
              <a:t>y</a:t>
            </a:r>
            <a:r>
              <a:rPr lang="en-US" dirty="0" smtClean="0"/>
              <a:t>-axis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Add the axis labels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Add the graph title</a:t>
            </a:r>
          </a:p>
          <a:p>
            <a:pPr lvl="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9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7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main purpose of this endeavor is to provide GSUs Department of Geosciences with a more hands-on undergraduate lab assignment for their Climate Literacy Labs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Hands-on activities engage students more directly and increases active learning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Introductory Geoscience labs are some of the most popular labs on campus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Students will launch the balloon with their lab instructor during their lab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Students will be able to access the data taken during their class launch and use it in their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Paves the way to add additional hands-on lab assignments in the future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other educational institutions to utilize these hands-on lab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View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70" y="1088573"/>
            <a:ext cx="5480996" cy="552829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90" y="258158"/>
            <a:ext cx="2803585" cy="61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88" y="2020307"/>
            <a:ext cx="8027397" cy="473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login is required for instructors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ensures that only instructors or site administrators can manage data through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Only the site administrator can add an instructors username and password combination to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passwords are encrypted before they are stored in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the login is invalid, the user will be notified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the login is accepted, the instructor will be able to upload new data or delete existing data from the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647" y="1587424"/>
            <a:ext cx="3977082" cy="43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90777"/>
            <a:ext cx="10753725" cy="50291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 password are encrypted by a RC4 encryption/decryption algorithm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Encoding method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ncodes </a:t>
            </a:r>
            <a:r>
              <a:rPr lang="en-US" dirty="0"/>
              <a:t>a </a:t>
            </a:r>
            <a:r>
              <a:rPr lang="en-US" dirty="0" smtClean="0"/>
              <a:t>string -  </a:t>
            </a:r>
            <a:r>
              <a:rPr lang="en-US" dirty="0"/>
              <a:t>the password in this </a:t>
            </a:r>
            <a:r>
              <a:rPr lang="en-US" dirty="0" smtClean="0"/>
              <a:t>program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Converts the string to a byte array and call the RC4 encryption/decryption method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Returns </a:t>
            </a:r>
            <a:r>
              <a:rPr lang="en-US" dirty="0"/>
              <a:t>a byte array converted to a </a:t>
            </a:r>
            <a:r>
              <a:rPr lang="en-US" dirty="0" smtClean="0"/>
              <a:t>string; </a:t>
            </a:r>
            <a:r>
              <a:rPr lang="en-US" dirty="0"/>
              <a:t>done so the encoded byte array can be stored in the database as a string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Decoding method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Decodes </a:t>
            </a:r>
            <a:r>
              <a:rPr lang="en-US" dirty="0"/>
              <a:t>the encoded </a:t>
            </a:r>
            <a:r>
              <a:rPr lang="en-US" dirty="0" smtClean="0"/>
              <a:t>password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Decodes </a:t>
            </a:r>
            <a:r>
              <a:rPr lang="en-US" dirty="0"/>
              <a:t>the password using the same </a:t>
            </a:r>
            <a:r>
              <a:rPr lang="en-US" dirty="0" smtClean="0"/>
              <a:t>RC4 encryption/decryption </a:t>
            </a:r>
            <a:r>
              <a:rPr lang="en-US" dirty="0"/>
              <a:t>method and the same secret key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Returns </a:t>
            </a:r>
            <a:r>
              <a:rPr lang="en-US" dirty="0"/>
              <a:t>the decoded password </a:t>
            </a:r>
            <a:r>
              <a:rPr lang="en-US" dirty="0" smtClean="0"/>
              <a:t>as a string so </a:t>
            </a:r>
            <a:r>
              <a:rPr lang="en-US" dirty="0"/>
              <a:t>the program can verify a users login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Obfuscate and unobfuscate methods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Used to scramble the secret key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Obfuscated key stored in the program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Uses the unobfuscated key when performing the RC4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9" y="0"/>
            <a:ext cx="10772775" cy="1658198"/>
          </a:xfrm>
        </p:spPr>
        <p:txBody>
          <a:bodyPr/>
          <a:lstStyle/>
          <a:p>
            <a:r>
              <a:rPr lang="en-US" dirty="0" smtClean="0"/>
              <a:t>RC4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9" y="1328468"/>
            <a:ext cx="6735614" cy="52428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algorithm accepts a secret key and the input to be encoded as a byte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Creates </a:t>
            </a:r>
            <a:r>
              <a:rPr lang="en-US" dirty="0"/>
              <a:t>an array with 256 elements, this will be the array we </a:t>
            </a:r>
            <a:r>
              <a:rPr lang="en-US" dirty="0" smtClean="0"/>
              <a:t>XOR our input string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Fill </a:t>
            </a:r>
            <a:r>
              <a:rPr lang="en-US" dirty="0"/>
              <a:t>the stream array with </a:t>
            </a:r>
            <a:r>
              <a:rPr lang="en-US" dirty="0" smtClean="0"/>
              <a:t>integers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Randomizes </a:t>
            </a:r>
            <a:r>
              <a:rPr lang="en-US" dirty="0"/>
              <a:t>the stream array based on </a:t>
            </a:r>
            <a:r>
              <a:rPr lang="en-US" dirty="0" smtClean="0"/>
              <a:t>the randomized </a:t>
            </a:r>
            <a:r>
              <a:rPr lang="en-US" dirty="0"/>
              <a:t>secret </a:t>
            </a:r>
            <a:r>
              <a:rPr lang="en-US" dirty="0" smtClean="0"/>
              <a:t>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XOR </a:t>
            </a:r>
            <a:r>
              <a:rPr lang="en-US" dirty="0"/>
              <a:t>the stream array with the input string. If the string in not </a:t>
            </a:r>
            <a:r>
              <a:rPr lang="en-US" dirty="0" smtClean="0"/>
              <a:t>encoded </a:t>
            </a:r>
            <a:r>
              <a:rPr lang="en-US" dirty="0"/>
              <a:t>this will </a:t>
            </a:r>
            <a:r>
              <a:rPr lang="en-US" dirty="0" smtClean="0"/>
              <a:t>encode it. If </a:t>
            </a:r>
            <a:r>
              <a:rPr lang="en-US" dirty="0"/>
              <a:t>the string is encoded, this will decode 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algorithm returns the encrypted/decrypted byte array</a:t>
            </a:r>
          </a:p>
        </p:txBody>
      </p:sp>
      <p:pic>
        <p:nvPicPr>
          <p:cNvPr id="4" name="Picture 2" descr="http://www.codeproject.com/KB/security/Image_embeding1/r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45" y="679481"/>
            <a:ext cx="5212534" cy="52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n-US" dirty="0" smtClean="0"/>
              <a:t>Upload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1792"/>
            <a:ext cx="7944928" cy="55013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Here, the instructor will upload the text file containing the data collected by the weather balloon during their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The program places </a:t>
            </a:r>
            <a:r>
              <a:rPr lang="en-US" dirty="0"/>
              <a:t>an event listener on the "Upload File" button </a:t>
            </a:r>
            <a:r>
              <a:rPr lang="en-US" dirty="0" smtClean="0"/>
              <a:t>and will </a:t>
            </a:r>
            <a:r>
              <a:rPr lang="en-US" dirty="0"/>
              <a:t>read the file once the button is </a:t>
            </a:r>
            <a:r>
              <a:rPr lang="en-US" dirty="0" smtClean="0"/>
              <a:t>pressed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Instructor must supply the data name and the date the data was taken before the file can be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data is then stored in the database and the user redirected to where the data is </a:t>
            </a:r>
            <a:r>
              <a:rPr lang="en-US" dirty="0" err="1" smtClean="0"/>
              <a:t>diplayed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 //opens the database</a:t>
            </a:r>
          </a:p>
          <a:p>
            <a:pPr marL="971400" lvl="5" indent="0">
              <a:buNone/>
            </a:pPr>
            <a:r>
              <a:rPr lang="en-US" dirty="0" smtClean="0"/>
              <a:t>	 </a:t>
            </a:r>
            <a:r>
              <a:rPr lang="en-US" dirty="0" err="1"/>
              <a:t>var</a:t>
            </a:r>
            <a:r>
              <a:rPr lang="en-US" dirty="0"/>
              <a:t> database = TAFFY</a:t>
            </a:r>
            <a:r>
              <a:rPr lang="en-US" dirty="0" smtClean="0"/>
              <a:t>();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 //opens the </a:t>
            </a:r>
            <a:r>
              <a:rPr lang="en-US" dirty="0" err="1"/>
              <a:t>storedGraphData</a:t>
            </a:r>
            <a:r>
              <a:rPr lang="en-US" dirty="0"/>
              <a:t> table</a:t>
            </a:r>
          </a:p>
          <a:p>
            <a:pPr marL="971400" lvl="5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/>
              <a:t>database.store</a:t>
            </a:r>
            <a:r>
              <a:rPr lang="en-US" dirty="0"/>
              <a:t>("</a:t>
            </a:r>
            <a:r>
              <a:rPr lang="en-US" dirty="0" err="1"/>
              <a:t>storedGraphData</a:t>
            </a:r>
            <a:r>
              <a:rPr lang="en-US" dirty="0" smtClean="0"/>
              <a:t>");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 //inserts the data </a:t>
            </a:r>
            <a:r>
              <a:rPr lang="en-US" dirty="0" smtClean="0"/>
              <a:t>and the data's name into </a:t>
            </a:r>
            <a:r>
              <a:rPr lang="en-US" dirty="0"/>
              <a:t>the </a:t>
            </a:r>
            <a:r>
              <a:rPr lang="en-US" dirty="0" err="1"/>
              <a:t>storedGraphData</a:t>
            </a:r>
            <a:r>
              <a:rPr lang="en-US" dirty="0"/>
              <a:t> table</a:t>
            </a:r>
          </a:p>
          <a:p>
            <a:pPr marL="971400" lvl="5" indent="0">
              <a:buNone/>
            </a:pPr>
            <a:r>
              <a:rPr lang="en-US" dirty="0" smtClean="0"/>
              <a:t>	 </a:t>
            </a:r>
            <a:r>
              <a:rPr lang="en-US" dirty="0" err="1"/>
              <a:t>database.insert</a:t>
            </a:r>
            <a:r>
              <a:rPr lang="en-US" dirty="0"/>
              <a:t>({</a:t>
            </a:r>
            <a:r>
              <a:rPr lang="en-US" dirty="0" err="1"/>
              <a:t>data:array,name:name</a:t>
            </a:r>
            <a:r>
              <a:rPr lang="en-US" dirty="0"/>
              <a:t>});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74" y="1328632"/>
            <a:ext cx="4238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Bad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824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important to have a way to deal with data that is not suitable to be converted into a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such a file is uploaded into the system, the system will reject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system checks for “bad data” every time a data entry is being </a:t>
            </a:r>
            <a:r>
              <a:rPr lang="en-US" dirty="0" smtClean="0"/>
              <a:t>displayed or rendered </a:t>
            </a:r>
            <a:r>
              <a:rPr lang="en-US" dirty="0"/>
              <a:t>as a graph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method checks to see if the weather related variables (such as a value for humidity or pressure) are present in the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none of the correct variables are present in the file, the user will be notified of the bad data and the file will be removed from the database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database({___</a:t>
            </a:r>
            <a:r>
              <a:rPr lang="en-US" dirty="0" err="1"/>
              <a:t>id:id</a:t>
            </a:r>
            <a:r>
              <a:rPr lang="en-US" dirty="0"/>
              <a:t>}).remove();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54" y="292499"/>
            <a:ext cx="10772775" cy="1658198"/>
          </a:xfrm>
        </p:spPr>
        <p:txBody>
          <a:bodyPr/>
          <a:lstStyle/>
          <a:p>
            <a:r>
              <a:rPr lang="en-US" dirty="0"/>
              <a:t>Dealing with Bad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076" y="292499"/>
            <a:ext cx="5513010" cy="611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12" y="2359599"/>
            <a:ext cx="5155630" cy="198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8527729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instructor can delete any or all of the data at any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order to avoid deleting the wrong data, the instructor can also download or view the data before they decide to delete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Once the “Delete” button is pressed, the system will ask for confirmation from the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the instructor confirms the deletion, the data will be removed from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Otherwise the deletion will be canceled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623" y="560447"/>
            <a:ext cx="3057864" cy="59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login is required for administrators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site administrator manages the instructors that are stored in the database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Only the administrator can insert new instructors into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administrators username and password are stored in the program as obfuscated strings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There is only one administrator for the site and therefore only one username and password for the administrator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98" y="76839"/>
            <a:ext cx="10772775" cy="1658198"/>
          </a:xfrm>
        </p:spPr>
        <p:txBody>
          <a:bodyPr/>
          <a:lstStyle/>
          <a:p>
            <a:r>
              <a:rPr lang="en-US" dirty="0" smtClean="0"/>
              <a:t>Add Instructor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4660"/>
            <a:ext cx="8755810" cy="46824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system first checks </a:t>
            </a:r>
            <a:r>
              <a:rPr lang="en-US" dirty="0"/>
              <a:t>if any required inputs are </a:t>
            </a:r>
            <a:r>
              <a:rPr lang="en-US" dirty="0" smtClean="0"/>
              <a:t>empty </a:t>
            </a:r>
            <a:r>
              <a:rPr lang="en-US" dirty="0"/>
              <a:t>and alerts the </a:t>
            </a:r>
            <a:r>
              <a:rPr lang="en-US" dirty="0" smtClean="0"/>
              <a:t>administrator </a:t>
            </a:r>
            <a:r>
              <a:rPr lang="en-US" dirty="0"/>
              <a:t>if </a:t>
            </a:r>
            <a:r>
              <a:rPr lang="en-US" dirty="0" smtClean="0"/>
              <a:t>action is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then iterates </a:t>
            </a:r>
            <a:r>
              <a:rPr lang="en-US" dirty="0"/>
              <a:t>through the login table and checks to see if the given username and password combination </a:t>
            </a:r>
            <a:r>
              <a:rPr lang="en-US" dirty="0" smtClean="0"/>
              <a:t>match any </a:t>
            </a:r>
            <a:r>
              <a:rPr lang="en-US" dirty="0"/>
              <a:t>combination already present in the database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Otherwise it </a:t>
            </a:r>
            <a:r>
              <a:rPr lang="en-US" dirty="0"/>
              <a:t>encodes the given password before inserting it into the </a:t>
            </a:r>
            <a:r>
              <a:rPr lang="en-US" dirty="0" smtClean="0"/>
              <a:t>database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password = encode(password);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Subsequently, inserts </a:t>
            </a:r>
            <a:r>
              <a:rPr lang="en-US" dirty="0"/>
              <a:t>the given combination into the login </a:t>
            </a:r>
            <a:r>
              <a:rPr lang="en-US" dirty="0" smtClean="0"/>
              <a:t>table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err="1"/>
              <a:t>database.insert</a:t>
            </a:r>
            <a:r>
              <a:rPr lang="en-US" dirty="0"/>
              <a:t>({</a:t>
            </a:r>
            <a:r>
              <a:rPr lang="en-US" dirty="0" err="1"/>
              <a:t>instructorUsername:username,instructorPassword:password</a:t>
            </a:r>
            <a:r>
              <a:rPr lang="en-US" dirty="0" smtClean="0"/>
              <a:t>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Alerts the user that the given combination has been added successfully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10" y="2331420"/>
            <a:ext cx="3514725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28" y="76840"/>
            <a:ext cx="5149103" cy="19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Analysis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12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weather balloon climbs in altitude with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With rising altitude comes: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Decreased </a:t>
            </a:r>
            <a:r>
              <a:rPr lang="en-US" dirty="0" smtClean="0"/>
              <a:t>pressure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As you get higher in altitude, the atmosphere becomes thinner (less </a:t>
            </a:r>
            <a:r>
              <a:rPr lang="en-US" dirty="0" smtClean="0"/>
              <a:t>pressure)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Decreased temperature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 smtClean="0"/>
              <a:t>With less air pressure, there is less of a medium to hold heat</a:t>
            </a: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Decreased relative humidity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 smtClean="0"/>
              <a:t>Relative humidity - </a:t>
            </a:r>
            <a:r>
              <a:rPr lang="en-US" dirty="0"/>
              <a:t>the amount of water vapor present in air expressed as a percentage of the amount needed for saturation at the same </a:t>
            </a:r>
            <a:r>
              <a:rPr lang="en-US" dirty="0" smtClean="0"/>
              <a:t>temperature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amount of water vapor the atmosphere can potentially hold is </a:t>
            </a:r>
            <a:r>
              <a:rPr lang="en-US" dirty="0" smtClean="0"/>
              <a:t>decreased with decreased air pressure</a:t>
            </a:r>
            <a:endParaRPr lang="en-US" dirty="0" smtClean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ore water vapor can be stored in the atmosphere at sea level (ex. 40% relative humidity) than at the top of a mountain (ex. 70% relative humidity) </a:t>
            </a:r>
          </a:p>
          <a:p>
            <a:pPr marL="971400" lvl="5" indent="0">
              <a:buNone/>
            </a:pPr>
            <a:endParaRPr lang="en-US" dirty="0" smtClean="0"/>
          </a:p>
          <a:p>
            <a:pPr lvl="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3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Tested the accuracy of changing atmospheric data 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Humidity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Pressure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Altitude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Temperature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Tested the </a:t>
            </a:r>
            <a:r>
              <a:rPr lang="en-US" dirty="0" err="1"/>
              <a:t>Xbees</a:t>
            </a:r>
            <a:r>
              <a:rPr lang="en-US" dirty="0"/>
              <a:t> range: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Vertical range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/>
              <a:t>Horizontal </a:t>
            </a:r>
            <a:r>
              <a:rPr lang="en-US" dirty="0" smtClean="0"/>
              <a:t>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Tested basic website functionalities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Login functions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Database functions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Upload and data manipulation capabilities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GitHub Link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Code available through GSUs Student Innovation Fellowship GitHub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</a:t>
            </a:r>
            <a:endParaRPr lang="en-US" dirty="0"/>
          </a:p>
        </p:txBody>
      </p:sp>
      <p:pic>
        <p:nvPicPr>
          <p:cNvPr id="1028" name="Picture 4" descr="http://ffgrouppakistan.com/wp-content/uploads/2015/12/netbean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4" y="719296"/>
            <a:ext cx="4286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4/42/Arduino_Un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4" y="3612448"/>
            <a:ext cx="16192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7467" y="2252132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Arduino Programming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600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Arduino Uno board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Used as the main computing platform and memory storage for the weather balloon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Arduino is an open-source physical computing platform based on a simple i/o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Has a developing environment that implements the Processing and Wiring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interface to various expansion board, called shields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Boards feature serial communication interfaces, including USB, for loading programs to and from personal computers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create devices that interact with their environment using sensors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smtClean="0"/>
              <a:t>Uno Board</a:t>
            </a:r>
            <a:endParaRPr lang="en-US" dirty="0"/>
          </a:p>
        </p:txBody>
      </p:sp>
      <p:pic>
        <p:nvPicPr>
          <p:cNvPr id="2050" name="Picture 2" descr="http://resources.intenseschool.com/wp-content/uploads/042014_1355_ArduinoGett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3" y="1647296"/>
            <a:ext cx="7510480" cy="49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55" y="1950560"/>
            <a:ext cx="5961212" cy="4490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Grants you access to barometric pressure, relative humidity, luminosity and temperature readings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Connections for optional sensors such as wind speed, direction, rain gauge and GPS for location</a:t>
            </a:r>
            <a:endParaRPr lang="en-US" dirty="0"/>
          </a:p>
        </p:txBody>
      </p:sp>
      <p:pic>
        <p:nvPicPr>
          <p:cNvPr id="4" name="Picture 2" descr="SparkFun Weather Sh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50" y="140229"/>
            <a:ext cx="6368784" cy="63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– Wireless Communication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19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Radio modules from Digi International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Allows for a reliable and simple communication between microcontrollers, computers, systems and anything else with a serial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point to point and multipoint networks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Uses the IEEE 802.15.4 standard and wraps it into a simple to use serial command set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Offers the fundamental lower network layers of a type of wireless personal area network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A lower-cost and lower-speed comparable Wi-Fi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60 </a:t>
            </a:r>
            <a:r>
              <a:rPr lang="en-US" dirty="0" err="1" smtClean="0"/>
              <a:t>mW</a:t>
            </a:r>
            <a:r>
              <a:rPr lang="en-US" dirty="0" smtClean="0"/>
              <a:t> output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 mile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Built-in antenna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250 kbps max data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11921</TotalTime>
  <Words>2536</Words>
  <Application>Microsoft Office PowerPoint</Application>
  <PresentationFormat>Widescreen</PresentationFormat>
  <Paragraphs>303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 Light</vt:lpstr>
      <vt:lpstr>Metropolitan</vt:lpstr>
      <vt:lpstr>Weather Balloon</vt:lpstr>
      <vt:lpstr>Project Definition </vt:lpstr>
      <vt:lpstr>Purpose</vt:lpstr>
      <vt:lpstr>Weather Analysis  </vt:lpstr>
      <vt:lpstr>Tools Used </vt:lpstr>
      <vt:lpstr>Arduino </vt:lpstr>
      <vt:lpstr>Arduino Uno Board</vt:lpstr>
      <vt:lpstr>Weather Shield</vt:lpstr>
      <vt:lpstr>Xbee – Wireless Communication  </vt:lpstr>
      <vt:lpstr>Xbee – Wireless Communication </vt:lpstr>
      <vt:lpstr>Xbee – Wireless Communication </vt:lpstr>
      <vt:lpstr>Sensor Reading </vt:lpstr>
      <vt:lpstr>Sensor Reading </vt:lpstr>
      <vt:lpstr>Weather Calculations </vt:lpstr>
      <vt:lpstr>Weather Calculations </vt:lpstr>
      <vt:lpstr>Transmitting and Receiving Data</vt:lpstr>
      <vt:lpstr>Desktop Application</vt:lpstr>
      <vt:lpstr>Serial Port Event Listeners </vt:lpstr>
      <vt:lpstr>Displaying the Data</vt:lpstr>
      <vt:lpstr>Displaying the Data</vt:lpstr>
      <vt:lpstr>Saving the Data</vt:lpstr>
      <vt:lpstr>Website</vt:lpstr>
      <vt:lpstr>Goals for Site </vt:lpstr>
      <vt:lpstr>Weather Balloon Data</vt:lpstr>
      <vt:lpstr>Taffy DB – The JavaScript Database</vt:lpstr>
      <vt:lpstr>Download the Data</vt:lpstr>
      <vt:lpstr>Download the Data</vt:lpstr>
      <vt:lpstr>D3.js</vt:lpstr>
      <vt:lpstr>View the Data</vt:lpstr>
      <vt:lpstr>View the Data</vt:lpstr>
      <vt:lpstr>Instructor Login </vt:lpstr>
      <vt:lpstr>Security </vt:lpstr>
      <vt:lpstr>RC4</vt:lpstr>
      <vt:lpstr>Upload New Data</vt:lpstr>
      <vt:lpstr>Dealing with Bad Data</vt:lpstr>
      <vt:lpstr>Dealing with Bad Data</vt:lpstr>
      <vt:lpstr>Delete Data</vt:lpstr>
      <vt:lpstr>Administrator Login</vt:lpstr>
      <vt:lpstr>Add Instructor </vt:lpstr>
      <vt:lpstr>Testing </vt:lpstr>
      <vt:lpstr>Code Access</vt:lpstr>
      <vt:lpstr>Demo…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Smith</dc:creator>
  <cp:lastModifiedBy>Megan Smith</cp:lastModifiedBy>
  <cp:revision>100</cp:revision>
  <dcterms:created xsi:type="dcterms:W3CDTF">2016-04-02T00:27:38Z</dcterms:created>
  <dcterms:modified xsi:type="dcterms:W3CDTF">2016-04-13T02:41:26Z</dcterms:modified>
</cp:coreProperties>
</file>